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2.xml" ContentType="application/vnd.openxmlformats-officedocument.drawingml.diagram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64" r:id="rId3"/>
    <p:sldId id="274" r:id="rId4"/>
    <p:sldId id="272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9" r:id="rId16"/>
    <p:sldId id="285" r:id="rId17"/>
    <p:sldId id="286" r:id="rId18"/>
    <p:sldId id="287" r:id="rId19"/>
    <p:sldId id="288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8" r:id="rId28"/>
    <p:sldId id="297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7" r:id="rId41"/>
    <p:sldId id="310" r:id="rId42"/>
    <p:sldId id="311" r:id="rId43"/>
    <p:sldId id="312" r:id="rId44"/>
    <p:sldId id="313" r:id="rId45"/>
    <p:sldId id="318" r:id="rId46"/>
    <p:sldId id="319" r:id="rId47"/>
    <p:sldId id="320" r:id="rId48"/>
    <p:sldId id="321" r:id="rId49"/>
    <p:sldId id="314" r:id="rId50"/>
    <p:sldId id="315" r:id="rId51"/>
    <p:sldId id="31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7FA8A"/>
    <a:srgbClr val="FBF87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29" autoAdjust="0"/>
    <p:restoredTop sz="94660"/>
  </p:normalViewPr>
  <p:slideViewPr>
    <p:cSldViewPr snapToGrid="0">
      <p:cViewPr>
        <p:scale>
          <a:sx n="37" d="100"/>
          <a:sy n="37" d="100"/>
        </p:scale>
        <p:origin x="-1478" y="-5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8F6A2D-0858-46DC-B35D-F0FCA68B6A14}" type="doc">
      <dgm:prSet loTypeId="urn:microsoft.com/office/officeart/2005/8/layout/chart3" loCatId="cycle" qsTypeId="urn:microsoft.com/office/officeart/2005/8/quickstyle/3d3" qsCatId="3D" csTypeId="urn:microsoft.com/office/officeart/2005/8/colors/colorful4" csCatId="colorful" phldr="1"/>
      <dgm:spPr/>
    </dgm:pt>
    <dgm:pt modelId="{E5E5FDC7-8D11-40DD-B282-D9DE42463584}">
      <dgm:prSet phldrT="[Text]"/>
      <dgm:spPr/>
      <dgm:t>
        <a:bodyPr/>
        <a:lstStyle/>
        <a:p>
          <a:r>
            <a:rPr lang="en-PH" b="1" dirty="0" smtClean="0"/>
            <a:t>Performance Tasks</a:t>
          </a:r>
          <a:endParaRPr lang="en-PH" b="1" dirty="0"/>
        </a:p>
      </dgm:t>
    </dgm:pt>
    <dgm:pt modelId="{037CB3FB-D200-4A8B-B097-EFBAE665C1E9}" type="parTrans" cxnId="{8A7B3D70-E2D0-41DB-976A-E89B1FFF4F93}">
      <dgm:prSet/>
      <dgm:spPr/>
      <dgm:t>
        <a:bodyPr/>
        <a:lstStyle/>
        <a:p>
          <a:endParaRPr lang="en-PH"/>
        </a:p>
      </dgm:t>
    </dgm:pt>
    <dgm:pt modelId="{CC9B47D7-3D78-4C04-91EF-BF0637798A2A}" type="sibTrans" cxnId="{8A7B3D70-E2D0-41DB-976A-E89B1FFF4F93}">
      <dgm:prSet/>
      <dgm:spPr/>
      <dgm:t>
        <a:bodyPr/>
        <a:lstStyle/>
        <a:p>
          <a:endParaRPr lang="en-PH"/>
        </a:p>
      </dgm:t>
    </dgm:pt>
    <dgm:pt modelId="{3811FF3E-380C-4458-B681-B22A9B9900A1}">
      <dgm:prSet phldrT="[Text]"/>
      <dgm:spPr/>
      <dgm:t>
        <a:bodyPr/>
        <a:lstStyle/>
        <a:p>
          <a:r>
            <a:rPr lang="en-PH" b="1" dirty="0" smtClean="0"/>
            <a:t>Quarterly Assessment</a:t>
          </a:r>
          <a:endParaRPr lang="en-PH" b="1" dirty="0"/>
        </a:p>
      </dgm:t>
    </dgm:pt>
    <dgm:pt modelId="{26FD32E3-395E-49D4-8B86-4299EA2DA1B6}" type="parTrans" cxnId="{068EBA89-BAB8-47D3-902B-298DD962FAA8}">
      <dgm:prSet/>
      <dgm:spPr/>
      <dgm:t>
        <a:bodyPr/>
        <a:lstStyle/>
        <a:p>
          <a:endParaRPr lang="en-PH"/>
        </a:p>
      </dgm:t>
    </dgm:pt>
    <dgm:pt modelId="{694B58C1-2491-4F79-B4EE-7037581EEB92}" type="sibTrans" cxnId="{068EBA89-BAB8-47D3-902B-298DD962FAA8}">
      <dgm:prSet/>
      <dgm:spPr/>
      <dgm:t>
        <a:bodyPr/>
        <a:lstStyle/>
        <a:p>
          <a:endParaRPr lang="en-PH"/>
        </a:p>
      </dgm:t>
    </dgm:pt>
    <dgm:pt modelId="{1FEF87CA-CB5E-4EAB-8BAF-B9A73466A5B1}">
      <dgm:prSet phldrT="[Text]"/>
      <dgm:spPr/>
      <dgm:t>
        <a:bodyPr/>
        <a:lstStyle/>
        <a:p>
          <a:r>
            <a:rPr lang="en-PH" b="1" dirty="0" smtClean="0"/>
            <a:t>Written Work</a:t>
          </a:r>
          <a:endParaRPr lang="en-PH" b="1" dirty="0"/>
        </a:p>
      </dgm:t>
    </dgm:pt>
    <dgm:pt modelId="{CF7FE888-B650-4CDD-B003-69D0854D878A}" type="parTrans" cxnId="{3D9D59AF-4FA7-4C82-8870-A1FC202FE608}">
      <dgm:prSet/>
      <dgm:spPr/>
      <dgm:t>
        <a:bodyPr/>
        <a:lstStyle/>
        <a:p>
          <a:endParaRPr lang="en-PH"/>
        </a:p>
      </dgm:t>
    </dgm:pt>
    <dgm:pt modelId="{969C483F-EEB9-437D-86EB-CD291ABD3EE6}" type="sibTrans" cxnId="{3D9D59AF-4FA7-4C82-8870-A1FC202FE608}">
      <dgm:prSet/>
      <dgm:spPr/>
      <dgm:t>
        <a:bodyPr/>
        <a:lstStyle/>
        <a:p>
          <a:endParaRPr lang="en-PH"/>
        </a:p>
      </dgm:t>
    </dgm:pt>
    <dgm:pt modelId="{8CAE2DBD-4D96-408B-9050-4BDA77A297F7}" type="pres">
      <dgm:prSet presAssocID="{E88F6A2D-0858-46DC-B35D-F0FCA68B6A14}" presName="compositeShape" presStyleCnt="0">
        <dgm:presLayoutVars>
          <dgm:chMax val="7"/>
          <dgm:dir/>
          <dgm:resizeHandles val="exact"/>
        </dgm:presLayoutVars>
      </dgm:prSet>
      <dgm:spPr/>
    </dgm:pt>
    <dgm:pt modelId="{06B2F367-1DC3-49C6-8B18-A175BE5E465F}" type="pres">
      <dgm:prSet presAssocID="{E88F6A2D-0858-46DC-B35D-F0FCA68B6A14}" presName="wedge1" presStyleLbl="node1" presStyleIdx="0" presStyleCnt="3" custLinFactNeighborX="-4998" custLinFactNeighborY="2272"/>
      <dgm:spPr/>
      <dgm:t>
        <a:bodyPr/>
        <a:lstStyle/>
        <a:p>
          <a:endParaRPr lang="en-PH"/>
        </a:p>
      </dgm:t>
    </dgm:pt>
    <dgm:pt modelId="{CB1B9210-5CF0-4385-8FB4-71BFB7AA4811}" type="pres">
      <dgm:prSet presAssocID="{E88F6A2D-0858-46DC-B35D-F0FCA68B6A1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A7E3087D-56D7-4FD5-860C-ADF3CD4D0E35}" type="pres">
      <dgm:prSet presAssocID="{E88F6A2D-0858-46DC-B35D-F0FCA68B6A14}" presName="wedge2" presStyleLbl="node1" presStyleIdx="1" presStyleCnt="3"/>
      <dgm:spPr/>
      <dgm:t>
        <a:bodyPr/>
        <a:lstStyle/>
        <a:p>
          <a:endParaRPr lang="en-PH"/>
        </a:p>
      </dgm:t>
    </dgm:pt>
    <dgm:pt modelId="{E7B76DAD-914F-40A8-8091-8E3A2ECA7231}" type="pres">
      <dgm:prSet presAssocID="{E88F6A2D-0858-46DC-B35D-F0FCA68B6A1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0CE2118D-870D-4BA5-B2C4-A9594A3D276C}" type="pres">
      <dgm:prSet presAssocID="{E88F6A2D-0858-46DC-B35D-F0FCA68B6A14}" presName="wedge3" presStyleLbl="node1" presStyleIdx="2" presStyleCnt="3"/>
      <dgm:spPr/>
      <dgm:t>
        <a:bodyPr/>
        <a:lstStyle/>
        <a:p>
          <a:endParaRPr lang="en-PH"/>
        </a:p>
      </dgm:t>
    </dgm:pt>
    <dgm:pt modelId="{80708A1B-4389-44E6-BEA1-CC3F196745DF}" type="pres">
      <dgm:prSet presAssocID="{E88F6A2D-0858-46DC-B35D-F0FCA68B6A1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25609EC3-D76B-43EF-B4F0-AC0DD018EC79}" type="presOf" srcId="{E88F6A2D-0858-46DC-B35D-F0FCA68B6A14}" destId="{8CAE2DBD-4D96-408B-9050-4BDA77A297F7}" srcOrd="0" destOrd="0" presId="urn:microsoft.com/office/officeart/2005/8/layout/chart3"/>
    <dgm:cxn modelId="{3D9D59AF-4FA7-4C82-8870-A1FC202FE608}" srcId="{E88F6A2D-0858-46DC-B35D-F0FCA68B6A14}" destId="{1FEF87CA-CB5E-4EAB-8BAF-B9A73466A5B1}" srcOrd="2" destOrd="0" parTransId="{CF7FE888-B650-4CDD-B003-69D0854D878A}" sibTransId="{969C483F-EEB9-437D-86EB-CD291ABD3EE6}"/>
    <dgm:cxn modelId="{1E07B583-140F-4FBF-9A2D-CD91E5B897DD}" type="presOf" srcId="{E5E5FDC7-8D11-40DD-B282-D9DE42463584}" destId="{CB1B9210-5CF0-4385-8FB4-71BFB7AA4811}" srcOrd="1" destOrd="0" presId="urn:microsoft.com/office/officeart/2005/8/layout/chart3"/>
    <dgm:cxn modelId="{D1C16210-05AC-446C-9B6B-9D55691E187C}" type="presOf" srcId="{3811FF3E-380C-4458-B681-B22A9B9900A1}" destId="{E7B76DAD-914F-40A8-8091-8E3A2ECA7231}" srcOrd="1" destOrd="0" presId="urn:microsoft.com/office/officeart/2005/8/layout/chart3"/>
    <dgm:cxn modelId="{5DEBC694-8909-4B9E-9884-8650213BFB22}" type="presOf" srcId="{1FEF87CA-CB5E-4EAB-8BAF-B9A73466A5B1}" destId="{0CE2118D-870D-4BA5-B2C4-A9594A3D276C}" srcOrd="0" destOrd="0" presId="urn:microsoft.com/office/officeart/2005/8/layout/chart3"/>
    <dgm:cxn modelId="{B59C8A72-BF46-408E-BB04-A214C0396B00}" type="presOf" srcId="{1FEF87CA-CB5E-4EAB-8BAF-B9A73466A5B1}" destId="{80708A1B-4389-44E6-BEA1-CC3F196745DF}" srcOrd="1" destOrd="0" presId="urn:microsoft.com/office/officeart/2005/8/layout/chart3"/>
    <dgm:cxn modelId="{6BC2D9C8-95AD-43C6-AD83-AD71EB63222C}" type="presOf" srcId="{3811FF3E-380C-4458-B681-B22A9B9900A1}" destId="{A7E3087D-56D7-4FD5-860C-ADF3CD4D0E35}" srcOrd="0" destOrd="0" presId="urn:microsoft.com/office/officeart/2005/8/layout/chart3"/>
    <dgm:cxn modelId="{E4E2E272-1E31-4D7A-AF4D-A0CBA9F230AC}" type="presOf" srcId="{E5E5FDC7-8D11-40DD-B282-D9DE42463584}" destId="{06B2F367-1DC3-49C6-8B18-A175BE5E465F}" srcOrd="0" destOrd="0" presId="urn:microsoft.com/office/officeart/2005/8/layout/chart3"/>
    <dgm:cxn modelId="{068EBA89-BAB8-47D3-902B-298DD962FAA8}" srcId="{E88F6A2D-0858-46DC-B35D-F0FCA68B6A14}" destId="{3811FF3E-380C-4458-B681-B22A9B9900A1}" srcOrd="1" destOrd="0" parTransId="{26FD32E3-395E-49D4-8B86-4299EA2DA1B6}" sibTransId="{694B58C1-2491-4F79-B4EE-7037581EEB92}"/>
    <dgm:cxn modelId="{8A7B3D70-E2D0-41DB-976A-E89B1FFF4F93}" srcId="{E88F6A2D-0858-46DC-B35D-F0FCA68B6A14}" destId="{E5E5FDC7-8D11-40DD-B282-D9DE42463584}" srcOrd="0" destOrd="0" parTransId="{037CB3FB-D200-4A8B-B097-EFBAE665C1E9}" sibTransId="{CC9B47D7-3D78-4C04-91EF-BF0637798A2A}"/>
    <dgm:cxn modelId="{731B4738-419C-4DE8-8DC9-A3828F6040AB}" type="presParOf" srcId="{8CAE2DBD-4D96-408B-9050-4BDA77A297F7}" destId="{06B2F367-1DC3-49C6-8B18-A175BE5E465F}" srcOrd="0" destOrd="0" presId="urn:microsoft.com/office/officeart/2005/8/layout/chart3"/>
    <dgm:cxn modelId="{0409A8F4-F6F7-421C-9BE9-69CFFF4326FF}" type="presParOf" srcId="{8CAE2DBD-4D96-408B-9050-4BDA77A297F7}" destId="{CB1B9210-5CF0-4385-8FB4-71BFB7AA4811}" srcOrd="1" destOrd="0" presId="urn:microsoft.com/office/officeart/2005/8/layout/chart3"/>
    <dgm:cxn modelId="{7BAF5A9E-4744-4A14-AC34-FC212077B3DE}" type="presParOf" srcId="{8CAE2DBD-4D96-408B-9050-4BDA77A297F7}" destId="{A7E3087D-56D7-4FD5-860C-ADF3CD4D0E35}" srcOrd="2" destOrd="0" presId="urn:microsoft.com/office/officeart/2005/8/layout/chart3"/>
    <dgm:cxn modelId="{4A4BDEF2-0F79-4166-88A1-59D01922C01C}" type="presParOf" srcId="{8CAE2DBD-4D96-408B-9050-4BDA77A297F7}" destId="{E7B76DAD-914F-40A8-8091-8E3A2ECA7231}" srcOrd="3" destOrd="0" presId="urn:microsoft.com/office/officeart/2005/8/layout/chart3"/>
    <dgm:cxn modelId="{4847E1D1-BDBF-4E6B-8EBD-67F303B80B36}" type="presParOf" srcId="{8CAE2DBD-4D96-408B-9050-4BDA77A297F7}" destId="{0CE2118D-870D-4BA5-B2C4-A9594A3D276C}" srcOrd="4" destOrd="0" presId="urn:microsoft.com/office/officeart/2005/8/layout/chart3"/>
    <dgm:cxn modelId="{5EF03ECF-88C6-4A81-8FEA-BC551E0E6BD2}" type="presParOf" srcId="{8CAE2DBD-4D96-408B-9050-4BDA77A297F7}" destId="{80708A1B-4389-44E6-BEA1-CC3F196745DF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BE4423-5D81-4F98-81A3-88A89F6108FF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PH"/>
        </a:p>
      </dgm:t>
    </dgm:pt>
    <dgm:pt modelId="{50C6CF7A-CCC3-4E01-BC85-87E695D34EBA}">
      <dgm:prSet phldrT="[Text]" custT="1"/>
      <dgm:spPr/>
      <dgm:t>
        <a:bodyPr/>
        <a:lstStyle/>
        <a:p>
          <a:r>
            <a:rPr lang="en-PH" sz="3800" dirty="0" smtClean="0"/>
            <a:t>Kindergarten</a:t>
          </a:r>
          <a:endParaRPr lang="en-PH" sz="3800" dirty="0"/>
        </a:p>
      </dgm:t>
    </dgm:pt>
    <dgm:pt modelId="{6726EEE0-9BAB-4CDB-9826-F97D99D8104B}" type="parTrans" cxnId="{9188C1AC-ECDB-4341-9B41-410EAB5BC624}">
      <dgm:prSet/>
      <dgm:spPr/>
      <dgm:t>
        <a:bodyPr/>
        <a:lstStyle/>
        <a:p>
          <a:endParaRPr lang="en-PH"/>
        </a:p>
      </dgm:t>
    </dgm:pt>
    <dgm:pt modelId="{DD5EED68-8CBC-4370-AB25-D73AE0EBDF01}" type="sibTrans" cxnId="{9188C1AC-ECDB-4341-9B41-410EAB5BC624}">
      <dgm:prSet/>
      <dgm:spPr/>
      <dgm:t>
        <a:bodyPr/>
        <a:lstStyle/>
        <a:p>
          <a:endParaRPr lang="en-PH"/>
        </a:p>
      </dgm:t>
    </dgm:pt>
    <dgm:pt modelId="{FD5E9E4A-60F3-4F8C-95C1-8BFD299902A7}">
      <dgm:prSet phldrT="[Text]"/>
      <dgm:spPr/>
      <dgm:t>
        <a:bodyPr/>
        <a:lstStyle/>
        <a:p>
          <a:r>
            <a:rPr lang="en-PH" dirty="0" smtClean="0"/>
            <a:t>Checklists, anecdotal records and portfolios are used instead of numerical grades which are based on the Kindergarten curriculum guide</a:t>
          </a:r>
          <a:endParaRPr lang="en-PH" dirty="0"/>
        </a:p>
      </dgm:t>
    </dgm:pt>
    <dgm:pt modelId="{244A8E3F-336F-4F68-8439-153DB83C1297}" type="parTrans" cxnId="{1F0FA18A-949D-449D-8A7E-E432138BDD8B}">
      <dgm:prSet/>
      <dgm:spPr/>
      <dgm:t>
        <a:bodyPr/>
        <a:lstStyle/>
        <a:p>
          <a:endParaRPr lang="en-PH"/>
        </a:p>
      </dgm:t>
    </dgm:pt>
    <dgm:pt modelId="{AE3C2E69-BDC2-4C8B-B395-12A5C6FFB6A2}" type="sibTrans" cxnId="{1F0FA18A-949D-449D-8A7E-E432138BDD8B}">
      <dgm:prSet/>
      <dgm:spPr/>
      <dgm:t>
        <a:bodyPr/>
        <a:lstStyle/>
        <a:p>
          <a:endParaRPr lang="en-PH"/>
        </a:p>
      </dgm:t>
    </dgm:pt>
    <dgm:pt modelId="{E36FA940-DBF6-4B20-84D9-AA78BF7B392E}">
      <dgm:prSet phldrT="[Text]" custT="1"/>
      <dgm:spPr/>
      <dgm:t>
        <a:bodyPr/>
        <a:lstStyle/>
        <a:p>
          <a:r>
            <a:rPr lang="en-PH" sz="3800" dirty="0" smtClean="0"/>
            <a:t>Grades 1 to 12</a:t>
          </a:r>
          <a:endParaRPr lang="en-PH" sz="3800" dirty="0"/>
        </a:p>
      </dgm:t>
    </dgm:pt>
    <dgm:pt modelId="{832F6862-7418-4190-9CBA-0E4870BB6223}" type="parTrans" cxnId="{D32B096A-E28E-47FD-9AF6-76BD3CC141C6}">
      <dgm:prSet/>
      <dgm:spPr/>
      <dgm:t>
        <a:bodyPr/>
        <a:lstStyle/>
        <a:p>
          <a:endParaRPr lang="en-PH"/>
        </a:p>
      </dgm:t>
    </dgm:pt>
    <dgm:pt modelId="{D775034A-68F0-4F10-B1B5-8B0F8A413963}" type="sibTrans" cxnId="{D32B096A-E28E-47FD-9AF6-76BD3CC141C6}">
      <dgm:prSet/>
      <dgm:spPr/>
      <dgm:t>
        <a:bodyPr/>
        <a:lstStyle/>
        <a:p>
          <a:endParaRPr lang="en-PH"/>
        </a:p>
      </dgm:t>
    </dgm:pt>
    <dgm:pt modelId="{8EE93A06-236C-4155-BEB4-4E1A3E6D1BCF}">
      <dgm:prSet phldrT="[Text]" custT="1"/>
      <dgm:spPr/>
      <dgm:t>
        <a:bodyPr/>
        <a:lstStyle/>
        <a:p>
          <a:r>
            <a:rPr lang="en-PH" sz="2000" dirty="0" smtClean="0"/>
            <a:t>Learners are graded on 3 components every quarter: Written Work, Performance Tasks and Quarterly Assessment</a:t>
          </a:r>
          <a:endParaRPr lang="en-PH" sz="2000" dirty="0"/>
        </a:p>
      </dgm:t>
    </dgm:pt>
    <dgm:pt modelId="{24D27957-3D62-455D-AB7D-14E9B1336707}" type="parTrans" cxnId="{F6AB9229-9FE8-4EF3-BEAA-4FF0B90B8E77}">
      <dgm:prSet/>
      <dgm:spPr/>
      <dgm:t>
        <a:bodyPr/>
        <a:lstStyle/>
        <a:p>
          <a:endParaRPr lang="en-PH"/>
        </a:p>
      </dgm:t>
    </dgm:pt>
    <dgm:pt modelId="{8A337D14-F091-48FA-9798-261BD9F540BF}" type="sibTrans" cxnId="{F6AB9229-9FE8-4EF3-BEAA-4FF0B90B8E77}">
      <dgm:prSet/>
      <dgm:spPr/>
      <dgm:t>
        <a:bodyPr/>
        <a:lstStyle/>
        <a:p>
          <a:endParaRPr lang="en-PH"/>
        </a:p>
      </dgm:t>
    </dgm:pt>
    <dgm:pt modelId="{081D2363-BA3D-40FE-86E3-CDB4468717F2}">
      <dgm:prSet phldrT="[Text]"/>
      <dgm:spPr/>
      <dgm:t>
        <a:bodyPr/>
        <a:lstStyle/>
        <a:p>
          <a:endParaRPr lang="en-PH" sz="1600" dirty="0"/>
        </a:p>
      </dgm:t>
    </dgm:pt>
    <dgm:pt modelId="{796EA153-2DD1-4CA3-8D73-F4100B7AB425}" type="parTrans" cxnId="{A8F35122-9E69-425A-81C5-675E7C60A7A1}">
      <dgm:prSet/>
      <dgm:spPr/>
      <dgm:t>
        <a:bodyPr/>
        <a:lstStyle/>
        <a:p>
          <a:endParaRPr lang="en-PH"/>
        </a:p>
      </dgm:t>
    </dgm:pt>
    <dgm:pt modelId="{A716DD71-72E5-45A6-8E10-98DC521D356D}" type="sibTrans" cxnId="{A8F35122-9E69-425A-81C5-675E7C60A7A1}">
      <dgm:prSet/>
      <dgm:spPr/>
      <dgm:t>
        <a:bodyPr/>
        <a:lstStyle/>
        <a:p>
          <a:endParaRPr lang="en-PH"/>
        </a:p>
      </dgm:t>
    </dgm:pt>
    <dgm:pt modelId="{33737412-6927-49E0-AFB6-922D236BC4B0}">
      <dgm:prSet phldrT="[Text]" custT="1"/>
      <dgm:spPr/>
      <dgm:t>
        <a:bodyPr/>
        <a:lstStyle/>
        <a:p>
          <a:r>
            <a:rPr lang="en-PH" sz="2000" dirty="0" smtClean="0"/>
            <a:t>These components are given specific weights which vary.</a:t>
          </a:r>
          <a:endParaRPr lang="en-PH" sz="2000" dirty="0"/>
        </a:p>
      </dgm:t>
    </dgm:pt>
    <dgm:pt modelId="{06CCF649-C848-4368-A439-74B4F2B9531F}" type="parTrans" cxnId="{EEF64D6E-E6F8-4DE6-8387-DAA7ACD514DE}">
      <dgm:prSet/>
      <dgm:spPr/>
      <dgm:t>
        <a:bodyPr/>
        <a:lstStyle/>
        <a:p>
          <a:endParaRPr lang="en-PH"/>
        </a:p>
      </dgm:t>
    </dgm:pt>
    <dgm:pt modelId="{4839D78A-0A54-48DE-B028-1BA80566BA4C}" type="sibTrans" cxnId="{EEF64D6E-E6F8-4DE6-8387-DAA7ACD514DE}">
      <dgm:prSet/>
      <dgm:spPr/>
      <dgm:t>
        <a:bodyPr/>
        <a:lstStyle/>
        <a:p>
          <a:endParaRPr lang="en-PH"/>
        </a:p>
      </dgm:t>
    </dgm:pt>
    <dgm:pt modelId="{9A02367B-CBD2-4ADD-A992-96F1E3B88B74}">
      <dgm:prSet phldrT="[Text]" custT="1"/>
      <dgm:spPr/>
      <dgm:t>
        <a:bodyPr/>
        <a:lstStyle/>
        <a:p>
          <a:r>
            <a:rPr lang="en-PH" sz="2000" dirty="0" smtClean="0"/>
            <a:t>All grades will be based on weighted raw score of the learner’s summative assessments.</a:t>
          </a:r>
          <a:endParaRPr lang="en-PH" sz="2000" dirty="0"/>
        </a:p>
      </dgm:t>
    </dgm:pt>
    <dgm:pt modelId="{495B4C5A-B2D3-4E5F-A86F-890588BF9BF9}" type="parTrans" cxnId="{59D9C77F-3BCF-468A-BBEA-90E47E053C68}">
      <dgm:prSet/>
      <dgm:spPr/>
      <dgm:t>
        <a:bodyPr/>
        <a:lstStyle/>
        <a:p>
          <a:endParaRPr lang="en-PH"/>
        </a:p>
      </dgm:t>
    </dgm:pt>
    <dgm:pt modelId="{85C55435-1306-4AE7-9EAA-DA6C654C7290}" type="sibTrans" cxnId="{59D9C77F-3BCF-468A-BBEA-90E47E053C68}">
      <dgm:prSet/>
      <dgm:spPr/>
      <dgm:t>
        <a:bodyPr/>
        <a:lstStyle/>
        <a:p>
          <a:endParaRPr lang="en-PH"/>
        </a:p>
      </dgm:t>
    </dgm:pt>
    <dgm:pt modelId="{142558E6-B4C2-4B33-85C5-4561893641BD}">
      <dgm:prSet phldrT="[Text]" custT="1"/>
      <dgm:spPr/>
      <dgm:t>
        <a:bodyPr/>
        <a:lstStyle/>
        <a:p>
          <a:r>
            <a:rPr lang="en-PH" sz="2000" dirty="0" smtClean="0"/>
            <a:t>The minimum grade needed to pass a specific learning area is 60 which is then transmuted to 75 in the report card.</a:t>
          </a:r>
          <a:endParaRPr lang="en-PH" sz="2000" dirty="0"/>
        </a:p>
      </dgm:t>
    </dgm:pt>
    <dgm:pt modelId="{25E23E95-307E-44F2-A362-0E20743FB25A}" type="parTrans" cxnId="{A868A89F-A994-482F-B358-30A122F51587}">
      <dgm:prSet/>
      <dgm:spPr/>
      <dgm:t>
        <a:bodyPr/>
        <a:lstStyle/>
        <a:p>
          <a:endParaRPr lang="en-PH"/>
        </a:p>
      </dgm:t>
    </dgm:pt>
    <dgm:pt modelId="{97412983-DA99-463D-893B-E5F3232642E9}" type="sibTrans" cxnId="{A868A89F-A994-482F-B358-30A122F51587}">
      <dgm:prSet/>
      <dgm:spPr/>
      <dgm:t>
        <a:bodyPr/>
        <a:lstStyle/>
        <a:p>
          <a:endParaRPr lang="en-PH"/>
        </a:p>
      </dgm:t>
    </dgm:pt>
    <dgm:pt modelId="{8B3200A3-9949-43CB-8539-C05819D1E74A}" type="pres">
      <dgm:prSet presAssocID="{B8BE4423-5D81-4F98-81A3-88A89F6108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DA1D2A2C-28DA-4B31-9B0A-C6589A6AE086}" type="pres">
      <dgm:prSet presAssocID="{50C6CF7A-CCC3-4E01-BC85-87E695D34EBA}" presName="linNode" presStyleCnt="0"/>
      <dgm:spPr/>
    </dgm:pt>
    <dgm:pt modelId="{5FC47230-BBDA-4302-A577-566639215FCA}" type="pres">
      <dgm:prSet presAssocID="{50C6CF7A-CCC3-4E01-BC85-87E695D34EBA}" presName="parentText" presStyleLbl="node1" presStyleIdx="0" presStyleCnt="2" custScaleY="44712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CE22EC2F-47BE-478A-ABF9-F0B176678C05}" type="pres">
      <dgm:prSet presAssocID="{50C6CF7A-CCC3-4E01-BC85-87E695D34EBA}" presName="descendantText" presStyleLbl="alignAccFollowNode1" presStyleIdx="0" presStyleCnt="2" custScaleY="4807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633BCD31-9910-4304-9001-DA35033C4200}" type="pres">
      <dgm:prSet presAssocID="{DD5EED68-8CBC-4370-AB25-D73AE0EBDF01}" presName="sp" presStyleCnt="0"/>
      <dgm:spPr/>
    </dgm:pt>
    <dgm:pt modelId="{D449CCD8-3F0B-465E-83FA-C45424892545}" type="pres">
      <dgm:prSet presAssocID="{E36FA940-DBF6-4B20-84D9-AA78BF7B392E}" presName="linNode" presStyleCnt="0"/>
      <dgm:spPr/>
    </dgm:pt>
    <dgm:pt modelId="{738A2B9C-EAB7-4998-8899-3FF7F8A60135}" type="pres">
      <dgm:prSet presAssocID="{E36FA940-DBF6-4B20-84D9-AA78BF7B392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6E117DCA-815C-4C41-B95F-9FD4C781B6D0}" type="pres">
      <dgm:prSet presAssocID="{E36FA940-DBF6-4B20-84D9-AA78BF7B392E}" presName="descendantText" presStyleLbl="alignAccFollowNode1" presStyleIdx="1" presStyleCnt="2" custScaleY="121158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D32B096A-E28E-47FD-9AF6-76BD3CC141C6}" srcId="{B8BE4423-5D81-4F98-81A3-88A89F6108FF}" destId="{E36FA940-DBF6-4B20-84D9-AA78BF7B392E}" srcOrd="1" destOrd="0" parTransId="{832F6862-7418-4190-9CBA-0E4870BB6223}" sibTransId="{D775034A-68F0-4F10-B1B5-8B0F8A413963}"/>
    <dgm:cxn modelId="{6330F9BD-3027-4023-8ABC-E204DF4C3569}" type="presOf" srcId="{142558E6-B4C2-4B33-85C5-4561893641BD}" destId="{6E117DCA-815C-4C41-B95F-9FD4C781B6D0}" srcOrd="0" destOrd="3" presId="urn:microsoft.com/office/officeart/2005/8/layout/vList5"/>
    <dgm:cxn modelId="{A868A89F-A994-482F-B358-30A122F51587}" srcId="{E36FA940-DBF6-4B20-84D9-AA78BF7B392E}" destId="{142558E6-B4C2-4B33-85C5-4561893641BD}" srcOrd="3" destOrd="0" parTransId="{25E23E95-307E-44F2-A362-0E20743FB25A}" sibTransId="{97412983-DA99-463D-893B-E5F3232642E9}"/>
    <dgm:cxn modelId="{40447DA2-890F-432C-9581-D70694F41020}" type="presOf" srcId="{8EE93A06-236C-4155-BEB4-4E1A3E6D1BCF}" destId="{6E117DCA-815C-4C41-B95F-9FD4C781B6D0}" srcOrd="0" destOrd="0" presId="urn:microsoft.com/office/officeart/2005/8/layout/vList5"/>
    <dgm:cxn modelId="{69B5B23A-9989-463C-984F-8FCE90949B2D}" type="presOf" srcId="{9A02367B-CBD2-4ADD-A992-96F1E3B88B74}" destId="{6E117DCA-815C-4C41-B95F-9FD4C781B6D0}" srcOrd="0" destOrd="2" presId="urn:microsoft.com/office/officeart/2005/8/layout/vList5"/>
    <dgm:cxn modelId="{A27C6886-B19C-4C19-BEFB-7B5792492269}" type="presOf" srcId="{081D2363-BA3D-40FE-86E3-CDB4468717F2}" destId="{6E117DCA-815C-4C41-B95F-9FD4C781B6D0}" srcOrd="0" destOrd="4" presId="urn:microsoft.com/office/officeart/2005/8/layout/vList5"/>
    <dgm:cxn modelId="{1F0FA18A-949D-449D-8A7E-E432138BDD8B}" srcId="{50C6CF7A-CCC3-4E01-BC85-87E695D34EBA}" destId="{FD5E9E4A-60F3-4F8C-95C1-8BFD299902A7}" srcOrd="0" destOrd="0" parTransId="{244A8E3F-336F-4F68-8439-153DB83C1297}" sibTransId="{AE3C2E69-BDC2-4C8B-B395-12A5C6FFB6A2}"/>
    <dgm:cxn modelId="{22C011BD-6213-4E9D-8355-6596BB8E9D8E}" type="presOf" srcId="{E36FA940-DBF6-4B20-84D9-AA78BF7B392E}" destId="{738A2B9C-EAB7-4998-8899-3FF7F8A60135}" srcOrd="0" destOrd="0" presId="urn:microsoft.com/office/officeart/2005/8/layout/vList5"/>
    <dgm:cxn modelId="{EEF64D6E-E6F8-4DE6-8387-DAA7ACD514DE}" srcId="{E36FA940-DBF6-4B20-84D9-AA78BF7B392E}" destId="{33737412-6927-49E0-AFB6-922D236BC4B0}" srcOrd="1" destOrd="0" parTransId="{06CCF649-C848-4368-A439-74B4F2B9531F}" sibTransId="{4839D78A-0A54-48DE-B028-1BA80566BA4C}"/>
    <dgm:cxn modelId="{C186CCE1-6E14-4166-8014-F4446E9A642F}" type="presOf" srcId="{FD5E9E4A-60F3-4F8C-95C1-8BFD299902A7}" destId="{CE22EC2F-47BE-478A-ABF9-F0B176678C05}" srcOrd="0" destOrd="0" presId="urn:microsoft.com/office/officeart/2005/8/layout/vList5"/>
    <dgm:cxn modelId="{CD35FA83-BA13-4580-B2B5-9A4FD2D148A2}" type="presOf" srcId="{50C6CF7A-CCC3-4E01-BC85-87E695D34EBA}" destId="{5FC47230-BBDA-4302-A577-566639215FCA}" srcOrd="0" destOrd="0" presId="urn:microsoft.com/office/officeart/2005/8/layout/vList5"/>
    <dgm:cxn modelId="{F3FBFCCF-C5CF-49BE-8034-DEB03B05E245}" type="presOf" srcId="{B8BE4423-5D81-4F98-81A3-88A89F6108FF}" destId="{8B3200A3-9949-43CB-8539-C05819D1E74A}" srcOrd="0" destOrd="0" presId="urn:microsoft.com/office/officeart/2005/8/layout/vList5"/>
    <dgm:cxn modelId="{9188C1AC-ECDB-4341-9B41-410EAB5BC624}" srcId="{B8BE4423-5D81-4F98-81A3-88A89F6108FF}" destId="{50C6CF7A-CCC3-4E01-BC85-87E695D34EBA}" srcOrd="0" destOrd="0" parTransId="{6726EEE0-9BAB-4CDB-9826-F97D99D8104B}" sibTransId="{DD5EED68-8CBC-4370-AB25-D73AE0EBDF01}"/>
    <dgm:cxn modelId="{59D9C77F-3BCF-468A-BBEA-90E47E053C68}" srcId="{E36FA940-DBF6-4B20-84D9-AA78BF7B392E}" destId="{9A02367B-CBD2-4ADD-A992-96F1E3B88B74}" srcOrd="2" destOrd="0" parTransId="{495B4C5A-B2D3-4E5F-A86F-890588BF9BF9}" sibTransId="{85C55435-1306-4AE7-9EAA-DA6C654C7290}"/>
    <dgm:cxn modelId="{F6AB9229-9FE8-4EF3-BEAA-4FF0B90B8E77}" srcId="{E36FA940-DBF6-4B20-84D9-AA78BF7B392E}" destId="{8EE93A06-236C-4155-BEB4-4E1A3E6D1BCF}" srcOrd="0" destOrd="0" parTransId="{24D27957-3D62-455D-AB7D-14E9B1336707}" sibTransId="{8A337D14-F091-48FA-9798-261BD9F540BF}"/>
    <dgm:cxn modelId="{A8F35122-9E69-425A-81C5-675E7C60A7A1}" srcId="{E36FA940-DBF6-4B20-84D9-AA78BF7B392E}" destId="{081D2363-BA3D-40FE-86E3-CDB4468717F2}" srcOrd="4" destOrd="0" parTransId="{796EA153-2DD1-4CA3-8D73-F4100B7AB425}" sibTransId="{A716DD71-72E5-45A6-8E10-98DC521D356D}"/>
    <dgm:cxn modelId="{140AD23B-F26F-4544-BAF8-9A851FCF168E}" type="presOf" srcId="{33737412-6927-49E0-AFB6-922D236BC4B0}" destId="{6E117DCA-815C-4C41-B95F-9FD4C781B6D0}" srcOrd="0" destOrd="1" presId="urn:microsoft.com/office/officeart/2005/8/layout/vList5"/>
    <dgm:cxn modelId="{8EBA3735-7EC3-4F79-A229-73F81E2B8DEB}" type="presParOf" srcId="{8B3200A3-9949-43CB-8539-C05819D1E74A}" destId="{DA1D2A2C-28DA-4B31-9B0A-C6589A6AE086}" srcOrd="0" destOrd="0" presId="urn:microsoft.com/office/officeart/2005/8/layout/vList5"/>
    <dgm:cxn modelId="{0CBE0355-BB35-4478-8BE0-2C0986ABD1E8}" type="presParOf" srcId="{DA1D2A2C-28DA-4B31-9B0A-C6589A6AE086}" destId="{5FC47230-BBDA-4302-A577-566639215FCA}" srcOrd="0" destOrd="0" presId="urn:microsoft.com/office/officeart/2005/8/layout/vList5"/>
    <dgm:cxn modelId="{9B1E1F5E-00F2-4A44-95C7-EA3654A3BD1D}" type="presParOf" srcId="{DA1D2A2C-28DA-4B31-9B0A-C6589A6AE086}" destId="{CE22EC2F-47BE-478A-ABF9-F0B176678C05}" srcOrd="1" destOrd="0" presId="urn:microsoft.com/office/officeart/2005/8/layout/vList5"/>
    <dgm:cxn modelId="{82FFB1D8-DEB4-4B65-9EF5-EABD4A692C92}" type="presParOf" srcId="{8B3200A3-9949-43CB-8539-C05819D1E74A}" destId="{633BCD31-9910-4304-9001-DA35033C4200}" srcOrd="1" destOrd="0" presId="urn:microsoft.com/office/officeart/2005/8/layout/vList5"/>
    <dgm:cxn modelId="{C6BF9E2C-8946-4958-9023-F25EF8DC0F70}" type="presParOf" srcId="{8B3200A3-9949-43CB-8539-C05819D1E74A}" destId="{D449CCD8-3F0B-465E-83FA-C45424892545}" srcOrd="2" destOrd="0" presId="urn:microsoft.com/office/officeart/2005/8/layout/vList5"/>
    <dgm:cxn modelId="{A295DD4F-52F8-441E-A80B-699609013EED}" type="presParOf" srcId="{D449CCD8-3F0B-465E-83FA-C45424892545}" destId="{738A2B9C-EAB7-4998-8899-3FF7F8A60135}" srcOrd="0" destOrd="0" presId="urn:microsoft.com/office/officeart/2005/8/layout/vList5"/>
    <dgm:cxn modelId="{A98E856B-79E3-48A3-BD95-B9DDD59223BE}" type="presParOf" srcId="{D449CCD8-3F0B-465E-83FA-C45424892545}" destId="{6E117DCA-815C-4C41-B95F-9FD4C781B6D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2F367-1DC3-49C6-8B18-A175BE5E465F}">
      <dsp:nvSpPr>
        <dsp:cNvPr id="0" name=""/>
        <dsp:cNvSpPr/>
      </dsp:nvSpPr>
      <dsp:spPr>
        <a:xfrm>
          <a:off x="2178990" y="432153"/>
          <a:ext cx="4192524" cy="4192524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000" b="1" kern="1200" dirty="0" smtClean="0"/>
            <a:t>Performance Tasks</a:t>
          </a:r>
          <a:endParaRPr lang="en-PH" sz="2000" b="1" kern="1200" dirty="0"/>
        </a:p>
      </dsp:txBody>
      <dsp:txXfrm>
        <a:off x="4458425" y="1205773"/>
        <a:ext cx="1422463" cy="1397508"/>
      </dsp:txXfrm>
    </dsp:sp>
    <dsp:sp modelId="{A7E3087D-56D7-4FD5-860C-ADF3CD4D0E35}">
      <dsp:nvSpPr>
        <dsp:cNvPr id="0" name=""/>
        <dsp:cNvSpPr/>
      </dsp:nvSpPr>
      <dsp:spPr>
        <a:xfrm>
          <a:off x="2172418" y="461676"/>
          <a:ext cx="4192524" cy="4192524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000" b="1" kern="1200" dirty="0" smtClean="0"/>
            <a:t>Quarterly Assessment</a:t>
          </a:r>
          <a:endParaRPr lang="en-PH" sz="2000" b="1" kern="1200" dirty="0"/>
        </a:p>
      </dsp:txBody>
      <dsp:txXfrm>
        <a:off x="3320371" y="3106959"/>
        <a:ext cx="1896618" cy="1297686"/>
      </dsp:txXfrm>
    </dsp:sp>
    <dsp:sp modelId="{0CE2118D-870D-4BA5-B2C4-A9594A3D276C}">
      <dsp:nvSpPr>
        <dsp:cNvPr id="0" name=""/>
        <dsp:cNvSpPr/>
      </dsp:nvSpPr>
      <dsp:spPr>
        <a:xfrm>
          <a:off x="2172418" y="461676"/>
          <a:ext cx="4192524" cy="4192524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000" b="1" kern="1200" dirty="0" smtClean="0"/>
            <a:t>Written Work</a:t>
          </a:r>
          <a:endParaRPr lang="en-PH" sz="2000" b="1" kern="1200" dirty="0"/>
        </a:p>
      </dsp:txBody>
      <dsp:txXfrm>
        <a:off x="2621617" y="1285208"/>
        <a:ext cx="1422463" cy="13975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2EC2F-47BE-478A-ABF9-F0B176678C05}">
      <dsp:nvSpPr>
        <dsp:cNvPr id="0" name=""/>
        <dsp:cNvSpPr/>
      </dsp:nvSpPr>
      <dsp:spPr>
        <a:xfrm rot="5400000">
          <a:off x="5230713" y="-1998752"/>
          <a:ext cx="1326712" cy="554736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smtClean="0"/>
            <a:t>Checklists, anecdotal records and portfolios are used instead of numerical grades which are based on the Kindergarten curriculum guide</a:t>
          </a:r>
          <a:endParaRPr lang="en-PH" sz="2000" kern="1200" dirty="0"/>
        </a:p>
      </dsp:txBody>
      <dsp:txXfrm rot="-5400000">
        <a:off x="3120390" y="176336"/>
        <a:ext cx="5482595" cy="1197182"/>
      </dsp:txXfrm>
    </dsp:sp>
    <dsp:sp modelId="{5FC47230-BBDA-4302-A577-566639215FCA}">
      <dsp:nvSpPr>
        <dsp:cNvPr id="0" name=""/>
        <dsp:cNvSpPr/>
      </dsp:nvSpPr>
      <dsp:spPr>
        <a:xfrm>
          <a:off x="0" y="3704"/>
          <a:ext cx="3120390" cy="154244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3800" kern="1200" dirty="0" smtClean="0"/>
            <a:t>Kindergarten</a:t>
          </a:r>
          <a:endParaRPr lang="en-PH" sz="3800" kern="1200" dirty="0"/>
        </a:p>
      </dsp:txBody>
      <dsp:txXfrm>
        <a:off x="75296" y="79000"/>
        <a:ext cx="2969798" cy="1391852"/>
      </dsp:txXfrm>
    </dsp:sp>
    <dsp:sp modelId="{6E117DCA-815C-4C41-B95F-9FD4C781B6D0}">
      <dsp:nvSpPr>
        <dsp:cNvPr id="0" name=""/>
        <dsp:cNvSpPr/>
      </dsp:nvSpPr>
      <dsp:spPr>
        <a:xfrm rot="5400000">
          <a:off x="4222218" y="669823"/>
          <a:ext cx="3343702" cy="5547360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smtClean="0"/>
            <a:t>Learners are graded on 3 components every quarter: Written Work, Performance Tasks and Quarterly Assessment</a:t>
          </a:r>
          <a:endParaRPr lang="en-PH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smtClean="0"/>
            <a:t>These components are given specific weights which vary.</a:t>
          </a:r>
          <a:endParaRPr lang="en-PH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smtClean="0"/>
            <a:t>All grades will be based on weighted raw score of the learner’s summative assessments.</a:t>
          </a:r>
          <a:endParaRPr lang="en-PH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smtClean="0"/>
            <a:t>The minimum grade needed to pass a specific learning area is 60 which is then transmuted to 75 in the report card.</a:t>
          </a:r>
          <a:endParaRPr lang="en-PH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PH" sz="1600" kern="1200" dirty="0"/>
        </a:p>
      </dsp:txBody>
      <dsp:txXfrm rot="-5400000">
        <a:off x="3120389" y="1934878"/>
        <a:ext cx="5384134" cy="3017250"/>
      </dsp:txXfrm>
    </dsp:sp>
    <dsp:sp modelId="{738A2B9C-EAB7-4998-8899-3FF7F8A60135}">
      <dsp:nvSpPr>
        <dsp:cNvPr id="0" name=""/>
        <dsp:cNvSpPr/>
      </dsp:nvSpPr>
      <dsp:spPr>
        <a:xfrm>
          <a:off x="0" y="1718636"/>
          <a:ext cx="3120390" cy="3449733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3800" kern="1200" dirty="0" smtClean="0"/>
            <a:t>Grades 1 to 12</a:t>
          </a:r>
          <a:endParaRPr lang="en-PH" sz="3800" kern="1200" dirty="0"/>
        </a:p>
      </dsp:txBody>
      <dsp:txXfrm>
        <a:off x="152325" y="1870961"/>
        <a:ext cx="2815740" cy="3145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0F4B2-CCCB-4AEC-AE89-5666F876B42B}" type="datetimeFigureOut">
              <a:rPr lang="en-PH" smtClean="0"/>
              <a:pPr/>
              <a:t>24/08/2017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AE60B-E197-4151-8704-C4E38F5234E1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15410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E60B-E197-4151-8704-C4E38F5234E1}" type="slidenum">
              <a:rPr lang="en-PH" smtClean="0"/>
              <a:pPr/>
              <a:t>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1619162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553" y="2891619"/>
            <a:ext cx="8774349" cy="2069490"/>
          </a:xfrm>
        </p:spPr>
        <p:txBody>
          <a:bodyPr anchor="b">
            <a:no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7553" y="5155659"/>
            <a:ext cx="6858000" cy="103113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AA80-D33E-4EEA-8D96-996DBDA7152D}" type="datetimeFigureOut">
              <a:rPr lang="en-PH" smtClean="0"/>
              <a:pPr/>
              <a:t>24/08/2017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0D6A-6E73-48F6-ACCD-FA21D96D7B2A}" type="slidenum">
              <a:rPr lang="en-PH" smtClean="0"/>
              <a:pPr/>
              <a:t>‹#›</a:t>
            </a:fld>
            <a:endParaRPr lang="en-PH"/>
          </a:p>
        </p:txBody>
      </p:sp>
      <p:pic>
        <p:nvPicPr>
          <p:cNvPr id="7" name="Picture 2" descr="E:\Abigail Godoy\DepEd Style Guide\DepEd Seal_smal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1978" y="612763"/>
            <a:ext cx="2180043" cy="215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3959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6441974"/>
            <a:ext cx="9129412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PH" sz="1800" dirty="0" smtClean="0">
                <a:solidFill>
                  <a:schemeClr val="bg1"/>
                </a:solidFill>
                <a:latin typeface="+mj-lt"/>
              </a:rPr>
              <a:t>DEPARTMENT OF</a:t>
            </a:r>
            <a:r>
              <a:rPr lang="en-PH" sz="1800" baseline="0" dirty="0" smtClean="0">
                <a:solidFill>
                  <a:schemeClr val="bg1"/>
                </a:solidFill>
                <a:latin typeface="+mj-lt"/>
              </a:rPr>
              <a:t> EDUCATION - </a:t>
            </a:r>
            <a:r>
              <a:rPr lang="en-PH" sz="1800" dirty="0" smtClean="0">
                <a:solidFill>
                  <a:schemeClr val="bg1"/>
                </a:solidFill>
                <a:latin typeface="+mj-lt"/>
              </a:rPr>
              <a:t>BUREAU OF CURRICULUM DEVELOPMENT</a:t>
            </a:r>
            <a:endParaRPr lang="en-PH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85"/>
            <a:ext cx="9144000" cy="905015"/>
          </a:xfrm>
          <a:solidFill>
            <a:schemeClr val="accent5">
              <a:lumMod val="50000"/>
            </a:schemeClr>
          </a:solidFill>
        </p:spPr>
        <p:txBody>
          <a:bodyPr/>
          <a:lstStyle>
            <a:lvl1pPr marL="233363" indent="0">
              <a:defRPr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55" y="1089499"/>
            <a:ext cx="8754892" cy="4990189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6335" y="6325245"/>
            <a:ext cx="783077" cy="581397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60770D6A-6E73-48F6-ACCD-FA21D96D7B2A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910" y="6389171"/>
            <a:ext cx="1011678" cy="4429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AAA80-D33E-4EEA-8D96-996DBDA7152D}" type="datetimeFigureOut">
              <a:rPr lang="en-PH" smtClean="0"/>
              <a:pPr/>
              <a:t>24/08/2017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197808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AAA80-D33E-4EEA-8D96-996DBDA7152D}" type="datetimeFigureOut">
              <a:rPr lang="en-PH" smtClean="0"/>
              <a:pPr/>
              <a:t>24/08/2017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70D6A-6E73-48F6-ACCD-FA21D96D7B2A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224249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PH" dirty="0" smtClean="0"/>
              <a:t>ASSESSMENT FOR K TO 12 TRACKS: STEM</a:t>
            </a:r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55659"/>
            <a:ext cx="9144000" cy="1031132"/>
          </a:xfrm>
        </p:spPr>
        <p:txBody>
          <a:bodyPr/>
          <a:lstStyle/>
          <a:p>
            <a:r>
              <a:rPr lang="en-PH" dirty="0" smtClean="0"/>
              <a:t>BERNADETH C. DARAN</a:t>
            </a:r>
          </a:p>
          <a:p>
            <a:r>
              <a:rPr lang="en-PH" dirty="0" smtClean="0"/>
              <a:t>Supervising Education Program Specialist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204861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Sample CG in Mathematics</a:t>
            </a:r>
            <a:endParaRPr lang="en-P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9" y="1009650"/>
            <a:ext cx="902386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390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Sample CG in Mathematics</a:t>
            </a:r>
            <a:endParaRPr lang="en-P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85" y="914400"/>
            <a:ext cx="8145629" cy="551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06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Sample CG in Mathematics</a:t>
            </a:r>
            <a:endParaRPr lang="en-P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33806"/>
            <a:ext cx="9067800" cy="435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76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Sample CG in Mathematics</a:t>
            </a:r>
            <a:endParaRPr lang="en-P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4" y="1000125"/>
            <a:ext cx="8839201" cy="53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679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PH" sz="3600" dirty="0" smtClean="0"/>
              <a:t>How are learners assessed in the classroom?</a:t>
            </a:r>
            <a:endParaRPr lang="en-P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sz="4000" b="1" dirty="0" smtClean="0">
                <a:hlinkClick r:id="rId2" action="ppaction://hlinksldjump"/>
              </a:rPr>
              <a:t>Formative Assessment</a:t>
            </a:r>
            <a:endParaRPr lang="en-PH" sz="4000" b="1" dirty="0" smtClean="0"/>
          </a:p>
          <a:p>
            <a:r>
              <a:rPr lang="en-PH" sz="4000" b="1" dirty="0" smtClean="0">
                <a:hlinkClick r:id="rId3" action="ppaction://hlinksldjump"/>
              </a:rPr>
              <a:t>Summative Assessment</a:t>
            </a:r>
            <a:endParaRPr lang="en-PH" sz="4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07184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PH" sz="3600" dirty="0" smtClean="0"/>
              <a:t>How are learners assessed in the classroom?</a:t>
            </a:r>
            <a:endParaRPr lang="en-P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PH" b="1" dirty="0" smtClean="0"/>
              <a:t>Formative Assessment</a:t>
            </a:r>
          </a:p>
          <a:p>
            <a:pPr marL="514350" indent="-514350">
              <a:buAutoNum type="arabicPeriod"/>
            </a:pPr>
            <a:r>
              <a:rPr lang="en-PH" dirty="0" smtClean="0"/>
              <a:t>According to the UNESCO Program on Teaching and Learning for a Sustainable </a:t>
            </a:r>
            <a:r>
              <a:rPr lang="en-PH" dirty="0" err="1" smtClean="0"/>
              <a:t>uture</a:t>
            </a:r>
            <a:r>
              <a:rPr lang="en-PH" dirty="0" smtClean="0"/>
              <a:t> (UNESCO-TLSF):</a:t>
            </a:r>
          </a:p>
          <a:p>
            <a:pPr marL="854075" indent="-344488">
              <a:buAutoNum type="alphaLcPeriod"/>
            </a:pPr>
            <a:r>
              <a:rPr lang="en-PH" dirty="0" smtClean="0"/>
              <a:t>Formative assessment refers to ongoing forms of assessment closely linked to the learning process</a:t>
            </a:r>
          </a:p>
          <a:p>
            <a:pPr marL="854075" indent="-344488">
              <a:buAutoNum type="alphaLcPeriod"/>
            </a:pPr>
            <a:r>
              <a:rPr lang="en-PH" dirty="0" smtClean="0"/>
              <a:t>It is informal.</a:t>
            </a:r>
          </a:p>
          <a:p>
            <a:pPr marL="400050" indent="-400050">
              <a:buNone/>
            </a:pPr>
            <a:r>
              <a:rPr lang="en-PH" dirty="0" smtClean="0"/>
              <a:t>2.  It provides immediate feedback to both learner and teacher.</a:t>
            </a:r>
          </a:p>
          <a:p>
            <a:pPr marL="0" indent="0">
              <a:buNone/>
            </a:pPr>
            <a:r>
              <a:rPr lang="en-PH" dirty="0" smtClean="0"/>
              <a:t>3.  It helps prepare learners for summative assessments.</a:t>
            </a:r>
          </a:p>
          <a:p>
            <a:pPr marL="0" indent="0">
              <a:buNone/>
            </a:pPr>
            <a:r>
              <a:rPr lang="en-PH" dirty="0" smtClean="0"/>
              <a:t>4.  It is recorded but not included as basis for grading.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101296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PH" sz="3200" dirty="0" smtClean="0"/>
              <a:t>When Formative Assessment may be conducted:</a:t>
            </a:r>
            <a:endParaRPr lang="en-PH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81774" y="3491537"/>
            <a:ext cx="2262894" cy="904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PH" sz="3600" b="1" dirty="0" smtClean="0"/>
              <a:t>after </a:t>
            </a:r>
            <a:r>
              <a:rPr lang="en-PH" sz="3600" dirty="0" smtClean="0"/>
              <a:t>the lesson</a:t>
            </a:r>
            <a:endParaRPr lang="en-PH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1128088"/>
            <a:ext cx="3276600" cy="2363449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3440553" y="3491537"/>
            <a:ext cx="2262894" cy="90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PH" sz="3600" b="1" dirty="0" smtClean="0"/>
              <a:t>during </a:t>
            </a:r>
            <a:r>
              <a:rPr lang="en-PH" sz="3600" dirty="0" smtClean="0"/>
              <a:t>the lesson</a:t>
            </a:r>
            <a:endParaRPr lang="en-PH" sz="3600" b="1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99332" y="3491537"/>
            <a:ext cx="2262894" cy="90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PH" sz="3600" b="1" dirty="0" smtClean="0"/>
              <a:t>before </a:t>
            </a:r>
            <a:r>
              <a:rPr lang="en-PH" sz="3600" dirty="0" smtClean="0"/>
              <a:t>the lesson</a:t>
            </a:r>
            <a:endParaRPr lang="en-PH" sz="3600" b="1" dirty="0"/>
          </a:p>
        </p:txBody>
      </p:sp>
      <p:sp>
        <p:nvSpPr>
          <p:cNvPr id="8" name="Right Arrow 7"/>
          <p:cNvSpPr/>
          <p:nvPr/>
        </p:nvSpPr>
        <p:spPr>
          <a:xfrm>
            <a:off x="2562226" y="3863013"/>
            <a:ext cx="781050" cy="390525"/>
          </a:xfrm>
          <a:prstGeom prst="rightArrow">
            <a:avLst/>
          </a:prstGeom>
          <a:solidFill>
            <a:srgbClr val="97FA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9" name="Right Arrow 8"/>
          <p:cNvSpPr/>
          <p:nvPr/>
        </p:nvSpPr>
        <p:spPr>
          <a:xfrm>
            <a:off x="5703447" y="3863013"/>
            <a:ext cx="781050" cy="390525"/>
          </a:xfrm>
          <a:prstGeom prst="rightArrow">
            <a:avLst/>
          </a:prstGeom>
          <a:solidFill>
            <a:srgbClr val="97FA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211044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PH" sz="4000" dirty="0" smtClean="0"/>
              <a:t>Purposes of Formative Assessment</a:t>
            </a:r>
            <a:endParaRPr lang="en-PH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81774" y="3491537"/>
            <a:ext cx="2262894" cy="904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PH" sz="3600" b="1" dirty="0" smtClean="0"/>
              <a:t>after </a:t>
            </a:r>
            <a:r>
              <a:rPr lang="en-PH" sz="3600" dirty="0" smtClean="0"/>
              <a:t>the lesson</a:t>
            </a:r>
            <a:endParaRPr lang="en-PH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1128088"/>
            <a:ext cx="3276600" cy="2363449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3440553" y="3491537"/>
            <a:ext cx="2262894" cy="90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PH" sz="3600" b="1" dirty="0" smtClean="0"/>
              <a:t>during </a:t>
            </a:r>
            <a:r>
              <a:rPr lang="en-PH" sz="3600" dirty="0" smtClean="0"/>
              <a:t>the lesson</a:t>
            </a:r>
            <a:endParaRPr lang="en-PH" sz="3600" b="1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99332" y="3491537"/>
            <a:ext cx="2262894" cy="90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PH" sz="3600" b="1" dirty="0" smtClean="0"/>
              <a:t>before </a:t>
            </a:r>
            <a:r>
              <a:rPr lang="en-PH" sz="3600" dirty="0" smtClean="0"/>
              <a:t>the lesson</a:t>
            </a:r>
            <a:endParaRPr lang="en-PH" sz="3600" b="1" dirty="0"/>
          </a:p>
        </p:txBody>
      </p:sp>
      <p:sp>
        <p:nvSpPr>
          <p:cNvPr id="8" name="Right Arrow 7"/>
          <p:cNvSpPr/>
          <p:nvPr/>
        </p:nvSpPr>
        <p:spPr>
          <a:xfrm>
            <a:off x="2562226" y="3863013"/>
            <a:ext cx="781050" cy="390525"/>
          </a:xfrm>
          <a:prstGeom prst="rightArrow">
            <a:avLst/>
          </a:prstGeom>
          <a:solidFill>
            <a:srgbClr val="97FA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9" name="Right Arrow 8"/>
          <p:cNvSpPr/>
          <p:nvPr/>
        </p:nvSpPr>
        <p:spPr>
          <a:xfrm>
            <a:off x="5703447" y="3863013"/>
            <a:ext cx="781050" cy="390525"/>
          </a:xfrm>
          <a:prstGeom prst="rightArrow">
            <a:avLst/>
          </a:prstGeom>
          <a:solidFill>
            <a:srgbClr val="97FA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737" y="1057274"/>
            <a:ext cx="667219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343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PH" sz="4000" dirty="0" smtClean="0"/>
              <a:t>Purposes of Formative Assessment</a:t>
            </a:r>
            <a:endParaRPr lang="en-PH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81774" y="3491537"/>
            <a:ext cx="2262894" cy="904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PH" sz="3600" b="1" dirty="0" smtClean="0"/>
              <a:t>after </a:t>
            </a:r>
            <a:r>
              <a:rPr lang="en-PH" sz="3600" dirty="0" smtClean="0"/>
              <a:t>the lesson</a:t>
            </a:r>
            <a:endParaRPr lang="en-PH" sz="3600" b="1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440553" y="3491537"/>
            <a:ext cx="2262894" cy="90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PH" sz="3600" b="1" dirty="0" smtClean="0"/>
              <a:t>during </a:t>
            </a:r>
            <a:r>
              <a:rPr lang="en-PH" sz="3600" dirty="0" smtClean="0"/>
              <a:t>the lesson</a:t>
            </a:r>
            <a:endParaRPr lang="en-PH" sz="3600" b="1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99332" y="3491537"/>
            <a:ext cx="2262894" cy="90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PH" sz="3600" b="1" dirty="0" smtClean="0"/>
              <a:t>before </a:t>
            </a:r>
            <a:r>
              <a:rPr lang="en-PH" sz="3600" dirty="0" smtClean="0"/>
              <a:t>the lesson</a:t>
            </a:r>
            <a:endParaRPr lang="en-PH" sz="3600" b="1" dirty="0"/>
          </a:p>
        </p:txBody>
      </p:sp>
      <p:sp>
        <p:nvSpPr>
          <p:cNvPr id="8" name="Right Arrow 7"/>
          <p:cNvSpPr/>
          <p:nvPr/>
        </p:nvSpPr>
        <p:spPr>
          <a:xfrm>
            <a:off x="2562226" y="3863013"/>
            <a:ext cx="781050" cy="390525"/>
          </a:xfrm>
          <a:prstGeom prst="rightArrow">
            <a:avLst/>
          </a:prstGeom>
          <a:solidFill>
            <a:srgbClr val="97FA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9" name="Right Arrow 8"/>
          <p:cNvSpPr/>
          <p:nvPr/>
        </p:nvSpPr>
        <p:spPr>
          <a:xfrm>
            <a:off x="5703447" y="3863013"/>
            <a:ext cx="781050" cy="390525"/>
          </a:xfrm>
          <a:prstGeom prst="rightArrow">
            <a:avLst/>
          </a:prstGeom>
          <a:solidFill>
            <a:srgbClr val="97FA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7" y="2710799"/>
            <a:ext cx="3258748" cy="26949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863" y="1860068"/>
            <a:ext cx="3411616" cy="439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538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PH" sz="4000" dirty="0" smtClean="0"/>
              <a:t>Purposes of Formative Assessment</a:t>
            </a:r>
            <a:endParaRPr lang="en-PH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81774" y="3491537"/>
            <a:ext cx="2262894" cy="904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PH" sz="3600" b="1" dirty="0" smtClean="0"/>
              <a:t>after </a:t>
            </a:r>
            <a:r>
              <a:rPr lang="en-PH" sz="3600" dirty="0" smtClean="0"/>
              <a:t>the lesson</a:t>
            </a:r>
            <a:endParaRPr lang="en-PH" sz="3600" b="1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440553" y="3491537"/>
            <a:ext cx="2262894" cy="90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PH" sz="3600" b="1" dirty="0" smtClean="0"/>
              <a:t>during </a:t>
            </a:r>
            <a:r>
              <a:rPr lang="en-PH" sz="3600" dirty="0" smtClean="0"/>
              <a:t>the lesson</a:t>
            </a:r>
            <a:endParaRPr lang="en-PH" sz="3600" b="1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99332" y="3491537"/>
            <a:ext cx="2262894" cy="90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PH" sz="3600" b="1" dirty="0" smtClean="0"/>
              <a:t>before </a:t>
            </a:r>
            <a:r>
              <a:rPr lang="en-PH" sz="3600" dirty="0" smtClean="0"/>
              <a:t>the lesson</a:t>
            </a:r>
            <a:endParaRPr lang="en-PH" sz="3600" b="1" dirty="0"/>
          </a:p>
        </p:txBody>
      </p:sp>
      <p:sp>
        <p:nvSpPr>
          <p:cNvPr id="8" name="Right Arrow 7"/>
          <p:cNvSpPr/>
          <p:nvPr/>
        </p:nvSpPr>
        <p:spPr>
          <a:xfrm>
            <a:off x="2562226" y="3863013"/>
            <a:ext cx="781050" cy="390525"/>
          </a:xfrm>
          <a:prstGeom prst="rightArrow">
            <a:avLst/>
          </a:prstGeom>
          <a:solidFill>
            <a:srgbClr val="97FA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9" name="Right Arrow 8"/>
          <p:cNvSpPr/>
          <p:nvPr/>
        </p:nvSpPr>
        <p:spPr>
          <a:xfrm>
            <a:off x="5703447" y="3863013"/>
            <a:ext cx="781050" cy="390525"/>
          </a:xfrm>
          <a:prstGeom prst="rightArrow">
            <a:avLst/>
          </a:prstGeom>
          <a:solidFill>
            <a:srgbClr val="97FA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45" y="1996111"/>
            <a:ext cx="6380929" cy="3895725"/>
          </a:xfrm>
          <a:prstGeom prst="rect">
            <a:avLst/>
          </a:prstGeo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8343900" y="5891836"/>
            <a:ext cx="571500" cy="404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248219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DepEd</a:t>
            </a:r>
            <a:r>
              <a:rPr lang="en-US" dirty="0" smtClean="0"/>
              <a:t> Policy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55" y="1089500"/>
            <a:ext cx="8754892" cy="2291876"/>
          </a:xfrm>
        </p:spPr>
        <p:txBody>
          <a:bodyPr anchor="ctr">
            <a:normAutofit/>
          </a:bodyPr>
          <a:lstStyle/>
          <a:p>
            <a:pPr algn="just"/>
            <a:r>
              <a:rPr lang="en-US" sz="3600" dirty="0" smtClean="0">
                <a:hlinkClick r:id="rId2" action="ppaction://hlinksldjump"/>
              </a:rPr>
              <a:t>Classroom Assessment (DO No. 8, s. 2015)</a:t>
            </a:r>
            <a:endParaRPr lang="en-US" sz="3600" dirty="0" smtClean="0"/>
          </a:p>
          <a:p>
            <a:pPr algn="just"/>
            <a:r>
              <a:rPr lang="en-US" sz="3600" dirty="0" smtClean="0">
                <a:hlinkClick r:id="rId3" action="ppaction://hlinksldjump"/>
              </a:rPr>
              <a:t>National Assessment (DO No. 55, s. 2016)</a:t>
            </a:r>
            <a:endParaRPr lang="en-US" sz="3600" dirty="0" smtClean="0"/>
          </a:p>
          <a:p>
            <a:pPr algn="just"/>
            <a:r>
              <a:rPr lang="en-US" sz="3600" dirty="0" smtClean="0">
                <a:hlinkClick r:id="rId4" action="ppaction://hlinksldjump"/>
              </a:rPr>
              <a:t>System Assessment (DO No. 29, s. 2017)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41427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PH" sz="3600" dirty="0" smtClean="0"/>
              <a:t>How are learners assessed in the classroom?</a:t>
            </a:r>
            <a:endParaRPr lang="en-P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PH" b="1" dirty="0" smtClean="0"/>
              <a:t>Summative Assessment</a:t>
            </a:r>
          </a:p>
          <a:p>
            <a:pPr marL="514350" indent="-514350">
              <a:buAutoNum type="arabicPeriod"/>
            </a:pPr>
            <a:r>
              <a:rPr lang="en-PH" dirty="0" smtClean="0"/>
              <a:t>Summative Assessment may be seen as </a:t>
            </a:r>
            <a:r>
              <a:rPr lang="en-PH" i="1" dirty="0" smtClean="0"/>
              <a:t>assessment of learning</a:t>
            </a:r>
            <a:r>
              <a:rPr lang="en-PH" dirty="0" smtClean="0"/>
              <a:t> which occurs at the end of a particular unit.</a:t>
            </a:r>
          </a:p>
          <a:p>
            <a:pPr marL="514350" indent="-514350">
              <a:buAutoNum type="arabicPeriod"/>
            </a:pPr>
            <a:r>
              <a:rPr lang="en-PH" dirty="0" smtClean="0"/>
              <a:t>It usually occurs towards the end of a period of learning in order to describe the standard reached by the learner.</a:t>
            </a:r>
          </a:p>
          <a:p>
            <a:pPr marL="514350" indent="-514350">
              <a:buAutoNum type="arabicPeriod"/>
            </a:pPr>
            <a:r>
              <a:rPr lang="en-PH" dirty="0" smtClean="0"/>
              <a:t>Judgement derived from summative assessment are usually for the benefit of people other than the learner (UNESCO-TLSF).</a:t>
            </a:r>
          </a:p>
          <a:p>
            <a:pPr marL="514350" indent="-514350">
              <a:buAutoNum type="arabicPeriod"/>
            </a:pPr>
            <a:r>
              <a:rPr lang="en-PH" dirty="0" smtClean="0"/>
              <a:t>Results of summative assessment are recorded and are included in the computation of the final grade.</a:t>
            </a:r>
          </a:p>
        </p:txBody>
      </p:sp>
    </p:spTree>
    <p:extLst>
      <p:ext uri="{BB962C8B-B14F-4D97-AF65-F5344CB8AC3E}">
        <p14:creationId xmlns:p14="http://schemas.microsoft.com/office/powerpoint/2010/main" xmlns="" val="279557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250" y="1127125"/>
            <a:ext cx="2643187" cy="258532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PH" dirty="0" smtClean="0"/>
              <a:t>Ensures that students are able to express learned skills and concepts in written form.</a:t>
            </a:r>
          </a:p>
          <a:p>
            <a:pPr marL="342900" indent="-342900">
              <a:buAutoNum type="arabicPeriod"/>
            </a:pPr>
            <a:r>
              <a:rPr lang="en-PH" dirty="0" smtClean="0"/>
              <a:t>May include essays, written report, long quizzes and other written output.</a:t>
            </a:r>
            <a:endParaRPr lang="en-P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PH" sz="3600" dirty="0" smtClean="0"/>
              <a:t>Components of Summative Assessment</a:t>
            </a:r>
            <a:endParaRPr lang="en-PH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038225" y="5504517"/>
            <a:ext cx="7067550" cy="923330"/>
          </a:xfrm>
          <a:prstGeom prst="rect">
            <a:avLst/>
          </a:prstGeom>
          <a:noFill/>
          <a:ln w="19050">
            <a:solidFill>
              <a:srgbClr val="97FA8A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PH" dirty="0" smtClean="0"/>
              <a:t>Measures student learning at the end of the quarter</a:t>
            </a:r>
          </a:p>
          <a:p>
            <a:pPr marL="342900" indent="-342900">
              <a:buAutoNum type="arabicPeriod"/>
            </a:pPr>
            <a:r>
              <a:rPr lang="en-PH" dirty="0" smtClean="0"/>
              <a:t>This may be in the form of objective tests, performance-bases assessment or a combination thereof.</a:t>
            </a:r>
            <a:endParaRPr lang="en-P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44802785"/>
              </p:ext>
            </p:extLst>
          </p:nvPr>
        </p:nvGraphicFramePr>
        <p:xfrm>
          <a:off x="195263" y="898525"/>
          <a:ext cx="8753475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1775" y="1089025"/>
            <a:ext cx="2466976" cy="369331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PH" dirty="0" smtClean="0"/>
              <a:t>Allows learners to show what they know and are able to do in diverse ways.</a:t>
            </a:r>
          </a:p>
          <a:p>
            <a:pPr marL="342900" indent="-342900">
              <a:buAutoNum type="arabicPeriod"/>
            </a:pPr>
            <a:r>
              <a:rPr lang="en-PH" dirty="0" smtClean="0"/>
              <a:t>Learners may create or innovate products or do performance-based tasks</a:t>
            </a:r>
          </a:p>
          <a:p>
            <a:pPr marL="342900" indent="-342900">
              <a:buAutoNum type="arabicPeriod"/>
            </a:pPr>
            <a:r>
              <a:rPr lang="en-PH" dirty="0" smtClean="0"/>
              <a:t>Written output may also be considered as performance tasks.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297153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B2F367-1DC3-49C6-8B18-A175BE5E4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6B2F367-1DC3-49C6-8B18-A175BE5E4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6B2F367-1DC3-49C6-8B18-A175BE5E4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E3087D-56D7-4FD5-860C-ADF3CD4D0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A7E3087D-56D7-4FD5-860C-ADF3CD4D0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A7E3087D-56D7-4FD5-860C-ADF3CD4D0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E2118D-870D-4BA5-B2C4-A9594A3D2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0CE2118D-870D-4BA5-B2C4-A9594A3D2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0CE2118D-870D-4BA5-B2C4-A9594A3D2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Graphic spid="5" grpId="0" uiExpand="1">
        <p:bldSub>
          <a:bldDgm bld="one"/>
        </p:bldSub>
      </p:bldGraphic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PH" sz="3600" dirty="0" smtClean="0"/>
              <a:t>How are learners assessed in the classroom?</a:t>
            </a:r>
            <a:endParaRPr lang="en-PH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96" y="1185702"/>
            <a:ext cx="9036904" cy="443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79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PH" sz="3600" dirty="0" smtClean="0"/>
              <a:t>What is the Grading System?</a:t>
            </a:r>
            <a:endParaRPr lang="en-PH" sz="36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77159258"/>
              </p:ext>
            </p:extLst>
          </p:nvPr>
        </p:nvGraphicFramePr>
        <p:xfrm>
          <a:off x="219075" y="1095375"/>
          <a:ext cx="8667750" cy="517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965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PH" sz="3500" dirty="0" smtClean="0"/>
              <a:t>Weight of the Components for Grades 1-10</a:t>
            </a:r>
            <a:endParaRPr lang="en-PH" sz="3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4329"/>
          <a:stretch/>
        </p:blipFill>
        <p:spPr>
          <a:xfrm>
            <a:off x="78485" y="1781174"/>
            <a:ext cx="3198116" cy="3971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0744" r="19920"/>
          <a:stretch/>
        </p:blipFill>
        <p:spPr>
          <a:xfrm>
            <a:off x="5524501" y="1781174"/>
            <a:ext cx="1733550" cy="3971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4" y="1781174"/>
            <a:ext cx="8965531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97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75 0.002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13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07604 0.0020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PH" sz="3500" dirty="0" smtClean="0"/>
              <a:t>Weight of the Components for SHS</a:t>
            </a:r>
            <a:endParaRPr lang="en-PH" sz="3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31331"/>
          <a:stretch/>
        </p:blipFill>
        <p:spPr>
          <a:xfrm>
            <a:off x="266700" y="1028699"/>
            <a:ext cx="8553450" cy="53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33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PH" sz="3500" dirty="0" smtClean="0"/>
              <a:t>How are learners promoted and retained at the end of the School Year? </a:t>
            </a:r>
            <a:endParaRPr lang="en-PH" sz="3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82" y="1052512"/>
            <a:ext cx="8895234" cy="516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69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On Remedial Classes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55" y="914401"/>
            <a:ext cx="8754892" cy="516528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PH" sz="2200" dirty="0" smtClean="0"/>
              <a:t>Summative Assessments are also given during remedial classes.  These are computed, weighted and transmuted in the same way as the Quarterly Grade.</a:t>
            </a:r>
          </a:p>
          <a:p>
            <a:pPr marL="514350" indent="-514350">
              <a:buAutoNum type="arabicPeriod"/>
            </a:pPr>
            <a:r>
              <a:rPr lang="en-PH" sz="2200" dirty="0" smtClean="0"/>
              <a:t>The equivalent of the Final Grade for remedial classes is the Remedial Class Mark.</a:t>
            </a:r>
          </a:p>
          <a:p>
            <a:pPr marL="514350" indent="-514350">
              <a:buAutoNum type="arabicPeriod"/>
            </a:pPr>
            <a:r>
              <a:rPr lang="en-PH" sz="2200" dirty="0" smtClean="0"/>
              <a:t>The Final Grade at the end of the School Year and the Remedial Class Mark are averaged.</a:t>
            </a:r>
          </a:p>
          <a:p>
            <a:pPr marL="514350" indent="-514350">
              <a:buAutoNum type="arabicPeriod"/>
            </a:pPr>
            <a:r>
              <a:rPr lang="en-PH" sz="2200" dirty="0" smtClean="0"/>
              <a:t>If the Recomputed Final Grade is 75 or better:</a:t>
            </a:r>
          </a:p>
          <a:p>
            <a:pPr marL="514350" indent="-514350">
              <a:buAutoNum type="arabicPeriod"/>
            </a:pPr>
            <a:endParaRPr lang="en-PH" sz="2200" dirty="0" smtClean="0"/>
          </a:p>
          <a:p>
            <a:pPr marL="514350" indent="-514350">
              <a:buAutoNum type="arabicPeriod"/>
            </a:pPr>
            <a:endParaRPr lang="en-PH" sz="2200" dirty="0" smtClean="0"/>
          </a:p>
          <a:p>
            <a:pPr marL="514350" indent="-514350">
              <a:buAutoNum type="arabicPeriod"/>
            </a:pPr>
            <a:r>
              <a:rPr lang="en-PH" sz="2200" dirty="0" smtClean="0"/>
              <a:t>If the Recomputed Final Grade is below 75: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4956"/>
          <a:stretch/>
        </p:blipFill>
        <p:spPr>
          <a:xfrm>
            <a:off x="704850" y="3790950"/>
            <a:ext cx="8324850" cy="768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76" y="5078449"/>
            <a:ext cx="8244597" cy="128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928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PH" sz="4000" dirty="0" smtClean="0"/>
              <a:t>Sample Scenario 1</a:t>
            </a:r>
            <a:endParaRPr lang="en-PH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527"/>
          <a:stretch/>
        </p:blipFill>
        <p:spPr>
          <a:xfrm>
            <a:off x="87837" y="1133475"/>
            <a:ext cx="9018824" cy="519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90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PH" sz="4000" dirty="0" smtClean="0"/>
              <a:t>Sample Scenario 2</a:t>
            </a:r>
            <a:endParaRPr lang="en-PH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94" y="1181100"/>
            <a:ext cx="8867238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969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/>
              <a:t>DepEd</a:t>
            </a:r>
            <a:r>
              <a:rPr lang="en-US" sz="4800" dirty="0" smtClean="0"/>
              <a:t> Order No. 8, s. 2015</a:t>
            </a:r>
            <a:endParaRPr lang="en-US" sz="4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4555" y="1089499"/>
            <a:ext cx="3901195" cy="49901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PH" sz="4800" dirty="0" smtClean="0"/>
              <a:t>Policy Guidelines on Classroom Assessment for the K to 12 Basic Education Program</a:t>
            </a:r>
            <a:endParaRPr lang="en-PH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162" y="923924"/>
            <a:ext cx="4662488" cy="549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372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PH" sz="4000" dirty="0" smtClean="0"/>
              <a:t>Scenarios</a:t>
            </a:r>
            <a:endParaRPr lang="en-PH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990599"/>
            <a:ext cx="8971121" cy="2409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" y="3476623"/>
            <a:ext cx="8872538" cy="2814012"/>
          </a:xfrm>
          <a:prstGeom prst="rect">
            <a:avLst/>
          </a:prstGeom>
        </p:spPr>
      </p:pic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8220075" y="6115050"/>
            <a:ext cx="771525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2563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/>
              <a:t>DepEd</a:t>
            </a:r>
            <a:r>
              <a:rPr lang="en-US" sz="4800" dirty="0" smtClean="0"/>
              <a:t> Order No. 55, s. 2016</a:t>
            </a:r>
            <a:endParaRPr lang="en-US" sz="4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4555" y="1089499"/>
            <a:ext cx="3901195" cy="49901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PH" sz="4800" dirty="0" smtClean="0"/>
              <a:t>Policy Guidelines on the National Assessment of Student Learning for the K to 12 Basic Education Program</a:t>
            </a:r>
            <a:endParaRPr lang="en-PH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099" y="1089499"/>
            <a:ext cx="4581525" cy="519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836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sz="2800" dirty="0" smtClean="0"/>
              <a:t>Aims of National Assessment of Student Learning</a:t>
            </a:r>
            <a:endParaRPr lang="en-PH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55" y="1089499"/>
            <a:ext cx="8754892" cy="5233480"/>
          </a:xfrm>
        </p:spPr>
        <p:txBody>
          <a:bodyPr>
            <a:normAutofit lnSpcReduction="10000"/>
          </a:bodyPr>
          <a:lstStyle/>
          <a:p>
            <a:r>
              <a:rPr lang="en-PH" dirty="0" smtClean="0"/>
              <a:t>Monitor the Philippine education system and schools for public accountability</a:t>
            </a:r>
          </a:p>
          <a:p>
            <a:r>
              <a:rPr lang="en-PH" dirty="0" smtClean="0"/>
              <a:t>Assess the effectiveness and efficiency of the delivery of education services using learning outcomes as indicators</a:t>
            </a:r>
          </a:p>
          <a:p>
            <a:r>
              <a:rPr lang="en-PH" dirty="0" smtClean="0"/>
              <a:t>Provide information that will guide decisions on instructional practices</a:t>
            </a:r>
          </a:p>
          <a:p>
            <a:r>
              <a:rPr lang="en-PH" dirty="0" smtClean="0"/>
              <a:t>Determine if learners are meeting the learning standards of the curriculum</a:t>
            </a:r>
          </a:p>
          <a:p>
            <a:r>
              <a:rPr lang="en-PH" dirty="0" smtClean="0"/>
              <a:t>Measure students’ aptitude and occupational interest for career guidance</a:t>
            </a:r>
          </a:p>
          <a:p>
            <a:r>
              <a:rPr lang="en-PH" dirty="0" smtClean="0"/>
              <a:t>Assess prior learning for placement, accreditation and equivalency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239016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sz="3600" dirty="0" smtClean="0"/>
              <a:t>National Assessment of Student Learning</a:t>
            </a:r>
            <a:endParaRPr lang="en-P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sz="4000" dirty="0" smtClean="0"/>
              <a:t>Early Language, Literacy and Numeracy Assessment (ELLNA)</a:t>
            </a:r>
          </a:p>
          <a:p>
            <a:r>
              <a:rPr lang="en-PH" sz="4000" dirty="0" smtClean="0">
                <a:hlinkClick r:id="rId2" action="ppaction://hlinksldjump"/>
              </a:rPr>
              <a:t>Exit Assessments</a:t>
            </a:r>
            <a:endParaRPr lang="en-PH" sz="4000" dirty="0" smtClean="0"/>
          </a:p>
          <a:p>
            <a:r>
              <a:rPr lang="en-PH" sz="4000" dirty="0" smtClean="0">
                <a:hlinkClick r:id="rId3" action="ppaction://hlinksldjump"/>
              </a:rPr>
              <a:t>Career Assessment</a:t>
            </a:r>
            <a:endParaRPr lang="en-PH" sz="4000" dirty="0" smtClean="0"/>
          </a:p>
          <a:p>
            <a:r>
              <a:rPr lang="en-PH" sz="4000" dirty="0" smtClean="0"/>
              <a:t>Accreditation and Equivalency Assessment</a:t>
            </a:r>
          </a:p>
          <a:p>
            <a:r>
              <a:rPr lang="en-PH" sz="4000" dirty="0" smtClean="0"/>
              <a:t>Grade Level Placement Assessment</a:t>
            </a:r>
            <a:endParaRPr lang="en-PH" sz="4000" dirty="0"/>
          </a:p>
        </p:txBody>
      </p:sp>
    </p:spTree>
    <p:extLst>
      <p:ext uri="{BB962C8B-B14F-4D97-AF65-F5344CB8AC3E}">
        <p14:creationId xmlns:p14="http://schemas.microsoft.com/office/powerpoint/2010/main" xmlns="" val="1953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Exit Assessments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55" y="1089499"/>
            <a:ext cx="8754892" cy="5226634"/>
          </a:xfrm>
        </p:spPr>
        <p:txBody>
          <a:bodyPr>
            <a:normAutofit/>
          </a:bodyPr>
          <a:lstStyle/>
          <a:p>
            <a:r>
              <a:rPr lang="en-PH" sz="4000" dirty="0" smtClean="0"/>
              <a:t>To be administered in Grade 6, Grade 10 and Grade 12 to determine if learners are meeting the learning standards of Elementary, Junior High School and Senior High School curriculum</a:t>
            </a:r>
          </a:p>
          <a:p>
            <a:r>
              <a:rPr lang="en-PH" sz="4000" dirty="0" smtClean="0"/>
              <a:t>Not a requirement for graduation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4414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Exit Assessments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PH" sz="4000" u="sng" dirty="0" smtClean="0"/>
              <a:t>Coverage</a:t>
            </a:r>
            <a:endParaRPr lang="en-PH" sz="4000" dirty="0" smtClean="0"/>
          </a:p>
          <a:p>
            <a:pPr marL="0" indent="0">
              <a:buNone/>
            </a:pPr>
            <a:r>
              <a:rPr lang="en-PH" sz="4000" dirty="0" smtClean="0"/>
              <a:t>Grade 12 – 21</a:t>
            </a:r>
            <a:r>
              <a:rPr lang="en-PH" sz="4000" baseline="30000" dirty="0" smtClean="0"/>
              <a:t>st</a:t>
            </a:r>
            <a:r>
              <a:rPr lang="en-PH" sz="4000" dirty="0" smtClean="0"/>
              <a:t> century skills and core SHS learning areas of Languages, Humanities, Communication, Mathematics, Science, Social Science and Philosophy</a:t>
            </a:r>
          </a:p>
          <a:p>
            <a:pPr marL="0" indent="0">
              <a:buNone/>
            </a:pPr>
            <a:endParaRPr lang="en-PH" u="sng" dirty="0" smtClean="0"/>
          </a:p>
          <a:p>
            <a:pPr marL="0" indent="0">
              <a:buNone/>
            </a:pPr>
            <a:r>
              <a:rPr lang="en-PH" dirty="0" smtClean="0"/>
              <a:t>21</a:t>
            </a:r>
            <a:r>
              <a:rPr lang="en-PH" baseline="30000" dirty="0" smtClean="0"/>
              <a:t>st</a:t>
            </a:r>
            <a:r>
              <a:rPr lang="en-PH" dirty="0" smtClean="0"/>
              <a:t> century skills: Information, Media and Technology Skills, Learning and Innovation Skills, Communication Skills, Life and Career Skills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92735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Exit Assessments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PH" sz="4000" u="sng" dirty="0" smtClean="0"/>
              <a:t>Mode of Administration</a:t>
            </a:r>
            <a:endParaRPr lang="en-PH" sz="4000" dirty="0" smtClean="0"/>
          </a:p>
          <a:p>
            <a:pPr marL="0" indent="0">
              <a:buNone/>
            </a:pPr>
            <a:r>
              <a:rPr lang="en-PH" sz="4000" dirty="0" smtClean="0"/>
              <a:t>Grade 12</a:t>
            </a:r>
          </a:p>
          <a:p>
            <a:r>
              <a:rPr lang="en-PH" sz="4000" dirty="0" smtClean="0"/>
              <a:t>stratified random sampling to represent all types of schools in the district, division and region</a:t>
            </a:r>
          </a:p>
          <a:p>
            <a:r>
              <a:rPr lang="en-PH" sz="4000" dirty="0" smtClean="0"/>
              <a:t>50% of the schools per track (public and private) shall be included in the sample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907867" y="5808133"/>
            <a:ext cx="728133" cy="491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92309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Career Assessment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55" y="1089499"/>
            <a:ext cx="8754892" cy="5226634"/>
          </a:xfrm>
        </p:spPr>
        <p:txBody>
          <a:bodyPr>
            <a:normAutofit lnSpcReduction="10000"/>
          </a:bodyPr>
          <a:lstStyle/>
          <a:p>
            <a:r>
              <a:rPr lang="en-PH" sz="4000" dirty="0" smtClean="0"/>
              <a:t>To be administered in Grade 9 to determine learners’ aptitudes and occupational interests for career guidance</a:t>
            </a:r>
          </a:p>
          <a:p>
            <a:r>
              <a:rPr lang="en-PH" sz="4000" dirty="0" smtClean="0"/>
              <a:t>Results shall also be used for entry assessment to the specific SHS tracks/strands in all public and private schools</a:t>
            </a:r>
          </a:p>
          <a:p>
            <a:r>
              <a:rPr lang="en-PH" sz="4000" dirty="0" smtClean="0"/>
              <a:t>Administered annually every last Wednesday and Thursday of August</a:t>
            </a:r>
          </a:p>
        </p:txBody>
      </p:sp>
    </p:spTree>
    <p:extLst>
      <p:ext uri="{BB962C8B-B14F-4D97-AF65-F5344CB8AC3E}">
        <p14:creationId xmlns:p14="http://schemas.microsoft.com/office/powerpoint/2010/main" xmlns="" val="60719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sz="3600" dirty="0" smtClean="0"/>
              <a:t>Criteria for entry to STEM</a:t>
            </a:r>
            <a:endParaRPr lang="en-PH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860516"/>
              </p:ext>
            </p:extLst>
          </p:nvPr>
        </p:nvGraphicFramePr>
        <p:xfrm>
          <a:off x="195263" y="1089025"/>
          <a:ext cx="8753476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4604"/>
                <a:gridCol w="5358872"/>
              </a:tblGrid>
              <a:tr h="370840">
                <a:tc>
                  <a:txBody>
                    <a:bodyPr/>
                    <a:lstStyle/>
                    <a:p>
                      <a:r>
                        <a:rPr lang="en-PH" sz="2800" dirty="0" smtClean="0"/>
                        <a:t>CRITERIA</a:t>
                      </a:r>
                      <a:endParaRPr lang="en-P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2800" dirty="0" smtClean="0"/>
                        <a:t>Science,</a:t>
                      </a:r>
                      <a:r>
                        <a:rPr lang="en-PH" sz="2800" baseline="0" dirty="0" smtClean="0"/>
                        <a:t> Technology, Engineering and Mathematics Strand</a:t>
                      </a:r>
                      <a:endParaRPr lang="en-PH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PH" sz="2800" dirty="0" smtClean="0"/>
                        <a:t>Scholastic</a:t>
                      </a:r>
                      <a:r>
                        <a:rPr lang="en-PH" sz="2800" baseline="0" dirty="0" smtClean="0"/>
                        <a:t> Grades at Grade 10</a:t>
                      </a:r>
                      <a:endParaRPr lang="en-P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2800" dirty="0" smtClean="0"/>
                        <a:t>Final Grade no lower than 85 both</a:t>
                      </a:r>
                      <a:r>
                        <a:rPr lang="en-PH" sz="2800" baseline="0" dirty="0" smtClean="0"/>
                        <a:t> in Math and Science</a:t>
                      </a:r>
                      <a:endParaRPr lang="en-PH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PH" sz="2800" dirty="0" smtClean="0"/>
                        <a:t>Career Examination Results</a:t>
                      </a:r>
                      <a:endParaRPr lang="en-P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2800" dirty="0" smtClean="0"/>
                        <a:t>Percentile rank of 86 and above in the STEM subtest</a:t>
                      </a:r>
                      <a:endParaRPr lang="en-PH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PH" sz="2800" dirty="0" smtClean="0"/>
                        <a:t>Alternative Entry Requirements</a:t>
                      </a:r>
                      <a:endParaRPr lang="en-P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en-PH" sz="2800" dirty="0" smtClean="0"/>
                        <a:t>Write-up of scientific</a:t>
                      </a:r>
                      <a:r>
                        <a:rPr lang="en-PH" sz="2800" baseline="0" dirty="0" smtClean="0"/>
                        <a:t> inquiry process</a:t>
                      </a:r>
                    </a:p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en-PH" sz="2800" dirty="0" smtClean="0"/>
                        <a:t>Draft experiment</a:t>
                      </a:r>
                    </a:p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en-PH" sz="2800" dirty="0" smtClean="0"/>
                        <a:t>Other such summative assessments</a:t>
                      </a:r>
                      <a:endParaRPr lang="en-PH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0174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Career Assessment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55" y="1089499"/>
            <a:ext cx="8754892" cy="52732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PH" sz="4000" u="sng" dirty="0" smtClean="0"/>
              <a:t>Domains:</a:t>
            </a:r>
            <a:endParaRPr lang="en-PH" sz="4000" dirty="0" smtClean="0"/>
          </a:p>
          <a:p>
            <a:pPr marL="0" indent="0">
              <a:buNone/>
            </a:pPr>
            <a:r>
              <a:rPr lang="en-PH" sz="4000" i="1" dirty="0" smtClean="0"/>
              <a:t>General Scholastic Aptitude (GSA)</a:t>
            </a:r>
            <a:r>
              <a:rPr lang="en-PH" sz="4000" dirty="0" smtClean="0"/>
              <a:t> – average of standard scores in Scientific Ability, Reading Comprehension, Verbal Ability, Mathematical Ability and Logical Reasoning Ability</a:t>
            </a:r>
          </a:p>
          <a:p>
            <a:pPr marL="0" indent="0">
              <a:buNone/>
            </a:pPr>
            <a:r>
              <a:rPr lang="en-PH" sz="4000" i="1" dirty="0" smtClean="0"/>
              <a:t>Occupational Interest Inventory (OII)</a:t>
            </a:r>
            <a:r>
              <a:rPr lang="en-PH" sz="4000" dirty="0" smtClean="0"/>
              <a:t> – inventory/checklist of occupational interests which provides an assessment on inclinations/preferences for comprehensive career guidance. </a:t>
            </a:r>
          </a:p>
          <a:p>
            <a:pPr marL="0" indent="0">
              <a:buNone/>
            </a:pPr>
            <a:r>
              <a:rPr lang="en-PH" sz="4000" i="1" dirty="0" smtClean="0"/>
              <a:t>Aptitude for SHS Tracks</a:t>
            </a:r>
            <a:r>
              <a:rPr lang="en-PH" sz="4000" dirty="0" smtClean="0"/>
              <a:t> – measures the innate ability or potential of a student to succeed in the SHS tracks.  (Academic, TVL, Sports, Arts &amp; Design)</a:t>
            </a:r>
            <a:endParaRPr lang="en-PH" i="1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8220075" y="6115050"/>
            <a:ext cx="771525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94613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12"/>
          <a:stretch/>
        </p:blipFill>
        <p:spPr bwMode="auto">
          <a:xfrm>
            <a:off x="0" y="0"/>
            <a:ext cx="9144000" cy="641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559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i="1" dirty="0"/>
              <a:t>Occupational Interest Inventory (OII)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55" y="1089499"/>
            <a:ext cx="8754892" cy="5192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PH" dirty="0"/>
              <a:t>The students are provided with a profile chart of their occupational inclinations and preferences thru the </a:t>
            </a:r>
            <a:r>
              <a:rPr lang="en-PH" dirty="0" smtClean="0"/>
              <a:t>identified cluster occupations:</a:t>
            </a:r>
          </a:p>
          <a:p>
            <a:pPr marL="0" indent="0">
              <a:buNone/>
            </a:pPr>
            <a:r>
              <a:rPr lang="en-PH" u="sng" dirty="0" smtClean="0"/>
              <a:t>Cluster of Occupational Fields</a:t>
            </a:r>
            <a:endParaRPr lang="en-PH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PH" sz="2300" dirty="0" smtClean="0"/>
              <a:t>Science				Media &amp; Communication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PH" sz="2300" dirty="0" smtClean="0"/>
              <a:t>Natural Sciences			Community Services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PH" sz="2300" dirty="0" smtClean="0"/>
              <a:t>Aquaculture and 			Architecture and Construction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PH" sz="2300" dirty="0" smtClean="0"/>
              <a:t>       Agriculture/Forestry		The Arts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PH" sz="2300" dirty="0" smtClean="0"/>
              <a:t>Engineering				Fashion: Garments, Hairstyle/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PH" sz="2300" dirty="0" smtClean="0"/>
              <a:t>Business and Finance/Commerce	     Cosmetics/Parlor Services,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PH" sz="2300" dirty="0" smtClean="0"/>
              <a:t>Professional Services			     Jewelry and Accessories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PH" sz="2300" dirty="0" smtClean="0"/>
              <a:t>Personal Services			Military and Law Enforcement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PH" sz="2300" dirty="0" smtClean="0"/>
              <a:t>Computers and Technology		Spiritual Vocation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24729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/>
              <a:t>DepEd</a:t>
            </a:r>
            <a:r>
              <a:rPr lang="en-US" sz="4800" dirty="0" smtClean="0"/>
              <a:t> Order No. 29, s. 2017</a:t>
            </a:r>
            <a:endParaRPr lang="en-US" sz="4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4555" y="1089499"/>
            <a:ext cx="3901195" cy="49901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PH" sz="4800" dirty="0" smtClean="0"/>
              <a:t>Policy Guidelines on System Assessment in the K to 12 Basic Education Program</a:t>
            </a:r>
            <a:endParaRPr lang="en-PH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082" y="1089499"/>
            <a:ext cx="4523318" cy="519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016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Purpose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PH" dirty="0" smtClean="0"/>
              <a:t>Establish baselines for the basic education system and the implementation of the K to 12 curriculum</a:t>
            </a:r>
          </a:p>
          <a:p>
            <a:r>
              <a:rPr lang="en-PH" dirty="0" smtClean="0"/>
              <a:t>Monitor the implementation of the K to 12 curriculum</a:t>
            </a:r>
          </a:p>
          <a:p>
            <a:r>
              <a:rPr lang="en-PH" dirty="0" smtClean="0"/>
              <a:t>Measure effectiveness of instructional reforms that are part of the K to 12 basic education program</a:t>
            </a:r>
          </a:p>
          <a:p>
            <a:r>
              <a:rPr lang="en-PH" dirty="0" smtClean="0"/>
              <a:t>Generate reliable data for purposes of international benchmarking</a:t>
            </a:r>
          </a:p>
          <a:p>
            <a:r>
              <a:rPr lang="en-PH" dirty="0" smtClean="0"/>
              <a:t>Provide bases for the improvement of programs for learner development, curriculum implementation and school effectiveness</a:t>
            </a:r>
          </a:p>
          <a:p>
            <a:r>
              <a:rPr lang="en-PH" dirty="0" smtClean="0"/>
              <a:t>Provide evidence that will aid policy formulation, planning, and programming at the division, regional and national levels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168773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National Assessments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sz="4000" dirty="0" smtClean="0"/>
              <a:t>Early Language, Literacy and Numeracy Assessment (ELLNA)</a:t>
            </a:r>
          </a:p>
          <a:p>
            <a:r>
              <a:rPr lang="en-PH" sz="4000" dirty="0" smtClean="0"/>
              <a:t>Early Grade Reading Assessment (EGRA)</a:t>
            </a:r>
          </a:p>
          <a:p>
            <a:r>
              <a:rPr lang="en-PH" sz="4000" dirty="0" smtClean="0"/>
              <a:t>Early Grade Mathematics Assessment (EGMA)</a:t>
            </a:r>
          </a:p>
          <a:p>
            <a:r>
              <a:rPr lang="en-PH" sz="4000" dirty="0" smtClean="0"/>
              <a:t>National Achievement Test (NAT)</a:t>
            </a:r>
            <a:endParaRPr lang="en-PH" sz="4000" dirty="0"/>
          </a:p>
        </p:txBody>
      </p:sp>
    </p:spTree>
    <p:extLst>
      <p:ext uri="{BB962C8B-B14F-4D97-AF65-F5344CB8AC3E}">
        <p14:creationId xmlns:p14="http://schemas.microsoft.com/office/powerpoint/2010/main" xmlns="" val="33436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International Assessments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sz="4000" dirty="0" err="1" smtClean="0"/>
              <a:t>Programme</a:t>
            </a:r>
            <a:r>
              <a:rPr lang="en-PH" sz="4000" dirty="0" smtClean="0"/>
              <a:t> for International Student Assessment (PISA)</a:t>
            </a:r>
          </a:p>
          <a:p>
            <a:r>
              <a:rPr lang="en-PH" sz="4000" dirty="0" smtClean="0"/>
              <a:t>Trends in International Mathematics and Science Study (TIMSS)</a:t>
            </a:r>
          </a:p>
          <a:p>
            <a:r>
              <a:rPr lang="en-PH" sz="4000" dirty="0" smtClean="0"/>
              <a:t>Progress in International Reading Literacy Study (PIRLS)</a:t>
            </a:r>
          </a:p>
          <a:p>
            <a:r>
              <a:rPr lang="en-PH" sz="4000" dirty="0" smtClean="0"/>
              <a:t>Southeast Asia Primary Learning Metric (SEA-PLM)</a:t>
            </a:r>
            <a:endParaRPr lang="en-PH" sz="4000" dirty="0"/>
          </a:p>
        </p:txBody>
      </p:sp>
    </p:spTree>
    <p:extLst>
      <p:ext uri="{BB962C8B-B14F-4D97-AF65-F5344CB8AC3E}">
        <p14:creationId xmlns:p14="http://schemas.microsoft.com/office/powerpoint/2010/main" xmlns="" val="63554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PH" sz="3600" dirty="0" err="1"/>
              <a:t>Programme</a:t>
            </a:r>
            <a:r>
              <a:rPr lang="en-PH" sz="3600" dirty="0"/>
              <a:t> for International Student Assessment (PISA)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sz="3600" dirty="0" smtClean="0"/>
              <a:t>Goal: evaluate education systems worldwide by testing the skills and knowledge of 15-year-old students who are approaching the end of their compulsory education</a:t>
            </a:r>
          </a:p>
          <a:p>
            <a:r>
              <a:rPr lang="en-PH" sz="3600" dirty="0" smtClean="0"/>
              <a:t>Tests how students can apply their knowledge to real-life situations and problems, rather than testing their knowledge recall</a:t>
            </a:r>
            <a:endParaRPr lang="en-PH" sz="3600" dirty="0"/>
          </a:p>
        </p:txBody>
      </p:sp>
    </p:spTree>
    <p:extLst>
      <p:ext uri="{BB962C8B-B14F-4D97-AF65-F5344CB8AC3E}">
        <p14:creationId xmlns:p14="http://schemas.microsoft.com/office/powerpoint/2010/main" xmlns="" val="242261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PH" sz="3600" dirty="0" err="1"/>
              <a:t>Programme</a:t>
            </a:r>
            <a:r>
              <a:rPr lang="en-PH" sz="3600" dirty="0"/>
              <a:t> for International Student Assessment (PISA)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sz="3600" dirty="0" smtClean="0"/>
              <a:t>2012 – Mathematical Literacy with creative problem solving and financial literacy</a:t>
            </a:r>
          </a:p>
          <a:p>
            <a:r>
              <a:rPr lang="en-PH" sz="3600" dirty="0" smtClean="0"/>
              <a:t>2015 – Scientific Literacy with collaborative problem solving</a:t>
            </a:r>
          </a:p>
          <a:p>
            <a:r>
              <a:rPr lang="en-PH" sz="3600" dirty="0" smtClean="0"/>
              <a:t>2018 – Reading Literacy with Global Competence</a:t>
            </a:r>
            <a:endParaRPr lang="en-PH" sz="3600" dirty="0"/>
          </a:p>
        </p:txBody>
      </p:sp>
    </p:spTree>
    <p:extLst>
      <p:ext uri="{BB962C8B-B14F-4D97-AF65-F5344CB8AC3E}">
        <p14:creationId xmlns:p14="http://schemas.microsoft.com/office/powerpoint/2010/main" xmlns="" val="49795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PH" sz="3600" dirty="0" smtClean="0"/>
              <a:t>Trends in International Mathematics and Science Study (TIMSS)</a:t>
            </a:r>
            <a:endParaRPr lang="en-P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55" y="1089499"/>
            <a:ext cx="8754892" cy="5190531"/>
          </a:xfrm>
        </p:spPr>
        <p:txBody>
          <a:bodyPr>
            <a:normAutofit lnSpcReduction="10000"/>
          </a:bodyPr>
          <a:lstStyle/>
          <a:p>
            <a:r>
              <a:rPr lang="en-PH" dirty="0" smtClean="0"/>
              <a:t>International assessment of mathematics and science that was first conducted in 1995</a:t>
            </a:r>
          </a:p>
          <a:p>
            <a:r>
              <a:rPr lang="en-PH" dirty="0" smtClean="0"/>
              <a:t>run by International Association for the Evaluation of Educational Achievement (IEA), an independent international cooperative of national research institutes and government agencies</a:t>
            </a:r>
          </a:p>
          <a:p>
            <a:r>
              <a:rPr lang="en-PH" dirty="0" smtClean="0"/>
              <a:t>Goal: to provide information that will assist countries to monitor and evaluate the success of their math and science education across time and across grades</a:t>
            </a:r>
          </a:p>
          <a:p>
            <a:r>
              <a:rPr lang="en-PH" dirty="0" smtClean="0"/>
              <a:t>Intention: to improve teaching and learning of math and science by providing information about student achievement in relation to different types of curriculums, instructional practices and schools.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220008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PH" sz="3600" dirty="0" smtClean="0"/>
              <a:t>Trends in International Mathematics and Science Study (TIMSS)</a:t>
            </a:r>
            <a:endParaRPr lang="en-P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55" y="1089499"/>
            <a:ext cx="8754892" cy="5190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PH" sz="3200" dirty="0" smtClean="0"/>
              <a:t>Achievement is reported</a:t>
            </a:r>
          </a:p>
          <a:p>
            <a:r>
              <a:rPr lang="en-PH" sz="3200" dirty="0" smtClean="0"/>
              <a:t>Across 4 international benchmarks </a:t>
            </a:r>
          </a:p>
          <a:p>
            <a:pPr lvl="1"/>
            <a:r>
              <a:rPr lang="en-PH" sz="3200" dirty="0" smtClean="0"/>
              <a:t>advanced, high, medium, low</a:t>
            </a:r>
          </a:p>
          <a:p>
            <a:r>
              <a:rPr lang="en-PH" sz="3200" dirty="0" smtClean="0"/>
              <a:t>By major content domains </a:t>
            </a:r>
          </a:p>
          <a:p>
            <a:pPr lvl="1"/>
            <a:r>
              <a:rPr lang="en-PH" sz="3200" dirty="0" smtClean="0"/>
              <a:t>Math: Number, algebra and geometry</a:t>
            </a:r>
          </a:p>
          <a:p>
            <a:pPr lvl="1"/>
            <a:r>
              <a:rPr lang="en-PH" sz="3200" dirty="0" smtClean="0"/>
              <a:t>Science: earth science, biology and chemistry</a:t>
            </a:r>
            <a:endParaRPr lang="en-PH" sz="3200" dirty="0"/>
          </a:p>
          <a:p>
            <a:r>
              <a:rPr lang="en-PH" sz="3200" dirty="0" smtClean="0"/>
              <a:t>By cognitive domains</a:t>
            </a:r>
          </a:p>
          <a:p>
            <a:pPr lvl="1"/>
            <a:r>
              <a:rPr lang="en-PH" sz="3200" dirty="0" smtClean="0"/>
              <a:t>Knowing, applying and reasoning</a:t>
            </a:r>
            <a:endParaRPr lang="en-PH" sz="3200" dirty="0"/>
          </a:p>
        </p:txBody>
      </p:sp>
    </p:spTree>
    <p:extLst>
      <p:ext uri="{BB962C8B-B14F-4D97-AF65-F5344CB8AC3E}">
        <p14:creationId xmlns:p14="http://schemas.microsoft.com/office/powerpoint/2010/main" xmlns="" val="327461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International Assessments</a:t>
            </a:r>
            <a:endParaRPr lang="en-P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32325849"/>
              </p:ext>
            </p:extLst>
          </p:nvPr>
        </p:nvGraphicFramePr>
        <p:xfrm>
          <a:off x="195263" y="1089025"/>
          <a:ext cx="8753477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870"/>
                <a:gridCol w="2316869"/>
                <a:gridCol w="2316869"/>
                <a:gridCol w="2316869"/>
              </a:tblGrid>
              <a:tr h="370840">
                <a:tc>
                  <a:txBody>
                    <a:bodyPr/>
                    <a:lstStyle/>
                    <a:p>
                      <a:r>
                        <a:rPr lang="en-PH" b="1" dirty="0" smtClean="0"/>
                        <a:t>Assessment</a:t>
                      </a:r>
                      <a:endParaRPr lang="en-P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b="1" dirty="0" smtClean="0"/>
                        <a:t>PISA</a:t>
                      </a:r>
                      <a:endParaRPr lang="en-P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b="1" dirty="0" smtClean="0"/>
                        <a:t>TIMSS</a:t>
                      </a:r>
                      <a:endParaRPr lang="en-P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b="1" dirty="0" smtClean="0"/>
                        <a:t>TIMSS Advanced</a:t>
                      </a:r>
                      <a:endParaRPr lang="en-PH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PH" b="1" dirty="0" smtClean="0"/>
                        <a:t>Occurrence</a:t>
                      </a:r>
                      <a:endParaRPr lang="en-P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Every 3 years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Every 4 years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Sporadic</a:t>
                      </a:r>
                      <a:endParaRPr lang="en-P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PH" b="1" dirty="0" smtClean="0"/>
                        <a:t>Content Area/s</a:t>
                      </a:r>
                      <a:endParaRPr lang="en-P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Reading literacy,</a:t>
                      </a:r>
                      <a:r>
                        <a:rPr lang="en-PH" baseline="0" dirty="0" smtClean="0"/>
                        <a:t> mathematical literacy, scientific literacy, global competence, creative problem solving, collaborative problem solving, financial literacy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Number, algebra, and Geometry</a:t>
                      </a:r>
                      <a:r>
                        <a:rPr lang="en-PH" baseline="0" dirty="0" smtClean="0"/>
                        <a:t> in Mathematics, and Earth Science, Biology and Chemistry in science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Mathematics and Physics</a:t>
                      </a:r>
                      <a:endParaRPr lang="en-P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PH" b="1" dirty="0" smtClean="0"/>
                        <a:t>Target Level/Age</a:t>
                      </a:r>
                      <a:endParaRPr lang="en-P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Students aged 15.3 to 16.2 years old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Grade 4 (not less than 9.5 years old)</a:t>
                      </a:r>
                    </a:p>
                    <a:p>
                      <a:r>
                        <a:rPr lang="en-PH" dirty="0" smtClean="0"/>
                        <a:t>Grade 8 (not less than 13.5 years old)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Grade 12</a:t>
                      </a:r>
                      <a:endParaRPr lang="en-P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PH" b="1" dirty="0" smtClean="0"/>
                        <a:t>Testing Date</a:t>
                      </a:r>
                      <a:endParaRPr lang="en-P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March – August 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October – December 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October</a:t>
                      </a:r>
                      <a:r>
                        <a:rPr lang="en-PH" baseline="0" dirty="0" smtClean="0"/>
                        <a:t> – December </a:t>
                      </a:r>
                      <a:endParaRPr lang="en-P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PH" b="1" dirty="0" smtClean="0"/>
                        <a:t>Data Release</a:t>
                      </a:r>
                      <a:endParaRPr lang="en-P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After 1 year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After 1 year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After 1 year</a:t>
                      </a:r>
                      <a:endParaRPr lang="en-PH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886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Assessment in the K to 12 Basic Education Program recognizes: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55" y="981076"/>
            <a:ext cx="8754892" cy="4667249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en-PH" sz="3200" dirty="0" smtClean="0"/>
              <a:t>Diversity of learners inside the classroom</a:t>
            </a:r>
          </a:p>
          <a:p>
            <a:pPr marL="514350" indent="-514350">
              <a:buAutoNum type="arabicPeriod"/>
            </a:pPr>
            <a:r>
              <a:rPr lang="en-PH" sz="3200" dirty="0" smtClean="0"/>
              <a:t>The need for multiple ways of measuring their varying abilities and learning potentials</a:t>
            </a:r>
          </a:p>
          <a:p>
            <a:pPr marL="514350" indent="-514350">
              <a:buAutoNum type="arabicPeriod"/>
            </a:pPr>
            <a:endParaRPr lang="en-PH" sz="3200" dirty="0" smtClean="0"/>
          </a:p>
          <a:p>
            <a:pPr marL="514350" indent="-514350">
              <a:buAutoNum type="arabicPeriod"/>
            </a:pPr>
            <a:endParaRPr lang="en-PH" sz="3200" dirty="0" smtClean="0"/>
          </a:p>
          <a:p>
            <a:pPr marL="514350" indent="-514350">
              <a:buAutoNum type="arabicPeriod"/>
            </a:pPr>
            <a:endParaRPr lang="en-PH" sz="3200" dirty="0"/>
          </a:p>
          <a:p>
            <a:pPr marL="514350" indent="-514350">
              <a:buAutoNum type="arabicPeriod"/>
            </a:pPr>
            <a:r>
              <a:rPr lang="en-PH" sz="3200" dirty="0" smtClean="0"/>
              <a:t>The role of learners as co-participants in the assessment process</a:t>
            </a:r>
            <a:endParaRPr lang="en-PH" sz="3200" dirty="0"/>
          </a:p>
        </p:txBody>
      </p:sp>
    </p:spTree>
    <p:extLst>
      <p:ext uri="{BB962C8B-B14F-4D97-AF65-F5344CB8AC3E}">
        <p14:creationId xmlns:p14="http://schemas.microsoft.com/office/powerpoint/2010/main" xmlns="" val="194619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2" descr="http://ts4.mm.bing.net/th?id=I.5031335903823255&amp;pid=15.1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2716" y="9385"/>
            <a:ext cx="9131283" cy="6738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7147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270" y="541868"/>
            <a:ext cx="8268211" cy="546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0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What is Classroom Assessment?</a:t>
            </a:r>
            <a:endParaRPr lang="en-P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023937"/>
            <a:ext cx="896302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483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What is Classroom Assessment?</a:t>
            </a:r>
            <a:endParaRPr lang="en-P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" y="1063754"/>
            <a:ext cx="8967787" cy="518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660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What is Classroom Assessment?</a:t>
            </a:r>
            <a:endParaRPr lang="en-P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76" y="1009650"/>
            <a:ext cx="8892847" cy="537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060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dirty="0" smtClean="0"/>
              <a:t>What is assessed in the classroom?</a:t>
            </a:r>
            <a:endParaRPr lang="en-PH" dirty="0"/>
          </a:p>
        </p:txBody>
      </p:sp>
      <p:sp>
        <p:nvSpPr>
          <p:cNvPr id="6" name="Chord 5"/>
          <p:cNvSpPr/>
          <p:nvPr/>
        </p:nvSpPr>
        <p:spPr>
          <a:xfrm rot="12202229">
            <a:off x="-1627934" y="1033533"/>
            <a:ext cx="5076825" cy="4454413"/>
          </a:xfrm>
          <a:prstGeom prst="chord">
            <a:avLst/>
          </a:prstGeom>
          <a:solidFill>
            <a:srgbClr val="FBF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8" name="Oval 7"/>
          <p:cNvSpPr/>
          <p:nvPr/>
        </p:nvSpPr>
        <p:spPr>
          <a:xfrm>
            <a:off x="2309248" y="1685925"/>
            <a:ext cx="5244078" cy="4745875"/>
          </a:xfrm>
          <a:prstGeom prst="ellipse">
            <a:avLst/>
          </a:prstGeom>
          <a:solidFill>
            <a:srgbClr val="97FA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PH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263" y="1533525"/>
            <a:ext cx="23764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PH" sz="2000" b="1" dirty="0"/>
              <a:t>Content Standards</a:t>
            </a:r>
          </a:p>
          <a:p>
            <a:pPr lvl="0"/>
            <a:r>
              <a:rPr lang="en-PH" sz="2000" dirty="0"/>
              <a:t>1. These cover a specified scope of sequential topics within each learning strand, domain, theme or component.</a:t>
            </a:r>
          </a:p>
          <a:p>
            <a:pPr lvl="0"/>
            <a:r>
              <a:rPr lang="en-PH" sz="2000" dirty="0"/>
              <a:t>2. They answer the question </a:t>
            </a:r>
            <a:r>
              <a:rPr lang="en-PH" sz="2000" b="1" dirty="0"/>
              <a:t>“What should learners know</a:t>
            </a:r>
            <a:r>
              <a:rPr lang="en-PH" sz="2000" b="1" dirty="0" smtClean="0"/>
              <a:t>?”</a:t>
            </a:r>
            <a:endParaRPr lang="en-PH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471423" y="1601437"/>
            <a:ext cx="4857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PH" sz="16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PH" sz="1600" b="1" dirty="0" smtClean="0">
                <a:solidFill>
                  <a:sysClr val="windowText" lastClr="000000"/>
                </a:solidFill>
              </a:rPr>
              <a:t>Performance Standards</a:t>
            </a:r>
          </a:p>
          <a:p>
            <a:pPr algn="ctr"/>
            <a:endParaRPr lang="en-PH" sz="1600" b="1" dirty="0">
              <a:solidFill>
                <a:sysClr val="windowText" lastClr="000000"/>
              </a:solidFill>
            </a:endParaRPr>
          </a:p>
          <a:p>
            <a:pPr marL="800100" indent="-57150">
              <a:buAutoNum type="arabicPeriod"/>
            </a:pPr>
            <a:r>
              <a:rPr lang="en-PH" sz="1600" dirty="0" smtClean="0">
                <a:solidFill>
                  <a:sysClr val="windowText" lastClr="000000"/>
                </a:solidFill>
              </a:rPr>
              <a:t>These </a:t>
            </a:r>
            <a:r>
              <a:rPr lang="en-PH" sz="1600" dirty="0">
                <a:solidFill>
                  <a:sysClr val="windowText" lastClr="000000"/>
                </a:solidFill>
              </a:rPr>
              <a:t>describe the abilities </a:t>
            </a:r>
          </a:p>
          <a:p>
            <a:pPr marL="742950" indent="-400050"/>
            <a:r>
              <a:rPr lang="en-PH" sz="1600" dirty="0" smtClean="0">
                <a:solidFill>
                  <a:sysClr val="windowText" lastClr="000000"/>
                </a:solidFill>
              </a:rPr>
              <a:t>and </a:t>
            </a:r>
            <a:r>
              <a:rPr lang="en-PH" sz="1600" dirty="0">
                <a:solidFill>
                  <a:sysClr val="windowText" lastClr="000000"/>
                </a:solidFill>
              </a:rPr>
              <a:t>skills </a:t>
            </a:r>
            <a:r>
              <a:rPr lang="en-PH" sz="1600" dirty="0" smtClean="0">
                <a:solidFill>
                  <a:sysClr val="windowText" lastClr="000000"/>
                </a:solidFill>
              </a:rPr>
              <a:t>that learners </a:t>
            </a:r>
            <a:r>
              <a:rPr lang="en-PH" sz="1600" dirty="0">
                <a:solidFill>
                  <a:sysClr val="windowText" lastClr="000000"/>
                </a:solidFill>
              </a:rPr>
              <a:t>are expected </a:t>
            </a:r>
            <a:endParaRPr lang="en-PH" sz="1600" dirty="0" smtClean="0">
              <a:solidFill>
                <a:sysClr val="windowText" lastClr="000000"/>
              </a:solidFill>
            </a:endParaRPr>
          </a:p>
          <a:p>
            <a:pPr marL="742950" indent="-400050"/>
            <a:r>
              <a:rPr lang="en-PH" sz="1600" dirty="0" smtClean="0">
                <a:solidFill>
                  <a:sysClr val="windowText" lastClr="000000"/>
                </a:solidFill>
              </a:rPr>
              <a:t>to </a:t>
            </a:r>
            <a:r>
              <a:rPr lang="en-PH" sz="1600" dirty="0">
                <a:solidFill>
                  <a:sysClr val="windowText" lastClr="000000"/>
                </a:solidFill>
              </a:rPr>
              <a:t>demonstrate in relation to the </a:t>
            </a:r>
            <a:endParaRPr lang="en-PH" sz="1600" dirty="0" smtClean="0">
              <a:solidFill>
                <a:sysClr val="windowText" lastClr="000000"/>
              </a:solidFill>
            </a:endParaRPr>
          </a:p>
          <a:p>
            <a:pPr marL="742950" indent="-400050"/>
            <a:r>
              <a:rPr lang="en-PH" sz="1600" dirty="0" smtClean="0">
                <a:solidFill>
                  <a:sysClr val="windowText" lastClr="000000"/>
                </a:solidFill>
              </a:rPr>
              <a:t>content </a:t>
            </a:r>
            <a:r>
              <a:rPr lang="en-PH" sz="1600" dirty="0">
                <a:solidFill>
                  <a:sysClr val="windowText" lastClr="000000"/>
                </a:solidFill>
              </a:rPr>
              <a:t>standards and integration of </a:t>
            </a:r>
            <a:endParaRPr lang="en-PH" sz="1600" dirty="0" smtClean="0">
              <a:solidFill>
                <a:sysClr val="windowText" lastClr="000000"/>
              </a:solidFill>
            </a:endParaRPr>
          </a:p>
          <a:p>
            <a:pPr marL="742950" indent="-400050"/>
            <a:r>
              <a:rPr lang="en-PH" sz="1600" dirty="0" smtClean="0">
                <a:solidFill>
                  <a:sysClr val="windowText" lastClr="000000"/>
                </a:solidFill>
              </a:rPr>
              <a:t>21</a:t>
            </a:r>
            <a:r>
              <a:rPr lang="en-PH" sz="1600" baseline="30000" dirty="0" smtClean="0">
                <a:solidFill>
                  <a:sysClr val="windowText" lastClr="000000"/>
                </a:solidFill>
              </a:rPr>
              <a:t>st</a:t>
            </a:r>
            <a:r>
              <a:rPr lang="en-PH" sz="1600" dirty="0" smtClean="0">
                <a:solidFill>
                  <a:sysClr val="windowText" lastClr="000000"/>
                </a:solidFill>
              </a:rPr>
              <a:t> </a:t>
            </a:r>
            <a:r>
              <a:rPr lang="en-PH" sz="1600" dirty="0">
                <a:solidFill>
                  <a:sysClr val="windowText" lastClr="000000"/>
                </a:solidFill>
              </a:rPr>
              <a:t>century skills.</a:t>
            </a:r>
          </a:p>
          <a:p>
            <a:r>
              <a:rPr lang="en-PH" sz="1600" dirty="0" smtClean="0">
                <a:solidFill>
                  <a:sysClr val="windowText" lastClr="000000"/>
                </a:solidFill>
              </a:rPr>
              <a:t>2.  They </a:t>
            </a:r>
            <a:r>
              <a:rPr lang="en-PH" sz="1600" dirty="0">
                <a:solidFill>
                  <a:sysClr val="windowText" lastClr="000000"/>
                </a:solidFill>
              </a:rPr>
              <a:t>answer the following questions:</a:t>
            </a:r>
          </a:p>
          <a:p>
            <a:pPr marL="514350" indent="-285750">
              <a:buAutoNum type="alphaLcPeriod"/>
            </a:pPr>
            <a:r>
              <a:rPr lang="en-PH" sz="1600" dirty="0">
                <a:solidFill>
                  <a:sysClr val="windowText" lastClr="000000"/>
                </a:solidFill>
              </a:rPr>
              <a:t>What can learners do with what they </a:t>
            </a:r>
            <a:endParaRPr lang="en-PH" sz="1600" dirty="0" smtClean="0">
              <a:solidFill>
                <a:sysClr val="windowText" lastClr="000000"/>
              </a:solidFill>
            </a:endParaRPr>
          </a:p>
          <a:p>
            <a:pPr marL="228600"/>
            <a:r>
              <a:rPr lang="en-PH" sz="1600" dirty="0">
                <a:solidFill>
                  <a:sysClr val="windowText" lastClr="000000"/>
                </a:solidFill>
              </a:rPr>
              <a:t> </a:t>
            </a:r>
            <a:r>
              <a:rPr lang="en-PH" sz="1600" dirty="0" smtClean="0">
                <a:solidFill>
                  <a:sysClr val="windowText" lastClr="000000"/>
                </a:solidFill>
              </a:rPr>
              <a:t>     know</a:t>
            </a:r>
            <a:r>
              <a:rPr lang="en-PH" sz="1600" dirty="0">
                <a:solidFill>
                  <a:sysClr val="windowText" lastClr="000000"/>
                </a:solidFill>
              </a:rPr>
              <a:t>?</a:t>
            </a:r>
          </a:p>
          <a:p>
            <a:pPr marL="514350" indent="-285750">
              <a:buAutoNum type="alphaLcPeriod"/>
            </a:pPr>
            <a:r>
              <a:rPr lang="en-PH" sz="1600" dirty="0">
                <a:solidFill>
                  <a:sysClr val="windowText" lastClr="000000"/>
                </a:solidFill>
              </a:rPr>
              <a:t>How well must learners do their work?</a:t>
            </a:r>
          </a:p>
          <a:p>
            <a:pPr marL="514350" indent="-285750">
              <a:buAutoNum type="alphaLcPeriod"/>
            </a:pPr>
            <a:r>
              <a:rPr lang="en-PH" sz="1600" dirty="0">
                <a:solidFill>
                  <a:sysClr val="windowText" lastClr="000000"/>
                </a:solidFill>
              </a:rPr>
              <a:t>How well do learners use their learning or understanding in different situations?</a:t>
            </a:r>
          </a:p>
          <a:p>
            <a:pPr marL="514350" indent="-285750">
              <a:buAutoNum type="alphaLcPeriod"/>
            </a:pPr>
            <a:r>
              <a:rPr lang="en-PH" sz="1600" dirty="0">
                <a:solidFill>
                  <a:sysClr val="windowText" lastClr="000000"/>
                </a:solidFill>
              </a:rPr>
              <a:t>How do learners apply their learnings or understanding in real-life contexts?</a:t>
            </a:r>
          </a:p>
          <a:p>
            <a:pPr marL="685800" indent="-57150">
              <a:buAutoNum type="alphaLcPeriod"/>
            </a:pPr>
            <a:r>
              <a:rPr lang="en-PH" sz="1600" dirty="0">
                <a:solidFill>
                  <a:sysClr val="windowText" lastClr="000000"/>
                </a:solidFill>
              </a:rPr>
              <a:t>What tools and measures should the </a:t>
            </a:r>
            <a:endParaRPr lang="en-PH" sz="1600" dirty="0" smtClean="0">
              <a:solidFill>
                <a:sysClr val="windowText" lastClr="000000"/>
              </a:solidFill>
            </a:endParaRPr>
          </a:p>
          <a:p>
            <a:pPr marL="914400"/>
            <a:r>
              <a:rPr lang="en-PH" sz="1600" dirty="0" smtClean="0">
                <a:solidFill>
                  <a:sysClr val="windowText" lastClr="000000"/>
                </a:solidFill>
              </a:rPr>
              <a:t>learners </a:t>
            </a:r>
            <a:r>
              <a:rPr lang="en-PH" sz="1600" dirty="0">
                <a:solidFill>
                  <a:sysClr val="windowText" lastClr="000000"/>
                </a:solidFill>
              </a:rPr>
              <a:t>use to demonstrate what </a:t>
            </a:r>
            <a:endParaRPr lang="en-PH" sz="1600" dirty="0" smtClean="0">
              <a:solidFill>
                <a:sysClr val="windowText" lastClr="000000"/>
              </a:solidFill>
            </a:endParaRPr>
          </a:p>
          <a:p>
            <a:pPr marL="914400" indent="457200"/>
            <a:r>
              <a:rPr lang="en-PH" sz="1600" dirty="0" smtClean="0">
                <a:solidFill>
                  <a:sysClr val="windowText" lastClr="000000"/>
                </a:solidFill>
              </a:rPr>
              <a:t>they </a:t>
            </a:r>
            <a:r>
              <a:rPr lang="en-PH" sz="1600" dirty="0">
                <a:solidFill>
                  <a:sysClr val="windowText" lastClr="000000"/>
                </a:solidFill>
              </a:rPr>
              <a:t>know?</a:t>
            </a:r>
          </a:p>
          <a:p>
            <a:endParaRPr lang="en-PH" sz="1600" dirty="0"/>
          </a:p>
        </p:txBody>
      </p:sp>
      <p:sp>
        <p:nvSpPr>
          <p:cNvPr id="11" name="Chord 10"/>
          <p:cNvSpPr/>
          <p:nvPr/>
        </p:nvSpPr>
        <p:spPr>
          <a:xfrm rot="1358534">
            <a:off x="5941183" y="791731"/>
            <a:ext cx="4649899" cy="4483669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2" name="TextBox 11"/>
          <p:cNvSpPr txBox="1"/>
          <p:nvPr/>
        </p:nvSpPr>
        <p:spPr>
          <a:xfrm>
            <a:off x="6464592" y="1601437"/>
            <a:ext cx="2728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b="1" dirty="0" smtClean="0"/>
              <a:t>Learning Competencies</a:t>
            </a:r>
          </a:p>
          <a:p>
            <a:endParaRPr lang="en-PH" sz="2000" b="1" dirty="0"/>
          </a:p>
          <a:p>
            <a:r>
              <a:rPr lang="en-PH" sz="2000" dirty="0" smtClean="0"/>
              <a:t>Learning competencies refer to the knowledge, understanding, skills and attitudes that learners need to demonstrate in every lesson and/or learning    </a:t>
            </a:r>
          </a:p>
          <a:p>
            <a:r>
              <a:rPr lang="en-PH" sz="2000" dirty="0"/>
              <a:t> </a:t>
            </a:r>
            <a:r>
              <a:rPr lang="en-PH" sz="2000" dirty="0" smtClean="0"/>
              <a:t>     activity.</a:t>
            </a:r>
            <a:endParaRPr lang="en-PH" sz="2000" dirty="0"/>
          </a:p>
        </p:txBody>
      </p:sp>
    </p:spTree>
    <p:extLst>
      <p:ext uri="{BB962C8B-B14F-4D97-AF65-F5344CB8AC3E}">
        <p14:creationId xmlns:p14="http://schemas.microsoft.com/office/powerpoint/2010/main" xmlns="" val="106482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/>
      <p:bldP spid="9" grpId="0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3E01591F-1A08-4789-AB09-89B69DC7A60B}" vid="{2E082B57-1ABF-4530-BA53-5244E58C6A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Presentation5</Template>
  <TotalTime>1817</TotalTime>
  <Words>1866</Words>
  <Application>Microsoft Office PowerPoint</Application>
  <PresentationFormat>On-screen Show (4:3)</PresentationFormat>
  <Paragraphs>242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ASSESSMENT FOR K TO 12 TRACKS: STEM</vt:lpstr>
      <vt:lpstr>DepEd Policy Guidelines</vt:lpstr>
      <vt:lpstr>DepEd Order No. 8, s. 2015</vt:lpstr>
      <vt:lpstr>Slide 4</vt:lpstr>
      <vt:lpstr>Assessment in the K to 12 Basic Education Program recognizes:</vt:lpstr>
      <vt:lpstr>What is Classroom Assessment?</vt:lpstr>
      <vt:lpstr>What is Classroom Assessment?</vt:lpstr>
      <vt:lpstr>What is Classroom Assessment?</vt:lpstr>
      <vt:lpstr>What is assessed in the classroom?</vt:lpstr>
      <vt:lpstr>Sample CG in Mathematics</vt:lpstr>
      <vt:lpstr>Sample CG in Mathematics</vt:lpstr>
      <vt:lpstr>Sample CG in Mathematics</vt:lpstr>
      <vt:lpstr>Sample CG in Mathematics</vt:lpstr>
      <vt:lpstr>How are learners assessed in the classroom?</vt:lpstr>
      <vt:lpstr>How are learners assessed in the classroom?</vt:lpstr>
      <vt:lpstr>When Formative Assessment may be conducted:</vt:lpstr>
      <vt:lpstr>Purposes of Formative Assessment</vt:lpstr>
      <vt:lpstr>Purposes of Formative Assessment</vt:lpstr>
      <vt:lpstr>Purposes of Formative Assessment</vt:lpstr>
      <vt:lpstr>How are learners assessed in the classroom?</vt:lpstr>
      <vt:lpstr>Components of Summative Assessment</vt:lpstr>
      <vt:lpstr>How are learners assessed in the classroom?</vt:lpstr>
      <vt:lpstr>What is the Grading System?</vt:lpstr>
      <vt:lpstr>Weight of the Components for Grades 1-10</vt:lpstr>
      <vt:lpstr>Weight of the Components for SHS</vt:lpstr>
      <vt:lpstr>How are learners promoted and retained at the end of the School Year? </vt:lpstr>
      <vt:lpstr>On Remedial Classes</vt:lpstr>
      <vt:lpstr>Sample Scenario 1</vt:lpstr>
      <vt:lpstr>Sample Scenario 2</vt:lpstr>
      <vt:lpstr>Scenarios</vt:lpstr>
      <vt:lpstr>DepEd Order No. 55, s. 2016</vt:lpstr>
      <vt:lpstr>Aims of National Assessment of Student Learning</vt:lpstr>
      <vt:lpstr>National Assessment of Student Learning</vt:lpstr>
      <vt:lpstr>Exit Assessments</vt:lpstr>
      <vt:lpstr>Exit Assessments</vt:lpstr>
      <vt:lpstr>Exit Assessments</vt:lpstr>
      <vt:lpstr>Career Assessment</vt:lpstr>
      <vt:lpstr>Criteria for entry to STEM</vt:lpstr>
      <vt:lpstr>Career Assessment</vt:lpstr>
      <vt:lpstr>Occupational Interest Inventory (OII)</vt:lpstr>
      <vt:lpstr>DepEd Order No. 29, s. 2017</vt:lpstr>
      <vt:lpstr>Purpose</vt:lpstr>
      <vt:lpstr>National Assessments</vt:lpstr>
      <vt:lpstr>International Assessments</vt:lpstr>
      <vt:lpstr>Programme for International Student Assessment (PISA)</vt:lpstr>
      <vt:lpstr>Programme for International Student Assessment (PISA)</vt:lpstr>
      <vt:lpstr>Trends in International Mathematics and Science Study (TIMSS)</vt:lpstr>
      <vt:lpstr>Trends in International Mathematics and Science Study (TIMSS)</vt:lpstr>
      <vt:lpstr>International Assessments</vt:lpstr>
      <vt:lpstr>Slide 50</vt:lpstr>
      <vt:lpstr>Slide 51</vt:lpstr>
    </vt:vector>
  </TitlesOfParts>
  <Company>DepEd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DepEd</dc:creator>
  <cp:lastModifiedBy>Dr. Carlo Magno</cp:lastModifiedBy>
  <cp:revision>113</cp:revision>
  <dcterms:created xsi:type="dcterms:W3CDTF">2017-05-01T09:20:16Z</dcterms:created>
  <dcterms:modified xsi:type="dcterms:W3CDTF">2017-08-24T14:53:12Z</dcterms:modified>
</cp:coreProperties>
</file>