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5" r:id="rId3"/>
    <p:sldId id="265" r:id="rId4"/>
    <p:sldId id="266" r:id="rId5"/>
    <p:sldId id="267" r:id="rId6"/>
    <p:sldId id="270" r:id="rId7"/>
    <p:sldId id="273" r:id="rId8"/>
    <p:sldId id="314" r:id="rId9"/>
    <p:sldId id="274" r:id="rId10"/>
    <p:sldId id="275" r:id="rId11"/>
    <p:sldId id="278" r:id="rId12"/>
    <p:sldId id="281" r:id="rId13"/>
    <p:sldId id="283" r:id="rId14"/>
    <p:sldId id="295" r:id="rId15"/>
    <p:sldId id="296" r:id="rId16"/>
    <p:sldId id="297" r:id="rId17"/>
    <p:sldId id="298" r:id="rId18"/>
    <p:sldId id="299" r:id="rId19"/>
    <p:sldId id="290" r:id="rId20"/>
    <p:sldId id="327" r:id="rId21"/>
    <p:sldId id="330" r:id="rId22"/>
    <p:sldId id="291" r:id="rId23"/>
    <p:sldId id="292" r:id="rId24"/>
    <p:sldId id="329" r:id="rId25"/>
    <p:sldId id="293" r:id="rId26"/>
    <p:sldId id="323" r:id="rId27"/>
    <p:sldId id="324" r:id="rId28"/>
    <p:sldId id="325" r:id="rId29"/>
    <p:sldId id="294" r:id="rId30"/>
    <p:sldId id="328" r:id="rId31"/>
    <p:sldId id="300" r:id="rId32"/>
    <p:sldId id="262" r:id="rId33"/>
    <p:sldId id="310" r:id="rId34"/>
    <p:sldId id="306" r:id="rId35"/>
    <p:sldId id="315" r:id="rId36"/>
    <p:sldId id="316" r:id="rId37"/>
    <p:sldId id="317" r:id="rId38"/>
    <p:sldId id="301" r:id="rId39"/>
    <p:sldId id="263" r:id="rId40"/>
    <p:sldId id="302" r:id="rId41"/>
    <p:sldId id="264" r:id="rId42"/>
    <p:sldId id="303" r:id="rId43"/>
    <p:sldId id="320" r:id="rId44"/>
    <p:sldId id="321" r:id="rId45"/>
    <p:sldId id="322" r:id="rId46"/>
    <p:sldId id="286" r:id="rId47"/>
    <p:sldId id="313" r:id="rId48"/>
    <p:sldId id="304" r:id="rId49"/>
    <p:sldId id="305" r:id="rId50"/>
    <p:sldId id="258" r:id="rId51"/>
  </p:sldIdLst>
  <p:sldSz cx="9144000" cy="6858000" type="screen4x3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35F68-2D47-4B69-AF50-7BBCD9E8488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FD8FB-6D26-4311-9118-0B9A46671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35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F40F0-BBA1-4E13-B1FD-FE43A6880804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2700" y="677863"/>
            <a:ext cx="4511675" cy="338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88354"/>
            <a:ext cx="5661660" cy="40626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0"/>
            <a:ext cx="3066733" cy="451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540E-CBC7-435A-86D5-54393B063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4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2700" y="677863"/>
            <a:ext cx="4511675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4617" indent="-174617" defTabSz="931280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Holistically developed Filipino</a:t>
            </a:r>
          </a:p>
          <a:p>
            <a:pPr marL="174617" indent="-174617" defTabSz="931280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21</a:t>
            </a:r>
            <a:r>
              <a:rPr lang="en-US" sz="1700" baseline="30000" dirty="0"/>
              <a:t>st</a:t>
            </a:r>
            <a:r>
              <a:rPr lang="en-US" sz="1700" dirty="0"/>
              <a:t> century skills</a:t>
            </a:r>
          </a:p>
          <a:p>
            <a:pPr marL="174617" indent="-174617" defTabSz="931280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Learning areas</a:t>
            </a:r>
          </a:p>
          <a:p>
            <a:pPr marL="174617" indent="-174617" defTabSz="931280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Strong curriculum support system</a:t>
            </a:r>
          </a:p>
          <a:p>
            <a:pPr marL="174617" indent="-174617" defTabSz="931280"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Monitoring and evaluation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791E-93BB-45CE-944C-B698B2CF099E}" type="slidenum">
              <a:rPr lang="fil-PH" smtClean="0">
                <a:solidFill>
                  <a:prstClr val="black"/>
                </a:solidFill>
              </a:rPr>
              <a:pPr/>
              <a:t>3</a:t>
            </a:fld>
            <a:endParaRPr lang="fil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6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2700" y="677863"/>
            <a:ext cx="4511675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91025" indent="-291025">
              <a:buFont typeface="Arial" panose="020B0604020202020204" pitchFamily="34" charset="0"/>
              <a:buChar char="•"/>
            </a:pPr>
            <a:r>
              <a:rPr lang="en-US" sz="1700" dirty="0"/>
              <a:t>Top-half are from the law [discuss each quadrant]</a:t>
            </a:r>
          </a:p>
          <a:p>
            <a:pPr marL="291025" indent="-291025">
              <a:buFont typeface="Arial" panose="020B0604020202020204" pitchFamily="34" charset="0"/>
              <a:buChar char="•"/>
            </a:pPr>
            <a:r>
              <a:rPr lang="en-PH" sz="1700" dirty="0"/>
              <a:t>BALANCE between the ideal, the meaningful, the logistically feasible</a:t>
            </a:r>
          </a:p>
          <a:p>
            <a:pPr marL="291025" indent="-291025">
              <a:buFont typeface="Arial" panose="020B0604020202020204" pitchFamily="34" charset="0"/>
              <a:buChar char="•"/>
            </a:pPr>
            <a:r>
              <a:rPr lang="en-PH" sz="1700" dirty="0"/>
              <a:t>Allows for varied ways of delivery</a:t>
            </a:r>
          </a:p>
          <a:p>
            <a:pPr marL="291025" indent="-291025">
              <a:buFont typeface="Arial" panose="020B0604020202020204" pitchFamily="34" charset="0"/>
              <a:buChar char="•"/>
            </a:pPr>
            <a:r>
              <a:rPr lang="en-PH" sz="1700" dirty="0"/>
              <a:t>ONE STOP SHOP and inclusive </a:t>
            </a:r>
          </a:p>
          <a:p>
            <a:pPr marL="291025" indent="-291025">
              <a:buFont typeface="Arial" panose="020B0604020202020204" pitchFamily="34" charset="0"/>
              <a:buChar char="•"/>
            </a:pPr>
            <a:r>
              <a:rPr lang="en-PH" sz="1700" dirty="0"/>
              <a:t>Standards- and competence-based</a:t>
            </a:r>
          </a:p>
          <a:p>
            <a:pPr marL="291025" indent="-291025">
              <a:buFont typeface="Arial" panose="020B0604020202020204" pitchFamily="34" charset="0"/>
              <a:buChar char="•"/>
            </a:pPr>
            <a:r>
              <a:rPr lang="en-US" sz="1700" dirty="0"/>
              <a:t>Built around the needs of the learner and the community</a:t>
            </a:r>
          </a:p>
          <a:p>
            <a:pPr marL="291025" indent="-291025">
              <a:buFont typeface="Arial" panose="020B0604020202020204" pitchFamily="34" charset="0"/>
              <a:buChar char="•"/>
            </a:pPr>
            <a:r>
              <a:rPr lang="en-US" sz="1700" dirty="0"/>
              <a:t>Bottom half are topics/areas covered by other law and/or commonly asked by legislators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791E-93BB-45CE-944C-B698B2CF099E}" type="slidenum">
              <a:rPr lang="fil-PH" smtClean="0">
                <a:solidFill>
                  <a:prstClr val="black"/>
                </a:solidFill>
              </a:rPr>
              <a:pPr/>
              <a:t>4</a:t>
            </a:fld>
            <a:endParaRPr lang="fil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47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107" indent="-167107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188FE-B526-460D-8816-01D90BB2414A}" type="slidenum">
              <a:rPr lang="fil-PH" smtClean="0"/>
              <a:pPr/>
              <a:t>5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4019346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2700" y="677863"/>
            <a:ext cx="4511675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72640" indent="-172640">
              <a:buFont typeface="Arial" panose="020B0604020202020204" pitchFamily="34" charset="0"/>
              <a:buChar char="•"/>
            </a:pPr>
            <a:r>
              <a:rPr lang="en-PH" sz="1600" dirty="0"/>
              <a:t>Core Subjects = same content and competencies for all</a:t>
            </a:r>
          </a:p>
          <a:p>
            <a:pPr marL="172640" indent="-172640">
              <a:buFont typeface="Arial" panose="020B0604020202020204" pitchFamily="34" charset="0"/>
              <a:buChar char="•"/>
            </a:pPr>
            <a:r>
              <a:rPr lang="en-PH" sz="1600" dirty="0"/>
              <a:t>Applied Track Subjects = different content, same competencies</a:t>
            </a:r>
          </a:p>
          <a:p>
            <a:pPr marL="172640" indent="-172640">
              <a:buFont typeface="Arial" panose="020B0604020202020204" pitchFamily="34" charset="0"/>
              <a:buChar char="•"/>
            </a:pPr>
            <a:r>
              <a:rPr lang="en-PH" sz="1600" dirty="0"/>
              <a:t>Specialized Subjects = different content different competencies based on tracks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4791E-93BB-45CE-944C-B698B2CF099E}" type="slidenum">
              <a:rPr lang="fil-PH" smtClean="0">
                <a:solidFill>
                  <a:prstClr val="black"/>
                </a:solidFill>
              </a:rPr>
              <a:pPr/>
              <a:t>6</a:t>
            </a:fld>
            <a:endParaRPr lang="fil-P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066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A857158-A1CA-4447-90DE-B537F7B5081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14BAED-C120-4174-9F5C-22D882DF0B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Trends in Assessment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HUMSS Track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1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i="1" dirty="0">
                <a:solidFill>
                  <a:srgbClr val="FF0000"/>
                </a:solidFill>
              </a:rPr>
              <a:t>CORE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334000"/>
          </a:xfrm>
        </p:spPr>
        <p:txBody>
          <a:bodyPr>
            <a:normAutofit lnSpcReduction="10000"/>
          </a:bodyPr>
          <a:lstStyle/>
          <a:p>
            <a:r>
              <a:rPr lang="en-PH" sz="2300" b="1" dirty="0">
                <a:solidFill>
                  <a:srgbClr val="C00000"/>
                </a:solidFill>
              </a:rPr>
              <a:t>Mathematics</a:t>
            </a:r>
          </a:p>
          <a:p>
            <a:pPr lvl="1"/>
            <a:r>
              <a:rPr lang="en-PH" sz="2300" dirty="0"/>
              <a:t>General Math</a:t>
            </a:r>
          </a:p>
          <a:p>
            <a:pPr lvl="1"/>
            <a:r>
              <a:rPr lang="en-PH" sz="2300" dirty="0"/>
              <a:t>Statistics and Probability</a:t>
            </a:r>
          </a:p>
          <a:p>
            <a:r>
              <a:rPr lang="en-PH" sz="2300" b="1" dirty="0">
                <a:solidFill>
                  <a:srgbClr val="C00000"/>
                </a:solidFill>
              </a:rPr>
              <a:t>Sciences</a:t>
            </a:r>
          </a:p>
          <a:p>
            <a:pPr lvl="1"/>
            <a:r>
              <a:rPr lang="en-PH" sz="2300" dirty="0"/>
              <a:t>Earth and Life Science</a:t>
            </a:r>
          </a:p>
          <a:p>
            <a:pPr lvl="1"/>
            <a:r>
              <a:rPr lang="en-PH" sz="2300" dirty="0"/>
              <a:t>Physical Science</a:t>
            </a:r>
          </a:p>
          <a:p>
            <a:r>
              <a:rPr lang="en-PH" sz="2300" b="1" dirty="0">
                <a:solidFill>
                  <a:srgbClr val="C00000"/>
                </a:solidFill>
              </a:rPr>
              <a:t>Social Science</a:t>
            </a:r>
          </a:p>
          <a:p>
            <a:pPr lvl="1"/>
            <a:r>
              <a:rPr lang="en-PH" sz="2300" dirty="0"/>
              <a:t>Personal development</a:t>
            </a:r>
          </a:p>
          <a:p>
            <a:pPr lvl="1"/>
            <a:r>
              <a:rPr lang="en-PH" sz="2300" dirty="0"/>
              <a:t>Understanding Culture, Society and Politics</a:t>
            </a:r>
          </a:p>
          <a:p>
            <a:r>
              <a:rPr lang="en-PH" sz="2300" b="1" dirty="0">
                <a:solidFill>
                  <a:srgbClr val="C00000"/>
                </a:solidFill>
              </a:rPr>
              <a:t>Philosophy</a:t>
            </a:r>
          </a:p>
          <a:p>
            <a:pPr lvl="1"/>
            <a:r>
              <a:rPr lang="en-PH" sz="2300" dirty="0"/>
              <a:t>Intro to the Philosophy of the Human Person</a:t>
            </a:r>
          </a:p>
          <a:p>
            <a:r>
              <a:rPr lang="en-PH" sz="2300" b="1" dirty="0">
                <a:solidFill>
                  <a:srgbClr val="C00000"/>
                </a:solidFill>
              </a:rPr>
              <a:t>PE and Health</a:t>
            </a:r>
          </a:p>
          <a:p>
            <a:pPr lvl="1"/>
            <a:r>
              <a:rPr lang="en-PH" sz="2300" dirty="0"/>
              <a:t>PE and Health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097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Autofit/>
          </a:bodyPr>
          <a:lstStyle/>
          <a:p>
            <a:br>
              <a:rPr lang="en-PH" sz="2800" b="1" i="1" dirty="0">
                <a:solidFill>
                  <a:srgbClr val="C00000"/>
                </a:solidFill>
              </a:rPr>
            </a:br>
            <a:r>
              <a:rPr lang="en-PH" sz="2000" b="1" i="1" dirty="0">
                <a:solidFill>
                  <a:srgbClr val="C00000"/>
                </a:solidFill>
              </a:rPr>
              <a:t>CONTEXTUALIZED (APPLIED) TRACK SUBJECTS</a:t>
            </a:r>
            <a:br>
              <a:rPr lang="en-PH" sz="2000" b="1" i="1" dirty="0">
                <a:solidFill>
                  <a:srgbClr val="C00000"/>
                </a:solidFill>
              </a:rPr>
            </a:br>
            <a:r>
              <a:rPr lang="en-PH" sz="2000" b="1" i="1" dirty="0">
                <a:solidFill>
                  <a:srgbClr val="C00000"/>
                </a:solidFill>
              </a:rPr>
              <a:t>( Academic, </a:t>
            </a:r>
            <a:r>
              <a:rPr lang="en-PH" sz="2000" b="1" i="1" dirty="0" err="1">
                <a:solidFill>
                  <a:srgbClr val="C00000"/>
                </a:solidFill>
              </a:rPr>
              <a:t>Voc</a:t>
            </a:r>
            <a:r>
              <a:rPr lang="en-PH" sz="2000" b="1" i="1" dirty="0">
                <a:solidFill>
                  <a:srgbClr val="C00000"/>
                </a:solidFill>
              </a:rPr>
              <a:t> Tech, Sports, Arts and Design Tracks)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86800" cy="4876800"/>
          </a:xfrm>
        </p:spPr>
        <p:txBody>
          <a:bodyPr>
            <a:normAutofit/>
          </a:bodyPr>
          <a:lstStyle/>
          <a:p>
            <a:endParaRPr lang="en-PH" dirty="0"/>
          </a:p>
          <a:p>
            <a:r>
              <a:rPr lang="en-PH" sz="2600" dirty="0"/>
              <a:t>English for Academic and Professional Purposes</a:t>
            </a:r>
          </a:p>
          <a:p>
            <a:r>
              <a:rPr lang="en-PH" sz="2600" dirty="0"/>
              <a:t>Research in Daily Life 1</a:t>
            </a:r>
          </a:p>
          <a:p>
            <a:r>
              <a:rPr lang="en-PH" sz="2600" dirty="0"/>
              <a:t>Research in Daily Life 2</a:t>
            </a:r>
          </a:p>
          <a:p>
            <a:r>
              <a:rPr lang="en-PH" sz="2600" dirty="0" err="1"/>
              <a:t>Pagsulat</a:t>
            </a:r>
            <a:r>
              <a:rPr lang="en-PH" sz="2600" dirty="0"/>
              <a:t> </a:t>
            </a:r>
            <a:r>
              <a:rPr lang="en-PH" sz="2600" dirty="0" err="1"/>
              <a:t>sa</a:t>
            </a:r>
            <a:r>
              <a:rPr lang="en-PH" sz="2600" dirty="0"/>
              <a:t> Filipino </a:t>
            </a:r>
            <a:r>
              <a:rPr lang="en-PH" sz="2600" dirty="0" err="1"/>
              <a:t>sa</a:t>
            </a:r>
            <a:r>
              <a:rPr lang="en-PH" sz="2600" dirty="0"/>
              <a:t> Piling </a:t>
            </a:r>
            <a:r>
              <a:rPr lang="en-PH" sz="2600" dirty="0" err="1"/>
              <a:t>Larangan</a:t>
            </a:r>
            <a:endParaRPr lang="en-PH" sz="2600" dirty="0"/>
          </a:p>
          <a:p>
            <a:r>
              <a:rPr lang="en-PH" sz="2600" dirty="0"/>
              <a:t>Empowerment Technologies (E-Tech)-ICT for Professional Tracks</a:t>
            </a:r>
          </a:p>
          <a:p>
            <a:r>
              <a:rPr lang="en-PH" sz="2600" dirty="0"/>
              <a:t> Entrepreneurship</a:t>
            </a:r>
          </a:p>
          <a:p>
            <a:r>
              <a:rPr lang="en-PH" sz="2600" dirty="0"/>
              <a:t>Research Project</a:t>
            </a:r>
          </a:p>
        </p:txBody>
      </p:sp>
    </p:spTree>
    <p:extLst>
      <p:ext uri="{BB962C8B-B14F-4D97-AF65-F5344CB8AC3E}">
        <p14:creationId xmlns:p14="http://schemas.microsoft.com/office/powerpoint/2010/main" val="4111335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>
            <a:normAutofit/>
          </a:bodyPr>
          <a:lstStyle/>
          <a:p>
            <a:r>
              <a:rPr lang="en-PH" sz="2800" b="1" dirty="0">
                <a:solidFill>
                  <a:srgbClr val="FF0000"/>
                </a:solidFill>
              </a:rPr>
              <a:t>SPECIALIZATION SUBJECTS (Humanities and Social Sciences HUMSS STRAND)</a:t>
            </a:r>
            <a:endParaRPr lang="en-PH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5105400"/>
          </a:xfrm>
        </p:spPr>
        <p:txBody>
          <a:bodyPr>
            <a:normAutofit/>
          </a:bodyPr>
          <a:lstStyle/>
          <a:p>
            <a:endParaRPr lang="en-PH" dirty="0"/>
          </a:p>
          <a:p>
            <a:r>
              <a:rPr lang="en-PH" sz="2400" dirty="0"/>
              <a:t>Creative Writing</a:t>
            </a:r>
          </a:p>
          <a:p>
            <a:r>
              <a:rPr lang="en-PH" sz="2400" dirty="0"/>
              <a:t>Creative Non Fiction: The Literacy Essay</a:t>
            </a:r>
          </a:p>
          <a:p>
            <a:r>
              <a:rPr lang="en-PH" sz="2400" dirty="0"/>
              <a:t>World Religions and Belief Systems</a:t>
            </a:r>
          </a:p>
          <a:p>
            <a:r>
              <a:rPr lang="en-PH" sz="2400" dirty="0"/>
              <a:t>Trends, Networks and Critical Thinking in the 21</a:t>
            </a:r>
            <a:r>
              <a:rPr lang="en-PH" sz="2400" baseline="30000" dirty="0"/>
              <a:t>st</a:t>
            </a:r>
            <a:r>
              <a:rPr lang="en-PH" sz="2400" dirty="0"/>
              <a:t> Century</a:t>
            </a:r>
          </a:p>
          <a:p>
            <a:r>
              <a:rPr lang="en-PH" sz="2400" dirty="0"/>
              <a:t>Philippine Politics and Governance</a:t>
            </a:r>
          </a:p>
          <a:p>
            <a:r>
              <a:rPr lang="en-PH" sz="2400" dirty="0"/>
              <a:t>Community Engagement, Social Participation and Citizenship</a:t>
            </a:r>
          </a:p>
          <a:p>
            <a:r>
              <a:rPr lang="en-PH" sz="2400" dirty="0"/>
              <a:t>Discipline and Ideas in the Social Science </a:t>
            </a:r>
          </a:p>
          <a:p>
            <a:r>
              <a:rPr lang="en-PH" sz="2400" dirty="0"/>
              <a:t>Discipline and Ideas in the Applied Social Science</a:t>
            </a:r>
          </a:p>
          <a:p>
            <a:r>
              <a:rPr lang="en-PH" sz="2400" dirty="0"/>
              <a:t>Work Immersion</a:t>
            </a:r>
          </a:p>
        </p:txBody>
      </p:sp>
    </p:spTree>
    <p:extLst>
      <p:ext uri="{BB962C8B-B14F-4D97-AF65-F5344CB8AC3E}">
        <p14:creationId xmlns:p14="http://schemas.microsoft.com/office/powerpoint/2010/main" val="164309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609600"/>
            <a:ext cx="7772400" cy="303940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Trends in Assessment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rgbClr val="7030A0"/>
                </a:solidFill>
              </a:rPr>
              <a:t>(HUMSS Track)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657600"/>
            <a:ext cx="8610600" cy="25908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>
                <a:solidFill>
                  <a:srgbClr val="002060"/>
                </a:solidFill>
              </a:rPr>
              <a:t>H-U-M-S-S</a:t>
            </a:r>
          </a:p>
          <a:p>
            <a:pPr algn="ctr"/>
            <a:r>
              <a:rPr lang="en-US" sz="7200" b="1" i="1" dirty="0">
                <a:solidFill>
                  <a:srgbClr val="002060"/>
                </a:solidFill>
              </a:rPr>
              <a:t> F-I-T-  TO-  A-C-T</a:t>
            </a:r>
          </a:p>
        </p:txBody>
      </p:sp>
    </p:spTree>
    <p:extLst>
      <p:ext uri="{BB962C8B-B14F-4D97-AF65-F5344CB8AC3E}">
        <p14:creationId xmlns:p14="http://schemas.microsoft.com/office/powerpoint/2010/main" val="339165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638800"/>
            <a:ext cx="8183880" cy="838200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5181600"/>
          </a:xfrm>
        </p:spPr>
        <p:txBody>
          <a:bodyPr>
            <a:noAutofit/>
          </a:bodyPr>
          <a:lstStyle/>
          <a:p>
            <a:r>
              <a:rPr lang="en-US" sz="2200" b="1" dirty="0"/>
              <a:t>H</a:t>
            </a:r>
            <a:r>
              <a:rPr lang="en-US" sz="2200" b="1" dirty="0">
                <a:solidFill>
                  <a:srgbClr val="C00000"/>
                </a:solidFill>
              </a:rPr>
              <a:t>-</a:t>
            </a:r>
            <a:r>
              <a:rPr lang="en-US" sz="2200" b="1" dirty="0" err="1">
                <a:solidFill>
                  <a:srgbClr val="C00000"/>
                </a:solidFill>
              </a:rPr>
              <a:t>armony</a:t>
            </a:r>
            <a:endParaRPr lang="en-US" sz="2200" b="1" dirty="0">
              <a:solidFill>
                <a:srgbClr val="C00000"/>
              </a:solidFill>
            </a:endParaRPr>
          </a:p>
          <a:p>
            <a:pPr lvl="1"/>
            <a:endParaRPr lang="en-US" sz="2200" dirty="0"/>
          </a:p>
          <a:p>
            <a:r>
              <a:rPr lang="en-US" sz="2200" b="1" dirty="0"/>
              <a:t>U</a:t>
            </a:r>
            <a:r>
              <a:rPr lang="en-US" sz="2200" b="1" dirty="0">
                <a:solidFill>
                  <a:srgbClr val="C00000"/>
                </a:solidFill>
              </a:rPr>
              <a:t>-</a:t>
            </a:r>
            <a:r>
              <a:rPr lang="en-US" sz="2200" b="1" dirty="0" err="1">
                <a:solidFill>
                  <a:srgbClr val="C00000"/>
                </a:solidFill>
              </a:rPr>
              <a:t>nderstanding</a:t>
            </a:r>
            <a:r>
              <a:rPr lang="en-US" sz="2200" b="1" dirty="0">
                <a:solidFill>
                  <a:srgbClr val="C00000"/>
                </a:solidFill>
              </a:rPr>
              <a:t> assessment AS learning, FOR learning and OF learning</a:t>
            </a:r>
          </a:p>
          <a:p>
            <a:pPr lvl="1"/>
            <a:endParaRPr lang="en-US" sz="2200" dirty="0"/>
          </a:p>
          <a:p>
            <a:r>
              <a:rPr lang="en-US" sz="2200" b="1" dirty="0"/>
              <a:t>M</a:t>
            </a:r>
            <a:r>
              <a:rPr lang="en-US" sz="2200" b="1" dirty="0">
                <a:solidFill>
                  <a:srgbClr val="C00000"/>
                </a:solidFill>
              </a:rPr>
              <a:t>-</a:t>
            </a:r>
            <a:r>
              <a:rPr lang="en-US" sz="2200" b="1" dirty="0" err="1">
                <a:solidFill>
                  <a:srgbClr val="C00000"/>
                </a:solidFill>
              </a:rPr>
              <a:t>ultiple</a:t>
            </a:r>
            <a:r>
              <a:rPr lang="en-US" sz="2200" b="1" dirty="0">
                <a:solidFill>
                  <a:srgbClr val="C00000"/>
                </a:solidFill>
              </a:rPr>
              <a:t> measures</a:t>
            </a:r>
          </a:p>
          <a:p>
            <a:pPr marL="0" indent="0"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r>
              <a:rPr lang="en-US" sz="2200" b="1" dirty="0"/>
              <a:t>S</a:t>
            </a:r>
            <a:r>
              <a:rPr lang="en-US" sz="2200" b="1" dirty="0">
                <a:solidFill>
                  <a:srgbClr val="C00000"/>
                </a:solidFill>
              </a:rPr>
              <a:t>-</a:t>
            </a:r>
            <a:r>
              <a:rPr lang="en-US" sz="2200" b="1" dirty="0" err="1">
                <a:solidFill>
                  <a:srgbClr val="C00000"/>
                </a:solidFill>
              </a:rPr>
              <a:t>etting</a:t>
            </a:r>
            <a:r>
              <a:rPr lang="en-US" sz="2200" b="1" dirty="0">
                <a:solidFill>
                  <a:srgbClr val="C00000"/>
                </a:solidFill>
              </a:rPr>
              <a:t> Standards</a:t>
            </a:r>
          </a:p>
          <a:p>
            <a:pPr lvl="1"/>
            <a:r>
              <a:rPr lang="en-US" sz="2200" dirty="0"/>
              <a:t>- </a:t>
            </a:r>
            <a:r>
              <a:rPr lang="en-US" sz="2200" b="1" dirty="0" err="1">
                <a:solidFill>
                  <a:srgbClr val="C00000"/>
                </a:solidFill>
              </a:rPr>
              <a:t>ummative</a:t>
            </a:r>
            <a:r>
              <a:rPr lang="en-US" sz="2200" b="1" dirty="0">
                <a:solidFill>
                  <a:srgbClr val="C00000"/>
                </a:solidFill>
              </a:rPr>
              <a:t> </a:t>
            </a:r>
            <a:r>
              <a:rPr lang="en-US" sz="2200" b="1" dirty="0" err="1">
                <a:solidFill>
                  <a:srgbClr val="C00000"/>
                </a:solidFill>
              </a:rPr>
              <a:t>Assesment</a:t>
            </a:r>
            <a:r>
              <a:rPr lang="en-US" sz="2200" dirty="0"/>
              <a:t> </a:t>
            </a:r>
          </a:p>
          <a:p>
            <a:pPr marL="347472" lvl="1" indent="0">
              <a:buNone/>
            </a:pPr>
            <a:endParaRPr lang="en-US" sz="2200" dirty="0"/>
          </a:p>
          <a:p>
            <a:r>
              <a:rPr lang="en-US" sz="2200" b="1" dirty="0"/>
              <a:t>S</a:t>
            </a:r>
            <a:r>
              <a:rPr lang="en-US" sz="2200" b="1" dirty="0">
                <a:solidFill>
                  <a:srgbClr val="C00000"/>
                </a:solidFill>
              </a:rPr>
              <a:t>-</a:t>
            </a:r>
            <a:r>
              <a:rPr lang="en-US" sz="2200" b="1" dirty="0" err="1">
                <a:solidFill>
                  <a:srgbClr val="C00000"/>
                </a:solidFill>
              </a:rPr>
              <a:t>upport</a:t>
            </a:r>
            <a:r>
              <a:rPr lang="en-US" sz="2200" b="1" dirty="0">
                <a:solidFill>
                  <a:srgbClr val="C00000"/>
                </a:solidFill>
              </a:rPr>
              <a:t> system for the 21</a:t>
            </a:r>
            <a:r>
              <a:rPr lang="en-US" sz="2200" b="1" baseline="30000" dirty="0">
                <a:solidFill>
                  <a:srgbClr val="C00000"/>
                </a:solidFill>
              </a:rPr>
              <a:t>st</a:t>
            </a:r>
            <a:r>
              <a:rPr lang="en-US" sz="2200" b="1" dirty="0">
                <a:solidFill>
                  <a:srgbClr val="C00000"/>
                </a:solidFill>
              </a:rPr>
              <a:t> C    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       skills/outcome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	-elf Reflection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C0000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07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548640"/>
          </a:xfrm>
        </p:spPr>
        <p:txBody>
          <a:bodyPr>
            <a:noAutofit/>
          </a:bodyPr>
          <a:lstStyle/>
          <a:p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0352"/>
            <a:ext cx="8382000" cy="4727448"/>
          </a:xfrm>
        </p:spPr>
        <p:txBody>
          <a:bodyPr/>
          <a:lstStyle/>
          <a:p>
            <a:r>
              <a:rPr lang="en-US" b="1" dirty="0"/>
              <a:t>F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err="1">
                <a:solidFill>
                  <a:srgbClr val="C00000"/>
                </a:solidFill>
              </a:rPr>
              <a:t>ormative</a:t>
            </a:r>
            <a:r>
              <a:rPr lang="en-US" b="1" dirty="0">
                <a:solidFill>
                  <a:srgbClr val="C00000"/>
                </a:solidFill>
              </a:rPr>
              <a:t> Assessment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/>
              <a:t>I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err="1">
                <a:solidFill>
                  <a:srgbClr val="C00000"/>
                </a:solidFill>
              </a:rPr>
              <a:t>ndependent</a:t>
            </a:r>
            <a:r>
              <a:rPr lang="en-US" b="1" dirty="0">
                <a:solidFill>
                  <a:srgbClr val="C00000"/>
                </a:solidFill>
              </a:rPr>
              <a:t> Practice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T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err="1">
                <a:solidFill>
                  <a:srgbClr val="C00000"/>
                </a:solidFill>
              </a:rPr>
              <a:t>eam</a:t>
            </a:r>
            <a:r>
              <a:rPr lang="en-US" b="1" dirty="0">
                <a:solidFill>
                  <a:srgbClr val="C00000"/>
                </a:solidFill>
              </a:rPr>
              <a:t> Assessment</a:t>
            </a:r>
          </a:p>
        </p:txBody>
      </p:sp>
    </p:spTree>
    <p:extLst>
      <p:ext uri="{BB962C8B-B14F-4D97-AF65-F5344CB8AC3E}">
        <p14:creationId xmlns:p14="http://schemas.microsoft.com/office/powerpoint/2010/main" val="299684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624840"/>
          </a:xfrm>
        </p:spPr>
        <p:txBody>
          <a:bodyPr>
            <a:noAutofit/>
          </a:bodyPr>
          <a:lstStyle/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8800"/>
            <a:ext cx="8183880" cy="35052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T-rack learner’s    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C00000"/>
                </a:solidFill>
              </a:rPr>
              <a:t>        progress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b="1" dirty="0">
                <a:solidFill>
                  <a:srgbClr val="C00000"/>
                </a:solidFill>
              </a:rPr>
              <a:t>O-</a:t>
            </a:r>
            <a:r>
              <a:rPr lang="en-US" sz="4400" b="1" dirty="0" err="1">
                <a:solidFill>
                  <a:srgbClr val="C00000"/>
                </a:solidFill>
              </a:rPr>
              <a:t>bjective</a:t>
            </a:r>
            <a:r>
              <a:rPr lang="en-US" sz="44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8195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209800"/>
            <a:ext cx="818388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A-</a:t>
            </a:r>
            <a:r>
              <a:rPr lang="en-US" sz="4000" b="1" dirty="0" err="1">
                <a:solidFill>
                  <a:srgbClr val="C00000"/>
                </a:solidFill>
              </a:rPr>
              <a:t>uthentic</a:t>
            </a:r>
            <a:r>
              <a:rPr lang="en-US" sz="4000" b="1" dirty="0">
                <a:solidFill>
                  <a:srgbClr val="C00000"/>
                </a:solidFill>
              </a:rPr>
              <a:t> Assessment</a:t>
            </a:r>
          </a:p>
          <a:p>
            <a:pPr marL="0" indent="0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C-</a:t>
            </a:r>
            <a:r>
              <a:rPr lang="en-US" sz="4000" b="1" dirty="0" err="1">
                <a:solidFill>
                  <a:srgbClr val="C00000"/>
                </a:solidFill>
              </a:rPr>
              <a:t>ommunication</a:t>
            </a:r>
            <a:endParaRPr lang="en-US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4000" b="1" dirty="0">
              <a:solidFill>
                <a:srgbClr val="C00000"/>
              </a:solidFill>
            </a:endParaRPr>
          </a:p>
          <a:p>
            <a:r>
              <a:rPr lang="en-US" sz="4000" b="1" dirty="0">
                <a:solidFill>
                  <a:srgbClr val="C00000"/>
                </a:solidFill>
              </a:rPr>
              <a:t>T-</a:t>
            </a:r>
            <a:r>
              <a:rPr lang="en-US" sz="4000" b="1" dirty="0" err="1">
                <a:solidFill>
                  <a:srgbClr val="C00000"/>
                </a:solidFill>
              </a:rPr>
              <a:t>argets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H-U-M-S-S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7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876800"/>
          </a:xfrm>
        </p:spPr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H-</a:t>
            </a:r>
            <a:r>
              <a:rPr lang="en-US" sz="3600" b="1" dirty="0" err="1">
                <a:solidFill>
                  <a:srgbClr val="C00000"/>
                </a:solidFill>
              </a:rPr>
              <a:t>armony</a:t>
            </a:r>
            <a:endParaRPr lang="en-US" sz="3600" b="1" dirty="0">
              <a:solidFill>
                <a:srgbClr val="C00000"/>
              </a:solidFill>
            </a:endParaRPr>
          </a:p>
          <a:p>
            <a:pPr lvl="1"/>
            <a:r>
              <a:rPr lang="en-US" sz="3600" dirty="0"/>
              <a:t>Adherence and Consistency with the Content and Performance Standards</a:t>
            </a:r>
          </a:p>
          <a:p>
            <a:pPr lvl="1"/>
            <a:r>
              <a:rPr lang="en-US" sz="3600" dirty="0"/>
              <a:t>Principle of Constructive Alignment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0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Curriculum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2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268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60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943600"/>
            <a:ext cx="8458200" cy="762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477000"/>
          </a:xfrm>
        </p:spPr>
        <p:txBody>
          <a:bodyPr/>
          <a:lstStyle/>
          <a:p>
            <a:r>
              <a:rPr lang="en-US" sz="4000" b="1" dirty="0">
                <a:solidFill>
                  <a:srgbClr val="C00000"/>
                </a:solidFill>
              </a:rPr>
              <a:t>U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err="1">
                <a:solidFill>
                  <a:srgbClr val="C00000"/>
                </a:solidFill>
              </a:rPr>
              <a:t>nderstanding</a:t>
            </a:r>
            <a:r>
              <a:rPr lang="en-US" b="1" dirty="0">
                <a:solidFill>
                  <a:srgbClr val="C00000"/>
                </a:solidFill>
              </a:rPr>
              <a:t> assessment AS learning, FOR learning and OF learning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8991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769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447800"/>
            <a:ext cx="8183880" cy="51054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M-</a:t>
            </a:r>
            <a:r>
              <a:rPr lang="en-US" sz="4400" b="1" dirty="0" err="1">
                <a:solidFill>
                  <a:srgbClr val="C00000"/>
                </a:solidFill>
              </a:rPr>
              <a:t>ultiple</a:t>
            </a:r>
            <a:r>
              <a:rPr lang="en-US" sz="4400" b="1" dirty="0">
                <a:solidFill>
                  <a:srgbClr val="C00000"/>
                </a:solidFill>
              </a:rPr>
              <a:t> measures</a:t>
            </a:r>
          </a:p>
          <a:p>
            <a:pPr lvl="1"/>
            <a:r>
              <a:rPr lang="en-US" sz="4000" dirty="0"/>
              <a:t>Balance of different assessment methods</a:t>
            </a:r>
          </a:p>
          <a:p>
            <a:pPr lvl="1"/>
            <a:endParaRPr lang="en-US" sz="4000" dirty="0"/>
          </a:p>
          <a:p>
            <a:pPr lvl="1"/>
            <a:r>
              <a:rPr lang="en-US" sz="4000" dirty="0"/>
              <a:t>Multiple Ways of assessing learning to measure varying abilities and </a:t>
            </a:r>
            <a:r>
              <a:rPr lang="en-US" sz="4000" dirty="0" err="1"/>
              <a:t>learnings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521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57188"/>
            <a:ext cx="6429375" cy="642937"/>
          </a:xfrm>
        </p:spPr>
        <p:txBody>
          <a:bodyPr/>
          <a:lstStyle/>
          <a:p>
            <a:pPr eaLnBrk="1" hangingPunct="1"/>
            <a:r>
              <a:rPr lang="en-US" sz="2800"/>
              <a:t>Classroom Assessment Strategies</a:t>
            </a:r>
            <a:endParaRPr lang="fil-PH" sz="280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		</a:t>
            </a:r>
          </a:p>
          <a:p>
            <a:pPr eaLnBrk="1" hangingPunct="1"/>
            <a:endParaRPr lang="fil-PH"/>
          </a:p>
        </p:txBody>
      </p:sp>
      <p:sp>
        <p:nvSpPr>
          <p:cNvPr id="4" name="Rectangle 3"/>
          <p:cNvSpPr/>
          <p:nvPr/>
        </p:nvSpPr>
        <p:spPr>
          <a:xfrm>
            <a:off x="214313" y="1928813"/>
            <a:ext cx="1785937" cy="1857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Multiple Choice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True or False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Matching Type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4563" y="1928813"/>
            <a:ext cx="2143125" cy="400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Fill-in the blanks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Essay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Short  Answer (Sentences, Paragraphs)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Flowchart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Diagram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Graph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Concept Map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Drawing/Illustration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Table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Matrix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13" y="1214438"/>
            <a:ext cx="1785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dirty="0">
                <a:solidFill>
                  <a:schemeClr val="tx1"/>
                </a:solidFill>
              </a:rPr>
              <a:t>Selected Response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4563" y="1214438"/>
            <a:ext cx="1785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dirty="0">
                <a:solidFill>
                  <a:schemeClr val="tx1"/>
                </a:solidFill>
              </a:rPr>
              <a:t>Constructed Response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9125" y="1928813"/>
            <a:ext cx="2428875" cy="4929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Presentation (Group, Individual)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Movement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Science lab/experiment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Math investigation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Dramatization or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Role Play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Simulation/Enactment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Project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Debate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Making models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Recital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Athletic skill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Exhibition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Telling/Retelling stories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0875" y="1928813"/>
            <a:ext cx="1928813" cy="3857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Oral Discourse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Oral Questioning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Interview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Observation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Checklist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Rating scale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Journal writing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Process Description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Peer Review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Portfolio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4875" y="1214438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dirty="0">
                <a:solidFill>
                  <a:schemeClr val="tx1"/>
                </a:solidFill>
              </a:rPr>
              <a:t>Performance Assessment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00875" y="1214438"/>
            <a:ext cx="1785938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PH" dirty="0">
                <a:solidFill>
                  <a:schemeClr val="tx1"/>
                </a:solidFill>
              </a:rPr>
              <a:t>Informal Assessment</a:t>
            </a:r>
          </a:p>
        </p:txBody>
      </p:sp>
    </p:spTree>
    <p:extLst>
      <p:ext uri="{BB962C8B-B14F-4D97-AF65-F5344CB8AC3E}">
        <p14:creationId xmlns:p14="http://schemas.microsoft.com/office/powerpoint/2010/main" val="12321684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05800" cy="5029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S-</a:t>
            </a:r>
            <a:r>
              <a:rPr lang="en-US" sz="3600" b="1" dirty="0" err="1">
                <a:solidFill>
                  <a:srgbClr val="C00000"/>
                </a:solidFill>
              </a:rPr>
              <a:t>etting</a:t>
            </a:r>
            <a:r>
              <a:rPr lang="en-US" sz="3600" b="1" dirty="0">
                <a:solidFill>
                  <a:srgbClr val="C00000"/>
                </a:solidFill>
              </a:rPr>
              <a:t> Standards</a:t>
            </a:r>
          </a:p>
          <a:p>
            <a:pPr lvl="1"/>
            <a:r>
              <a:rPr lang="en-US" sz="3600" dirty="0"/>
              <a:t>Principle of High Expectations</a:t>
            </a:r>
          </a:p>
          <a:p>
            <a:pPr lvl="1"/>
            <a:r>
              <a:rPr lang="en-US" sz="3600" dirty="0"/>
              <a:t>Assessment should set a standard aligned with instruction that will challenge the students to aim for higher achievement</a:t>
            </a:r>
          </a:p>
          <a:p>
            <a:pPr lvl="1"/>
            <a:r>
              <a:rPr lang="en-US" sz="3600" b="1" dirty="0">
                <a:solidFill>
                  <a:srgbClr val="C00000"/>
                </a:solidFill>
              </a:rPr>
              <a:t>-</a:t>
            </a:r>
            <a:r>
              <a:rPr lang="en-US" sz="3600" b="1" dirty="0" err="1">
                <a:solidFill>
                  <a:srgbClr val="C00000"/>
                </a:solidFill>
              </a:rPr>
              <a:t>ummative</a:t>
            </a:r>
            <a:r>
              <a:rPr lang="en-US" sz="3600" b="1" dirty="0">
                <a:solidFill>
                  <a:srgbClr val="C00000"/>
                </a:solidFill>
              </a:rPr>
              <a:t> Assessment</a:t>
            </a:r>
          </a:p>
          <a:p>
            <a:pPr lvl="1"/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55"/>
            <a:ext cx="9144000" cy="654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94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31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534399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550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752600"/>
            <a:ext cx="8183880" cy="44958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S-</a:t>
            </a:r>
            <a:r>
              <a:rPr lang="en-US" sz="4000" b="1" dirty="0" err="1">
                <a:solidFill>
                  <a:srgbClr val="C00000"/>
                </a:solidFill>
              </a:rPr>
              <a:t>upport</a:t>
            </a:r>
            <a:r>
              <a:rPr lang="en-US" sz="4000" b="1" dirty="0">
                <a:solidFill>
                  <a:srgbClr val="C00000"/>
                </a:solidFill>
              </a:rPr>
              <a:t> system for the 21</a:t>
            </a:r>
            <a:r>
              <a:rPr lang="en-US" sz="4000" b="1" baseline="30000" dirty="0">
                <a:solidFill>
                  <a:srgbClr val="C00000"/>
                </a:solidFill>
              </a:rPr>
              <a:t>st</a:t>
            </a:r>
            <a:r>
              <a:rPr lang="en-US" sz="4000" b="1" dirty="0">
                <a:solidFill>
                  <a:srgbClr val="C00000"/>
                </a:solidFill>
              </a:rPr>
              <a:t> C skills/outcomes</a:t>
            </a:r>
          </a:p>
          <a:p>
            <a:pPr lvl="1"/>
            <a:r>
              <a:rPr lang="en-US" sz="3200" dirty="0"/>
              <a:t>Integral Part of the Teaching-Learning Process to develop 21</a:t>
            </a:r>
            <a:r>
              <a:rPr lang="en-US" sz="3200" baseline="30000" dirty="0"/>
              <a:t>st</a:t>
            </a:r>
            <a:r>
              <a:rPr lang="en-US" sz="3200" dirty="0"/>
              <a:t> C skills and Higher Order Thinking Skill</a:t>
            </a:r>
          </a:p>
          <a:p>
            <a:pPr lvl="1"/>
            <a:r>
              <a:rPr lang="en-US" sz="3200" dirty="0"/>
              <a:t>-</a:t>
            </a:r>
            <a:r>
              <a:rPr lang="en-US" sz="3200" b="1" dirty="0">
                <a:solidFill>
                  <a:srgbClr val="C00000"/>
                </a:solidFill>
              </a:rPr>
              <a:t>elf Reflection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69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1"/>
          <p:cNvSpPr txBox="1">
            <a:spLocks/>
          </p:cNvSpPr>
          <p:nvPr/>
        </p:nvSpPr>
        <p:spPr>
          <a:xfrm>
            <a:off x="304800" y="2514600"/>
            <a:ext cx="4267200" cy="1447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600" b="1" dirty="0">
                <a:solidFill>
                  <a:prstClr val="black"/>
                </a:solidFill>
                <a:latin typeface="Bookman Old Style" pitchFamily="18" charset="0"/>
              </a:rPr>
              <a:t>SKILLS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Information, Media, and Technology Skills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Learning and Innovation Skills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Communication Skills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Life and Career Skills</a:t>
            </a:r>
          </a:p>
        </p:txBody>
      </p:sp>
      <p:sp>
        <p:nvSpPr>
          <p:cNvPr id="75" name="Title 1"/>
          <p:cNvSpPr txBox="1">
            <a:spLocks/>
          </p:cNvSpPr>
          <p:nvPr/>
        </p:nvSpPr>
        <p:spPr>
          <a:xfrm>
            <a:off x="4572000" y="2514600"/>
            <a:ext cx="4267200" cy="14478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600" b="1" dirty="0">
                <a:solidFill>
                  <a:prstClr val="black"/>
                </a:solidFill>
                <a:latin typeface="Bookman Old Style" pitchFamily="18" charset="0"/>
              </a:rPr>
              <a:t>LEARNING AREAS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Language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Technology and Livelihood Education (TLE)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Mathematics and Science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Arts and Humanities</a:t>
            </a:r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1381956" y="4419600"/>
            <a:ext cx="1361244" cy="13716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Materials, Facilities, 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600" i="1" dirty="0">
                <a:solidFill>
                  <a:prstClr val="black"/>
                </a:solidFill>
                <a:latin typeface="Bookman Old Style" pitchFamily="18" charset="0"/>
              </a:rPr>
              <a:t>and Equipment</a:t>
            </a:r>
          </a:p>
        </p:txBody>
      </p:sp>
      <p:sp>
        <p:nvSpPr>
          <p:cNvPr id="77" name="Title 1"/>
          <p:cNvSpPr txBox="1">
            <a:spLocks/>
          </p:cNvSpPr>
          <p:nvPr/>
        </p:nvSpPr>
        <p:spPr>
          <a:xfrm>
            <a:off x="2743200" y="4419600"/>
            <a:ext cx="121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400" i="1" dirty="0">
                <a:solidFill>
                  <a:prstClr val="black"/>
                </a:solidFill>
                <a:latin typeface="Bookman Old Style" pitchFamily="18" charset="0"/>
              </a:rPr>
              <a:t>ICT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1400" i="1" dirty="0">
                <a:solidFill>
                  <a:prstClr val="black"/>
                </a:solidFill>
                <a:latin typeface="Bookman Old Style" pitchFamily="18" charset="0"/>
              </a:rPr>
              <a:t>Environment</a:t>
            </a: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3962400" y="4419600"/>
            <a:ext cx="1219200" cy="13716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400" i="1" dirty="0">
                <a:solidFill>
                  <a:prstClr val="black"/>
                </a:solidFill>
                <a:latin typeface="Bookman Old Style" pitchFamily="18" charset="0"/>
              </a:rPr>
              <a:t>Assessment</a:t>
            </a: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181600" y="4419600"/>
            <a:ext cx="121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400" i="1" dirty="0">
                <a:solidFill>
                  <a:prstClr val="black"/>
                </a:solidFill>
                <a:latin typeface="Bookman Old Style" pitchFamily="18" charset="0"/>
              </a:rPr>
              <a:t>School Leadership and Management</a:t>
            </a: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400800" y="4419600"/>
            <a:ext cx="1219200" cy="1371600"/>
          </a:xfrm>
          <a:prstGeom prst="rect">
            <a:avLst/>
          </a:prstGeom>
          <a:solidFill>
            <a:srgbClr val="E6E6E6"/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400" i="1" dirty="0">
                <a:solidFill>
                  <a:prstClr val="black"/>
                </a:solidFill>
                <a:latin typeface="Bookman Old Style" pitchFamily="18" charset="0"/>
              </a:rPr>
              <a:t>Schools Divisions Technical Assistance</a:t>
            </a: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7620000" y="4419600"/>
            <a:ext cx="1219200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400" i="1" dirty="0">
                <a:solidFill>
                  <a:prstClr val="black"/>
                </a:solidFill>
                <a:latin typeface="Bookman Old Style" pitchFamily="18" charset="0"/>
              </a:rPr>
              <a:t>Community-Industry Relevance and Partnerships</a:t>
            </a: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71362" y="4457700"/>
            <a:ext cx="1310593" cy="1371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i="1" dirty="0">
                <a:solidFill>
                  <a:prstClr val="black"/>
                </a:solidFill>
                <a:latin typeface="Bookman Old Style" pitchFamily="18" charset="0"/>
              </a:rPr>
              <a:t>Teachers</a:t>
            </a:r>
          </a:p>
        </p:txBody>
      </p:sp>
      <p:sp>
        <p:nvSpPr>
          <p:cNvPr id="83" name="Rectangle 82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 dirty="0">
              <a:solidFill>
                <a:prstClr val="white"/>
              </a:solidFill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457200" y="38100"/>
            <a:ext cx="8229600" cy="9144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2800" dirty="0">
                <a:solidFill>
                  <a:prstClr val="white"/>
                </a:solidFill>
                <a:latin typeface="Bookman Old Style" pitchFamily="18" charset="0"/>
              </a:rPr>
              <a:t>The K to 12 Philippine Basic Education Curriculum Framework</a:t>
            </a:r>
          </a:p>
        </p:txBody>
      </p:sp>
      <p:sp>
        <p:nvSpPr>
          <p:cNvPr id="85" name="Rectangle 84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04800" y="5791200"/>
            <a:ext cx="8534400" cy="533400"/>
          </a:xfrm>
          <a:prstGeom prst="rect">
            <a:avLst/>
          </a:prstGeom>
          <a:solidFill>
            <a:schemeClr val="accent6"/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b="1" dirty="0">
                <a:solidFill>
                  <a:prstClr val="black"/>
                </a:solidFill>
                <a:latin typeface="Bookman Old Style" pitchFamily="18" charset="0"/>
              </a:rPr>
              <a:t>Monitoring and Evaluation System</a:t>
            </a:r>
            <a:endParaRPr lang="fil-PH" i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04800" y="3962400"/>
            <a:ext cx="85344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b="1" dirty="0">
                <a:solidFill>
                  <a:prstClr val="black"/>
                </a:solidFill>
                <a:latin typeface="Bookman Old Style" pitchFamily="18" charset="0"/>
              </a:rPr>
              <a:t>Curriculum Support System</a:t>
            </a: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304800" y="2057400"/>
            <a:ext cx="8534400" cy="45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b="1" dirty="0">
                <a:solidFill>
                  <a:prstClr val="black"/>
                </a:solidFill>
                <a:latin typeface="Bookman Old Style" pitchFamily="18" charset="0"/>
              </a:rPr>
              <a:t>Being and Becoming a Whole Person</a:t>
            </a:r>
          </a:p>
        </p:txBody>
      </p:sp>
      <p:sp>
        <p:nvSpPr>
          <p:cNvPr id="90" name="Isosceles Triangle 89"/>
          <p:cNvSpPr/>
          <p:nvPr/>
        </p:nvSpPr>
        <p:spPr>
          <a:xfrm>
            <a:off x="4343400" y="5562600"/>
            <a:ext cx="457200" cy="22860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  <p:sp>
        <p:nvSpPr>
          <p:cNvPr id="91" name="Isosceles Triangle 90"/>
          <p:cNvSpPr/>
          <p:nvPr/>
        </p:nvSpPr>
        <p:spPr>
          <a:xfrm>
            <a:off x="4343400" y="3733800"/>
            <a:ext cx="457200" cy="2286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  <p:sp>
        <p:nvSpPr>
          <p:cNvPr id="92" name="Title 1"/>
          <p:cNvSpPr txBox="1">
            <a:spLocks/>
          </p:cNvSpPr>
          <p:nvPr/>
        </p:nvSpPr>
        <p:spPr>
          <a:xfrm>
            <a:off x="304800" y="1143000"/>
            <a:ext cx="8534400" cy="533400"/>
          </a:xfrm>
          <a:prstGeom prst="rect">
            <a:avLst/>
          </a:prstGeom>
          <a:solidFill>
            <a:schemeClr val="accent3"/>
          </a:solidFill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2200" b="1" i="1" dirty="0">
                <a:solidFill>
                  <a:prstClr val="white"/>
                </a:solidFill>
                <a:latin typeface="Bookman Old Style" pitchFamily="18" charset="0"/>
              </a:rPr>
              <a:t>Holistically Developed Filipino with 21</a:t>
            </a:r>
            <a:r>
              <a:rPr lang="fil-PH" sz="2200" b="1" i="1" baseline="30000" dirty="0">
                <a:solidFill>
                  <a:prstClr val="white"/>
                </a:solidFill>
                <a:latin typeface="Bookman Old Style" pitchFamily="18" charset="0"/>
              </a:rPr>
              <a:t>st</a:t>
            </a:r>
            <a:r>
              <a:rPr lang="fil-PH" sz="2200" b="1" i="1" dirty="0">
                <a:solidFill>
                  <a:prstClr val="white"/>
                </a:solidFill>
                <a:latin typeface="Bookman Old Style" pitchFamily="18" charset="0"/>
              </a:rPr>
              <a:t> Century Skills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304800" y="4419600"/>
            <a:ext cx="8534400" cy="152400"/>
            <a:chOff x="118533" y="4267200"/>
            <a:chExt cx="8720667" cy="152400"/>
          </a:xfrm>
        </p:grpSpPr>
        <p:grpSp>
          <p:nvGrpSpPr>
            <p:cNvPr id="94" name="Group 91"/>
            <p:cNvGrpSpPr/>
            <p:nvPr/>
          </p:nvGrpSpPr>
          <p:grpSpPr>
            <a:xfrm>
              <a:off x="118533" y="4267200"/>
              <a:ext cx="6095998" cy="152400"/>
              <a:chOff x="118533" y="4267200"/>
              <a:chExt cx="6095998" cy="152400"/>
            </a:xfrm>
          </p:grpSpPr>
          <p:grpSp>
            <p:nvGrpSpPr>
              <p:cNvPr id="102" name="Group 60"/>
              <p:cNvGrpSpPr/>
              <p:nvPr/>
            </p:nvGrpSpPr>
            <p:grpSpPr>
              <a:xfrm>
                <a:off x="118533" y="4267200"/>
                <a:ext cx="3047998" cy="152400"/>
                <a:chOff x="381000" y="2590800"/>
                <a:chExt cx="2743200" cy="15240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1" name="Isosceles Triangle 110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Isosceles Triangle 29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3" name="Isosceles Triangle 30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Isosceles Triangle 113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Isosceles Triangle 115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Isosceles Triangle 116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60"/>
              <p:cNvGrpSpPr/>
              <p:nvPr/>
            </p:nvGrpSpPr>
            <p:grpSpPr>
              <a:xfrm>
                <a:off x="3166533" y="4267200"/>
                <a:ext cx="3047998" cy="152400"/>
                <a:chOff x="381000" y="2590800"/>
                <a:chExt cx="2743200" cy="152400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04" name="Isosceles Triangle 103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5" name="Isosceles Triangle 104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Isosceles Triangle 105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7" name="Isosceles Triangle 106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Isosceles Triangle 107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Isosceles Triangle 108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Isosceles Triangle 109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95" name="Group 90"/>
            <p:cNvGrpSpPr/>
            <p:nvPr/>
          </p:nvGrpSpPr>
          <p:grpSpPr>
            <a:xfrm>
              <a:off x="6214533" y="4267200"/>
              <a:ext cx="2624667" cy="152400"/>
              <a:chOff x="6096000" y="4267200"/>
              <a:chExt cx="2624667" cy="152400"/>
            </a:xfrm>
          </p:grpSpPr>
          <p:sp>
            <p:nvSpPr>
              <p:cNvPr id="96" name="Isosceles Triangle 95"/>
              <p:cNvSpPr/>
              <p:nvPr/>
            </p:nvSpPr>
            <p:spPr>
              <a:xfrm flipV="1">
                <a:off x="6096000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97" name="Isosceles Triangle 96"/>
              <p:cNvSpPr/>
              <p:nvPr/>
            </p:nvSpPr>
            <p:spPr>
              <a:xfrm flipV="1">
                <a:off x="6519333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98" name="Isosceles Triangle 97"/>
              <p:cNvSpPr/>
              <p:nvPr/>
            </p:nvSpPr>
            <p:spPr>
              <a:xfrm flipV="1">
                <a:off x="6942667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7366000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Isosceles Triangle 99"/>
              <p:cNvSpPr/>
              <p:nvPr/>
            </p:nvSpPr>
            <p:spPr>
              <a:xfrm flipV="1">
                <a:off x="7789333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Isosceles Triangle 100"/>
              <p:cNvSpPr/>
              <p:nvPr/>
            </p:nvSpPr>
            <p:spPr>
              <a:xfrm flipV="1">
                <a:off x="8212667" y="4267200"/>
                <a:ext cx="508000" cy="152400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18" name="Group 117"/>
          <p:cNvGrpSpPr/>
          <p:nvPr/>
        </p:nvGrpSpPr>
        <p:grpSpPr>
          <a:xfrm>
            <a:off x="304800" y="2514600"/>
            <a:ext cx="8534400" cy="152400"/>
            <a:chOff x="118533" y="4267200"/>
            <a:chExt cx="8720667" cy="152400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119" name="Group 91"/>
            <p:cNvGrpSpPr/>
            <p:nvPr/>
          </p:nvGrpSpPr>
          <p:grpSpPr>
            <a:xfrm>
              <a:off x="118533" y="4267200"/>
              <a:ext cx="6095998" cy="152400"/>
              <a:chOff x="118533" y="4267200"/>
              <a:chExt cx="6095998" cy="152400"/>
            </a:xfrm>
            <a:grpFill/>
          </p:grpSpPr>
          <p:grpSp>
            <p:nvGrpSpPr>
              <p:cNvPr id="127" name="Group 60"/>
              <p:cNvGrpSpPr/>
              <p:nvPr/>
            </p:nvGrpSpPr>
            <p:grpSpPr>
              <a:xfrm>
                <a:off x="118533" y="4267200"/>
                <a:ext cx="3047998" cy="152400"/>
                <a:chOff x="381000" y="2590800"/>
                <a:chExt cx="2743200" cy="152400"/>
              </a:xfrm>
              <a:grpFill/>
            </p:grpSpPr>
            <p:sp>
              <p:nvSpPr>
                <p:cNvPr id="136" name="Isosceles Triangle 135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Isosceles Triangle 136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8" name="Isosceles Triangle 137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9" name="Isosceles Triangle 138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1" name="Isosceles Triangle 140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2" name="Isosceles Triangle 141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28" name="Group 60"/>
              <p:cNvGrpSpPr/>
              <p:nvPr/>
            </p:nvGrpSpPr>
            <p:grpSpPr>
              <a:xfrm>
                <a:off x="3166533" y="4267200"/>
                <a:ext cx="3047998" cy="152400"/>
                <a:chOff x="381000" y="2590800"/>
                <a:chExt cx="2743200" cy="152400"/>
              </a:xfrm>
              <a:grpFill/>
            </p:grpSpPr>
            <p:sp>
              <p:nvSpPr>
                <p:cNvPr id="129" name="Isosceles Triangle 128"/>
                <p:cNvSpPr/>
                <p:nvPr/>
              </p:nvSpPr>
              <p:spPr>
                <a:xfrm flipV="1">
                  <a:off x="381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762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1" name="Isosceles Triangle 130"/>
                <p:cNvSpPr/>
                <p:nvPr/>
              </p:nvSpPr>
              <p:spPr>
                <a:xfrm flipV="1">
                  <a:off x="1143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2" name="Isosceles Triangle 131"/>
                <p:cNvSpPr/>
                <p:nvPr/>
              </p:nvSpPr>
              <p:spPr>
                <a:xfrm flipV="1">
                  <a:off x="1524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3" name="Isosceles Triangle 132"/>
                <p:cNvSpPr/>
                <p:nvPr/>
              </p:nvSpPr>
              <p:spPr>
                <a:xfrm flipV="1">
                  <a:off x="1905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4" name="Isosceles Triangle 133"/>
                <p:cNvSpPr/>
                <p:nvPr/>
              </p:nvSpPr>
              <p:spPr>
                <a:xfrm flipV="1">
                  <a:off x="2286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667000" y="2590800"/>
                  <a:ext cx="457200" cy="152400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l-PH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20" name="Group 90"/>
            <p:cNvGrpSpPr/>
            <p:nvPr/>
          </p:nvGrpSpPr>
          <p:grpSpPr>
            <a:xfrm>
              <a:off x="6214533" y="4267200"/>
              <a:ext cx="2624667" cy="152400"/>
              <a:chOff x="6096000" y="4267200"/>
              <a:chExt cx="2624667" cy="152400"/>
            </a:xfrm>
            <a:grpFill/>
          </p:grpSpPr>
          <p:sp>
            <p:nvSpPr>
              <p:cNvPr id="121" name="Isosceles Triangle 120"/>
              <p:cNvSpPr/>
              <p:nvPr/>
            </p:nvSpPr>
            <p:spPr>
              <a:xfrm flipV="1">
                <a:off x="6096000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Isosceles Triangle 121"/>
              <p:cNvSpPr/>
              <p:nvPr/>
            </p:nvSpPr>
            <p:spPr>
              <a:xfrm flipV="1">
                <a:off x="6519333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Isosceles Triangle 122"/>
              <p:cNvSpPr/>
              <p:nvPr/>
            </p:nvSpPr>
            <p:spPr>
              <a:xfrm flipV="1">
                <a:off x="6942667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 flipV="1">
                <a:off x="7366000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125" name="Isosceles Triangle 124"/>
              <p:cNvSpPr/>
              <p:nvPr/>
            </p:nvSpPr>
            <p:spPr>
              <a:xfrm flipV="1">
                <a:off x="7789333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  <p:sp>
            <p:nvSpPr>
              <p:cNvPr id="126" name="Isosceles Triangle 125"/>
              <p:cNvSpPr/>
              <p:nvPr/>
            </p:nvSpPr>
            <p:spPr>
              <a:xfrm flipV="1">
                <a:off x="8212667" y="4267200"/>
                <a:ext cx="508000" cy="15240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3" name="Isosceles Triangle 142"/>
          <p:cNvSpPr/>
          <p:nvPr/>
        </p:nvSpPr>
        <p:spPr>
          <a:xfrm>
            <a:off x="4343400" y="1752600"/>
            <a:ext cx="457200" cy="2286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5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088057" cy="6857999"/>
          </a:xfrm>
          <a:prstGeom prst="rect">
            <a:avLst/>
          </a:prstGeom>
        </p:spPr>
      </p:pic>
      <p:sp>
        <p:nvSpPr>
          <p:cNvPr id="5" name="Rectangle 4"/>
          <p:cNvSpPr txBox="1"/>
          <p:nvPr/>
        </p:nvSpPr>
        <p:spPr>
          <a:xfrm>
            <a:off x="4045053" y="6279634"/>
            <a:ext cx="6211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http://thelearningcurve.pearson.com/2014-report-summary/</a:t>
            </a:r>
          </a:p>
        </p:txBody>
      </p:sp>
    </p:spTree>
    <p:extLst>
      <p:ext uri="{BB962C8B-B14F-4D97-AF65-F5344CB8AC3E}">
        <p14:creationId xmlns:p14="http://schemas.microsoft.com/office/powerpoint/2010/main" val="2618742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F-I-T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54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5486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0352"/>
            <a:ext cx="8382000" cy="472744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F-</a:t>
            </a:r>
            <a:r>
              <a:rPr lang="en-US" b="1" dirty="0" err="1">
                <a:solidFill>
                  <a:srgbClr val="C00000"/>
                </a:solidFill>
              </a:rPr>
              <a:t>ormative</a:t>
            </a:r>
            <a:r>
              <a:rPr lang="en-US" b="1" dirty="0">
                <a:solidFill>
                  <a:srgbClr val="C00000"/>
                </a:solidFill>
              </a:rPr>
              <a:t> Assessment</a:t>
            </a:r>
          </a:p>
          <a:p>
            <a:pPr lvl="1"/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I-</a:t>
            </a:r>
            <a:r>
              <a:rPr lang="en-US" b="1" dirty="0" err="1">
                <a:solidFill>
                  <a:srgbClr val="C00000"/>
                </a:solidFill>
              </a:rPr>
              <a:t>ndependent</a:t>
            </a:r>
            <a:r>
              <a:rPr lang="en-US" b="1" dirty="0">
                <a:solidFill>
                  <a:srgbClr val="C00000"/>
                </a:solidFill>
              </a:rPr>
              <a:t> /Guided Practice</a:t>
            </a:r>
          </a:p>
          <a:p>
            <a:r>
              <a:rPr lang="en-US" b="1" dirty="0">
                <a:solidFill>
                  <a:srgbClr val="C00000"/>
                </a:solidFill>
              </a:rPr>
              <a:t>-individual Assessment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T-</a:t>
            </a:r>
            <a:r>
              <a:rPr lang="en-US" b="1" dirty="0" err="1">
                <a:solidFill>
                  <a:srgbClr val="C00000"/>
                </a:solidFill>
              </a:rPr>
              <a:t>eam</a:t>
            </a:r>
            <a:r>
              <a:rPr lang="en-US" b="1" dirty="0">
                <a:solidFill>
                  <a:srgbClr val="C00000"/>
                </a:solidFill>
              </a:rPr>
              <a:t> Assessment</a:t>
            </a:r>
          </a:p>
        </p:txBody>
      </p:sp>
    </p:spTree>
    <p:extLst>
      <p:ext uri="{BB962C8B-B14F-4D97-AF65-F5344CB8AC3E}">
        <p14:creationId xmlns:p14="http://schemas.microsoft.com/office/powerpoint/2010/main" val="32163887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Formative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P-I-E</a:t>
            </a:r>
          </a:p>
        </p:txBody>
      </p:sp>
    </p:spTree>
    <p:extLst>
      <p:ext uri="{BB962C8B-B14F-4D97-AF65-F5344CB8AC3E}">
        <p14:creationId xmlns:p14="http://schemas.microsoft.com/office/powerpoint/2010/main" val="3159977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5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981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581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53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5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842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7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30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T-O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43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410200"/>
            <a:ext cx="8183880" cy="62484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5943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T-rack learner’s progress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O-</a:t>
            </a:r>
            <a:r>
              <a:rPr lang="en-US" b="1" dirty="0" err="1">
                <a:solidFill>
                  <a:srgbClr val="C00000"/>
                </a:solidFill>
              </a:rPr>
              <a:t>bjective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Assessment should be done objectively without biases and prejudices</a:t>
            </a:r>
          </a:p>
          <a:p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3820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65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4656320"/>
            <a:ext cx="9143999" cy="2201680"/>
          </a:xfrm>
          <a:prstGeom prst="roundRect">
            <a:avLst>
              <a:gd name="adj" fmla="val 1987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sz="240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2400" dirty="0">
                <a:solidFill>
                  <a:prstClr val="white"/>
                </a:solidFill>
                <a:latin typeface="Bookman Old Style" pitchFamily="18" charset="0"/>
              </a:rPr>
              <a:t>K to 12 Curriculum addresses the requirements of RA 10533 and covers a wide range of important areas and topics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63350" y="1537366"/>
            <a:ext cx="2700997" cy="1280160"/>
          </a:xfrm>
          <a:prstGeom prst="rect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i="1" dirty="0">
                <a:solidFill>
                  <a:prstClr val="white"/>
                </a:solidFill>
                <a:latin typeface="Bookman Old Style" pitchFamily="18" charset="0"/>
              </a:rPr>
              <a:t>Learner-Centered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863350" y="2807274"/>
            <a:ext cx="2700997" cy="1280160"/>
          </a:xfrm>
          <a:prstGeom prst="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i="1" dirty="0">
                <a:solidFill>
                  <a:prstClr val="white"/>
                </a:solidFill>
                <a:latin typeface="Bookman Old Style" pitchFamily="18" charset="0"/>
              </a:rPr>
              <a:t>Culture-Appropriate</a:t>
            </a:r>
            <a:endParaRPr lang="en-US" sz="2400" b="1" i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59407" y="1537366"/>
            <a:ext cx="2700997" cy="128016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i="1" dirty="0">
                <a:solidFill>
                  <a:prstClr val="white"/>
                </a:solidFill>
                <a:latin typeface="Bookman Old Style" pitchFamily="18" charset="0"/>
              </a:rPr>
              <a:t>Standards-Based</a:t>
            </a:r>
            <a:endParaRPr lang="en-US" sz="2400" b="1" i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59407" y="2807274"/>
            <a:ext cx="2700997" cy="128016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2800" b="1" i="1" dirty="0">
                <a:solidFill>
                  <a:prstClr val="white"/>
                </a:solidFill>
                <a:latin typeface="Bookman Old Style" pitchFamily="18" charset="0"/>
              </a:rPr>
              <a:t>Global</a:t>
            </a:r>
            <a:endParaRPr lang="fil-PH" sz="2400" b="1" i="1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185" y="996284"/>
            <a:ext cx="8897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800" dirty="0">
                <a:latin typeface="Arial" panose="020B0604020202020204" pitchFamily="34" charset="0"/>
                <a:cs typeface="Arial" panose="020B0604020202020204" pitchFamily="34" charset="0"/>
              </a:rPr>
              <a:t>Features of the Enhanced Curriculum (RA 10533 Sec. 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197" y="4784562"/>
            <a:ext cx="219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Children’s Rights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68545" y="4793883"/>
            <a:ext cx="219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Peace Education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031" y="5315936"/>
            <a:ext cx="219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Disaster Readiness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72940" y="5311291"/>
            <a:ext cx="2467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Citizenship Education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93893" y="5311296"/>
            <a:ext cx="2550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Reproductive Health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85592" y="4791804"/>
            <a:ext cx="3929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0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Gender Awareness and Development</a:t>
            </a:r>
          </a:p>
          <a:p>
            <a:pPr algn="ctr"/>
            <a:endParaRPr lang="en-PH" sz="2400" i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0384" y="5823311"/>
            <a:ext cx="219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PH" sz="2400" i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Climate Change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97031" y="5832419"/>
            <a:ext cx="2986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PH" sz="2400" i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Financial Literacy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64950" y="5823311"/>
            <a:ext cx="287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PH" sz="2400" i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Special Education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923" y="4191614"/>
            <a:ext cx="8827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dirty="0">
                <a:latin typeface="Arial" panose="020B0604020202020204" pitchFamily="34" charset="0"/>
                <a:cs typeface="Arial" panose="020B0604020202020204" pitchFamily="34" charset="0"/>
              </a:rPr>
              <a:t>Various Areas and Topics covered in the K to 12 Curriculum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85592" y="5302332"/>
            <a:ext cx="219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Sports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15187" y="5323854"/>
            <a:ext cx="219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Arts</a:t>
            </a:r>
          </a:p>
        </p:txBody>
      </p:sp>
      <p:sp>
        <p:nvSpPr>
          <p:cNvPr id="3" name="Rectangle 2"/>
          <p:cNvSpPr/>
          <p:nvPr/>
        </p:nvSpPr>
        <p:spPr>
          <a:xfrm>
            <a:off x="6726026" y="5832419"/>
            <a:ext cx="21259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PH" sz="2400" i="1" dirty="0">
              <a:solidFill>
                <a:schemeClr val="bg1"/>
              </a:solidFill>
              <a:latin typeface="Arial Narrow" pitchFamily="34" charset="0"/>
              <a:cs typeface="Arial" panose="020B0604020202020204" pitchFamily="34" charset="0"/>
            </a:endParaRPr>
          </a:p>
          <a:p>
            <a:r>
              <a:rPr lang="en-PH" sz="2400" i="1" dirty="0">
                <a:solidFill>
                  <a:schemeClr val="bg1"/>
                </a:solidFill>
                <a:latin typeface="Arial Narrow" pitchFamily="34" charset="0"/>
                <a:cs typeface="Arial" panose="020B0604020202020204" pitchFamily="34" charset="0"/>
              </a:rPr>
              <a:t>Entrepreneurship</a:t>
            </a:r>
            <a:endParaRPr lang="en-PH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5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A-C-T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9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A-</a:t>
            </a:r>
            <a:r>
              <a:rPr lang="en-US" b="1" dirty="0" err="1">
                <a:solidFill>
                  <a:srgbClr val="C00000"/>
                </a:solidFill>
              </a:rPr>
              <a:t>uthenticity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Assessment should reflect real-life situations</a:t>
            </a:r>
          </a:p>
          <a:p>
            <a:r>
              <a:rPr lang="en-US" b="1" dirty="0">
                <a:solidFill>
                  <a:srgbClr val="C00000"/>
                </a:solidFill>
              </a:rPr>
              <a:t>C-</a:t>
            </a:r>
            <a:r>
              <a:rPr lang="en-US" b="1" dirty="0" err="1">
                <a:solidFill>
                  <a:srgbClr val="C00000"/>
                </a:solidFill>
              </a:rPr>
              <a:t>ommunication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Assessment targets, standards, and results should be communicated to learners</a:t>
            </a:r>
          </a:p>
          <a:p>
            <a:r>
              <a:rPr lang="en-US" b="1" dirty="0">
                <a:solidFill>
                  <a:srgbClr val="C00000"/>
                </a:solidFill>
              </a:rPr>
              <a:t>T-</a:t>
            </a:r>
            <a:r>
              <a:rPr lang="en-US" b="1" dirty="0" err="1">
                <a:solidFill>
                  <a:srgbClr val="C00000"/>
                </a:solidFill>
              </a:rPr>
              <a:t>argets</a:t>
            </a:r>
            <a:endParaRPr lang="en-US" b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Assessment should allow continuous learning until one gets successful in attaining targets of increasing significance</a:t>
            </a:r>
          </a:p>
        </p:txBody>
      </p:sp>
    </p:spTree>
    <p:extLst>
      <p:ext uri="{BB962C8B-B14F-4D97-AF65-F5344CB8AC3E}">
        <p14:creationId xmlns:p14="http://schemas.microsoft.com/office/powerpoint/2010/main" val="13342301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820206"/>
            <a:ext cx="8229600" cy="1684994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DEpEd</a:t>
            </a:r>
            <a:r>
              <a:rPr lang="en-US" sz="4000" dirty="0">
                <a:solidFill>
                  <a:schemeClr val="tx1"/>
                </a:solidFill>
              </a:rPr>
              <a:t> Order No.8 s.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31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1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3766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59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576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1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46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3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940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534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543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1189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1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576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Abigail Godoy\K to 12\Curriculum\Core and Tracks-07.jpg"/>
          <p:cNvPicPr>
            <a:picLocks noChangeAspect="1" noChangeArrowheads="1"/>
          </p:cNvPicPr>
          <p:nvPr/>
        </p:nvPicPr>
        <p:blipFill rotWithShape="1">
          <a:blip r:embed="rId3" cstate="print"/>
          <a:srcRect b="18872"/>
          <a:stretch/>
        </p:blipFill>
        <p:spPr bwMode="auto">
          <a:xfrm>
            <a:off x="175846" y="230199"/>
            <a:ext cx="8792308" cy="579555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723" y="0"/>
            <a:ext cx="7596554" cy="914400"/>
          </a:xfrm>
        </p:spPr>
        <p:txBody>
          <a:bodyPr>
            <a:normAutofit/>
          </a:bodyPr>
          <a:lstStyle/>
          <a:p>
            <a:r>
              <a:rPr lang="fil-PH" sz="3600" dirty="0">
                <a:solidFill>
                  <a:schemeClr val="bg1"/>
                </a:solidFill>
                <a:latin typeface="Bookman Old Style" pitchFamily="18" charset="0"/>
              </a:rPr>
              <a:t>Senior High School Curriculum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80330"/>
            <a:ext cx="9144000" cy="3776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3" name="TextBox 2"/>
          <p:cNvSpPr txBox="1"/>
          <p:nvPr/>
        </p:nvSpPr>
        <p:spPr>
          <a:xfrm>
            <a:off x="562708" y="5943602"/>
            <a:ext cx="8018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sz="1200" i="1" dirty="0">
                <a:latin typeface="Bookman Old Style" panose="02050604050505020204" pitchFamily="18" charset="0"/>
              </a:rPr>
              <a:t>*The Academic track includes four (4) strands: Accountancy, Business, Management (ABM); Humanities, Education, Social Sciences (HESS); Liberal Arts; and Science, Technology, Engineering, Mathematics (STEM).</a:t>
            </a:r>
          </a:p>
        </p:txBody>
      </p:sp>
    </p:spTree>
    <p:extLst>
      <p:ext uri="{BB962C8B-B14F-4D97-AF65-F5344CB8AC3E}">
        <p14:creationId xmlns:p14="http://schemas.microsoft.com/office/powerpoint/2010/main" val="126999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39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13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0"/>
            <a:ext cx="6858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34224" y="1578516"/>
            <a:ext cx="2800350" cy="13079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3600" b="1" i="1" dirty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Core</a:t>
            </a:r>
            <a:r>
              <a:rPr lang="fil-PH" sz="3600" i="1" dirty="0">
                <a:solidFill>
                  <a:srgbClr val="C0504D">
                    <a:lumMod val="50000"/>
                  </a:srgbClr>
                </a:solidFill>
                <a:latin typeface="Bookman Old Style" pitchFamily="18" charset="0"/>
              </a:rPr>
              <a:t> Subjects</a:t>
            </a:r>
            <a:endParaRPr lang="fil-PH" sz="2400" i="1" dirty="0">
              <a:solidFill>
                <a:srgbClr val="C0504D">
                  <a:lumMod val="50000"/>
                </a:srgbClr>
              </a:solidFill>
              <a:latin typeface="Bookman Old Style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41403" y="3055249"/>
            <a:ext cx="2806360" cy="13208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3600" b="1" i="1" dirty="0">
                <a:solidFill>
                  <a:srgbClr val="9BBB59">
                    <a:lumMod val="50000"/>
                  </a:srgbClr>
                </a:solidFill>
                <a:latin typeface="Bookman Old Style" pitchFamily="18" charset="0"/>
                <a:cs typeface="Arial" pitchFamily="34" charset="0"/>
              </a:rPr>
              <a:t>Applied</a:t>
            </a:r>
          </a:p>
          <a:p>
            <a:pPr algn="ctr">
              <a:spcBef>
                <a:spcPct val="0"/>
              </a:spcBef>
              <a:defRPr/>
            </a:pPr>
            <a:r>
              <a:rPr lang="fil-PH" sz="3600" i="1" dirty="0">
                <a:solidFill>
                  <a:srgbClr val="9BBB59">
                    <a:lumMod val="50000"/>
                  </a:srgbClr>
                </a:solidFill>
                <a:latin typeface="Bookman Old Style" pitchFamily="18" charset="0"/>
                <a:cs typeface="Arial" pitchFamily="34" charset="0"/>
              </a:rPr>
              <a:t>Track Subjects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53934" y="4513665"/>
            <a:ext cx="2803967" cy="12992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3600" b="1" i="1" dirty="0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pitchFamily="34" charset="0"/>
              </a:rPr>
              <a:t>Specialized</a:t>
            </a:r>
            <a:r>
              <a:rPr lang="fil-PH" sz="3600" i="1" dirty="0">
                <a:solidFill>
                  <a:srgbClr val="4F81BD">
                    <a:lumMod val="50000"/>
                  </a:srgbClr>
                </a:solidFill>
                <a:latin typeface="Bookman Old Style" pitchFamily="18" charset="0"/>
                <a:cs typeface="Arial" pitchFamily="34" charset="0"/>
              </a:rPr>
              <a:t> Track Subjects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85900" y="1219200"/>
            <a:ext cx="6172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fil-PH" sz="3200" b="1" dirty="0">
              <a:solidFill>
                <a:srgbClr val="1F497D"/>
              </a:solidFill>
              <a:latin typeface="Bookman Old Style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6553200"/>
            <a:ext cx="6858000" cy="304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prstClr val="white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85900" y="6553200"/>
            <a:ext cx="6172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fil-PH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DEPARTMENT OF EDUCATION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485900" y="0"/>
            <a:ext cx="6172200" cy="914400"/>
          </a:xfrm>
        </p:spPr>
        <p:txBody>
          <a:bodyPr>
            <a:normAutofit fontScale="90000"/>
          </a:bodyPr>
          <a:lstStyle/>
          <a:p>
            <a:r>
              <a:rPr lang="fil-PH" sz="3600" b="1" dirty="0">
                <a:solidFill>
                  <a:schemeClr val="bg1"/>
                </a:solidFill>
                <a:latin typeface="Bookman Old Style" pitchFamily="18" charset="0"/>
                <a:cs typeface="Arial" pitchFamily="34" charset="0"/>
              </a:rPr>
              <a:t>Senior High School Subjects</a:t>
            </a:r>
          </a:p>
        </p:txBody>
      </p:sp>
    </p:spTree>
    <p:extLst>
      <p:ext uri="{BB962C8B-B14F-4D97-AF65-F5344CB8AC3E}">
        <p14:creationId xmlns:p14="http://schemas.microsoft.com/office/powerpoint/2010/main" val="84240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800600"/>
          </a:xfrm>
        </p:spPr>
        <p:txBody>
          <a:bodyPr>
            <a:normAutofit/>
          </a:bodyPr>
          <a:lstStyle/>
          <a:p>
            <a:r>
              <a:rPr lang="en-PH" sz="3200" dirty="0"/>
              <a:t>15 </a:t>
            </a:r>
            <a:r>
              <a:rPr lang="en-PH" sz="3200" b="1" dirty="0">
                <a:solidFill>
                  <a:srgbClr val="C00000"/>
                </a:solidFill>
              </a:rPr>
              <a:t>CORE</a:t>
            </a:r>
            <a:r>
              <a:rPr lang="en-PH" sz="3200" dirty="0"/>
              <a:t> subjects -(for all)</a:t>
            </a:r>
          </a:p>
          <a:p>
            <a:pPr lvl="1"/>
            <a:r>
              <a:rPr lang="en-PH" sz="3200" dirty="0"/>
              <a:t>Same content; same competencies</a:t>
            </a:r>
          </a:p>
          <a:p>
            <a:r>
              <a:rPr lang="en-PH" sz="3200" dirty="0"/>
              <a:t>16 </a:t>
            </a:r>
            <a:r>
              <a:rPr lang="en-PH" sz="3200" b="1" dirty="0">
                <a:solidFill>
                  <a:srgbClr val="002060"/>
                </a:solidFill>
              </a:rPr>
              <a:t>TRACK </a:t>
            </a:r>
            <a:r>
              <a:rPr lang="en-PH" sz="3200" dirty="0"/>
              <a:t>subjects</a:t>
            </a:r>
          </a:p>
          <a:p>
            <a:pPr lvl="1"/>
            <a:r>
              <a:rPr lang="en-PH" sz="3200" dirty="0"/>
              <a:t>7 (</a:t>
            </a:r>
            <a:r>
              <a:rPr lang="en-PH" sz="3200" b="1" i="1" dirty="0">
                <a:solidFill>
                  <a:srgbClr val="7030A0"/>
                </a:solidFill>
              </a:rPr>
              <a:t>CONTEXTUALIZED or APPLIED TRACKS)</a:t>
            </a:r>
            <a:endParaRPr lang="en-PH" sz="3200" dirty="0"/>
          </a:p>
          <a:p>
            <a:pPr lvl="2"/>
            <a:r>
              <a:rPr lang="en-PH" sz="3200" dirty="0"/>
              <a:t>Subjects they can carry around</a:t>
            </a:r>
          </a:p>
          <a:p>
            <a:pPr lvl="2"/>
            <a:r>
              <a:rPr lang="en-PH" sz="3200" dirty="0"/>
              <a:t>Different content; Same competencies</a:t>
            </a:r>
          </a:p>
          <a:p>
            <a:pPr lvl="1"/>
            <a:r>
              <a:rPr lang="en-PH" sz="3200" dirty="0"/>
              <a:t>9 (</a:t>
            </a:r>
            <a:r>
              <a:rPr lang="en-PH" sz="3200" b="1" i="1" dirty="0">
                <a:solidFill>
                  <a:srgbClr val="0070C0"/>
                </a:solidFill>
              </a:rPr>
              <a:t>SPECIALIZATION</a:t>
            </a:r>
            <a:r>
              <a:rPr lang="en-PH" sz="3200" dirty="0"/>
              <a:t> subjects)</a:t>
            </a:r>
          </a:p>
          <a:p>
            <a:pPr lvl="2"/>
            <a:r>
              <a:rPr lang="en-PH" sz="3600" dirty="0"/>
              <a:t>Different content, different competencies</a:t>
            </a:r>
          </a:p>
        </p:txBody>
      </p:sp>
    </p:spTree>
    <p:extLst>
      <p:ext uri="{BB962C8B-B14F-4D97-AF65-F5344CB8AC3E}">
        <p14:creationId xmlns:p14="http://schemas.microsoft.com/office/powerpoint/2010/main" val="425253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HUMSS Track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47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b="1" i="1" dirty="0">
                <a:solidFill>
                  <a:srgbClr val="7030A0"/>
                </a:solidFill>
              </a:rPr>
              <a:t>CORE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PH" sz="2400" b="1" dirty="0">
                <a:solidFill>
                  <a:srgbClr val="C00000"/>
                </a:solidFill>
              </a:rPr>
              <a:t>Language</a:t>
            </a:r>
          </a:p>
          <a:p>
            <a:pPr lvl="1"/>
            <a:r>
              <a:rPr lang="en-PH" sz="2400" dirty="0"/>
              <a:t>Oral Communication</a:t>
            </a:r>
          </a:p>
          <a:p>
            <a:pPr lvl="1"/>
            <a:r>
              <a:rPr lang="en-PH" sz="2400" dirty="0"/>
              <a:t>Reading and Writing</a:t>
            </a:r>
          </a:p>
          <a:p>
            <a:pPr lvl="1"/>
            <a:r>
              <a:rPr lang="en-PH" sz="2400" dirty="0" err="1"/>
              <a:t>Komunikasyon</a:t>
            </a:r>
            <a:r>
              <a:rPr lang="en-PH" sz="2400" dirty="0"/>
              <a:t> at </a:t>
            </a:r>
            <a:r>
              <a:rPr lang="en-PH" sz="2400" dirty="0" err="1"/>
              <a:t>Pananaliksik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Wika</a:t>
            </a:r>
            <a:r>
              <a:rPr lang="en-PH" sz="2400" dirty="0"/>
              <a:t> at </a:t>
            </a:r>
            <a:r>
              <a:rPr lang="en-PH" sz="2400" dirty="0" err="1"/>
              <a:t>Kulturang</a:t>
            </a:r>
            <a:r>
              <a:rPr lang="en-PH" sz="2400" dirty="0"/>
              <a:t> Pilipino</a:t>
            </a:r>
          </a:p>
          <a:p>
            <a:pPr lvl="1"/>
            <a:r>
              <a:rPr lang="en-PH" sz="2400" dirty="0" err="1"/>
              <a:t>Pagbasa</a:t>
            </a:r>
            <a:r>
              <a:rPr lang="en-PH" sz="2400" dirty="0"/>
              <a:t> at </a:t>
            </a:r>
            <a:r>
              <a:rPr lang="en-PH" sz="2400" dirty="0" err="1"/>
              <a:t>Pagsusuri</a:t>
            </a:r>
            <a:r>
              <a:rPr lang="en-PH" sz="2400" dirty="0"/>
              <a:t> </a:t>
            </a:r>
            <a:r>
              <a:rPr lang="en-PH" sz="2400" dirty="0" err="1"/>
              <a:t>ng</a:t>
            </a:r>
            <a:r>
              <a:rPr lang="en-PH" sz="2400" dirty="0"/>
              <a:t> </a:t>
            </a:r>
            <a:r>
              <a:rPr lang="en-PH" sz="2400" dirty="0" err="1"/>
              <a:t>Iba’t-Ibang</a:t>
            </a:r>
            <a:r>
              <a:rPr lang="en-PH" sz="2400" dirty="0"/>
              <a:t> </a:t>
            </a:r>
            <a:r>
              <a:rPr lang="en-PH" sz="2400" dirty="0" err="1"/>
              <a:t>Teksto</a:t>
            </a:r>
            <a:r>
              <a:rPr lang="en-PH" sz="2400" dirty="0"/>
              <a:t> </a:t>
            </a:r>
            <a:r>
              <a:rPr lang="en-PH" sz="2400" dirty="0" err="1"/>
              <a:t>Tungo</a:t>
            </a:r>
            <a:r>
              <a:rPr lang="en-PH" sz="2400" dirty="0"/>
              <a:t> </a:t>
            </a:r>
            <a:r>
              <a:rPr lang="en-PH" sz="2400" dirty="0" err="1"/>
              <a:t>sa</a:t>
            </a:r>
            <a:r>
              <a:rPr lang="en-PH" sz="2400" dirty="0"/>
              <a:t> </a:t>
            </a:r>
            <a:r>
              <a:rPr lang="en-PH" sz="2400" dirty="0" err="1"/>
              <a:t>Pananaliksik</a:t>
            </a:r>
            <a:endParaRPr lang="en-PH" sz="2400" dirty="0"/>
          </a:p>
          <a:p>
            <a:r>
              <a:rPr lang="en-PH" sz="2400" b="1" dirty="0">
                <a:solidFill>
                  <a:srgbClr val="C00000"/>
                </a:solidFill>
              </a:rPr>
              <a:t>Humanities</a:t>
            </a:r>
          </a:p>
          <a:p>
            <a:pPr lvl="1"/>
            <a:r>
              <a:rPr lang="en-PH" sz="2400" dirty="0"/>
              <a:t>21</a:t>
            </a:r>
            <a:r>
              <a:rPr lang="en-PH" sz="2400" baseline="30000" dirty="0"/>
              <a:t>st</a:t>
            </a:r>
            <a:r>
              <a:rPr lang="en-PH" sz="2400" dirty="0"/>
              <a:t> Century Literature from the Phil and the World</a:t>
            </a:r>
          </a:p>
          <a:p>
            <a:pPr lvl="1"/>
            <a:r>
              <a:rPr lang="en-PH" sz="2400" dirty="0"/>
              <a:t>Contemporary Phil Arts from the Region</a:t>
            </a:r>
          </a:p>
          <a:p>
            <a:r>
              <a:rPr lang="en-PH" sz="2400" b="1" dirty="0">
                <a:solidFill>
                  <a:srgbClr val="C00000"/>
                </a:solidFill>
              </a:rPr>
              <a:t>Communication</a:t>
            </a:r>
          </a:p>
          <a:p>
            <a:pPr lvl="1"/>
            <a:r>
              <a:rPr lang="en-PH" sz="2400" dirty="0"/>
              <a:t>Media and Information Literacy</a:t>
            </a:r>
          </a:p>
        </p:txBody>
      </p:sp>
    </p:spTree>
    <p:extLst>
      <p:ext uri="{BB962C8B-B14F-4D97-AF65-F5344CB8AC3E}">
        <p14:creationId xmlns:p14="http://schemas.microsoft.com/office/powerpoint/2010/main" val="792357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708</TotalTime>
  <Words>880</Words>
  <Application>Microsoft Office PowerPoint</Application>
  <PresentationFormat>On-screen Show (4:3)</PresentationFormat>
  <Paragraphs>253</Paragraphs>
  <Slides>50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Arial Narrow</vt:lpstr>
      <vt:lpstr>Bookman Old Style</vt:lpstr>
      <vt:lpstr>Calibri</vt:lpstr>
      <vt:lpstr>Clarity</vt:lpstr>
      <vt:lpstr>Trends in Assessment HUMSS Track</vt:lpstr>
      <vt:lpstr>Curriculum</vt:lpstr>
      <vt:lpstr>PowerPoint Presentation</vt:lpstr>
      <vt:lpstr>PowerPoint Presentation</vt:lpstr>
      <vt:lpstr>Senior High School Curriculum</vt:lpstr>
      <vt:lpstr>Senior High School Subjects</vt:lpstr>
      <vt:lpstr>Courses</vt:lpstr>
      <vt:lpstr>HUMSS Track</vt:lpstr>
      <vt:lpstr>CORE SUBJECTS</vt:lpstr>
      <vt:lpstr>CORE Subjects</vt:lpstr>
      <vt:lpstr> CONTEXTUALIZED (APPLIED) TRACK SUBJECTS ( Academic, Voc Tech, Sports, Arts and Design Tracks)</vt:lpstr>
      <vt:lpstr>SPECIALIZATION SUBJECTS (Humanities and Social Sciences HUMSS STRAND)</vt:lpstr>
      <vt:lpstr>Trends in Assessment  (HUMSS Track)</vt:lpstr>
      <vt:lpstr>PowerPoint Presentation</vt:lpstr>
      <vt:lpstr>PowerPoint Presentation</vt:lpstr>
      <vt:lpstr>PowerPoint Presentation</vt:lpstr>
      <vt:lpstr>PowerPoint Presentation</vt:lpstr>
      <vt:lpstr>H-U-M-S-S</vt:lpstr>
      <vt:lpstr>H</vt:lpstr>
      <vt:lpstr>PowerPoint Presentation</vt:lpstr>
      <vt:lpstr>PowerPoint Presentation</vt:lpstr>
      <vt:lpstr> </vt:lpstr>
      <vt:lpstr>PowerPoint Presentation</vt:lpstr>
      <vt:lpstr>Classroom Assessment Strategies</vt:lpstr>
      <vt:lpstr>PowerPoint Presentation</vt:lpstr>
      <vt:lpstr>PowerPoint Presentation</vt:lpstr>
      <vt:lpstr>PowerPoint Presentation</vt:lpstr>
      <vt:lpstr>PowerPoint Presentation</vt:lpstr>
      <vt:lpstr>S</vt:lpstr>
      <vt:lpstr>PowerPoint Presentation</vt:lpstr>
      <vt:lpstr>F-I-T</vt:lpstr>
      <vt:lpstr>PowerPoint Presentation</vt:lpstr>
      <vt:lpstr>Formative Assessment</vt:lpstr>
      <vt:lpstr>PowerPoint Presentation</vt:lpstr>
      <vt:lpstr>PowerPoint Presentation</vt:lpstr>
      <vt:lpstr>PowerPoint Presentation</vt:lpstr>
      <vt:lpstr>PowerPoint Presentation</vt:lpstr>
      <vt:lpstr>T-O</vt:lpstr>
      <vt:lpstr>PowerPoint Presentation</vt:lpstr>
      <vt:lpstr>A-C-T</vt:lpstr>
      <vt:lpstr>PowerPoint Presentation</vt:lpstr>
      <vt:lpstr>DEpEd Order No.8 s.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Assessment HUMSS Track</dc:title>
  <dc:creator>Admin</dc:creator>
  <cp:lastModifiedBy>Marie Antoiniette Aliño</cp:lastModifiedBy>
  <cp:revision>41</cp:revision>
  <cp:lastPrinted>2017-08-22T07:55:39Z</cp:lastPrinted>
  <dcterms:created xsi:type="dcterms:W3CDTF">2017-07-30T07:03:19Z</dcterms:created>
  <dcterms:modified xsi:type="dcterms:W3CDTF">2017-08-24T02:05:10Z</dcterms:modified>
</cp:coreProperties>
</file>