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4" r:id="rId3"/>
    <p:sldMasterId id="2147483686" r:id="rId4"/>
    <p:sldMasterId id="2147483698" r:id="rId5"/>
    <p:sldMasterId id="2147483710" r:id="rId6"/>
    <p:sldMasterId id="2147483722" r:id="rId7"/>
  </p:sldMasterIdLst>
  <p:notesMasterIdLst>
    <p:notesMasterId r:id="rId42"/>
  </p:notesMasterIdLst>
  <p:handoutMasterIdLst>
    <p:handoutMasterId r:id="rId43"/>
  </p:handoutMasterIdLst>
  <p:sldIdLst>
    <p:sldId id="257" r:id="rId8"/>
    <p:sldId id="258" r:id="rId9"/>
    <p:sldId id="284" r:id="rId10"/>
    <p:sldId id="282" r:id="rId11"/>
    <p:sldId id="259" r:id="rId12"/>
    <p:sldId id="285" r:id="rId13"/>
    <p:sldId id="291" r:id="rId14"/>
    <p:sldId id="271" r:id="rId15"/>
    <p:sldId id="286" r:id="rId16"/>
    <p:sldId id="307" r:id="rId17"/>
    <p:sldId id="305" r:id="rId18"/>
    <p:sldId id="306" r:id="rId19"/>
    <p:sldId id="308" r:id="rId20"/>
    <p:sldId id="309" r:id="rId21"/>
    <p:sldId id="289" r:id="rId22"/>
    <p:sldId id="270" r:id="rId23"/>
    <p:sldId id="293" r:id="rId24"/>
    <p:sldId id="311" r:id="rId25"/>
    <p:sldId id="310" r:id="rId26"/>
    <p:sldId id="313" r:id="rId27"/>
    <p:sldId id="302" r:id="rId28"/>
    <p:sldId id="303" r:id="rId29"/>
    <p:sldId id="295" r:id="rId30"/>
    <p:sldId id="319" r:id="rId31"/>
    <p:sldId id="321" r:id="rId32"/>
    <p:sldId id="296" r:id="rId33"/>
    <p:sldId id="297" r:id="rId34"/>
    <p:sldId id="298" r:id="rId35"/>
    <p:sldId id="299" r:id="rId36"/>
    <p:sldId id="300" r:id="rId37"/>
    <p:sldId id="301" r:id="rId38"/>
    <p:sldId id="272" r:id="rId39"/>
    <p:sldId id="277" r:id="rId40"/>
    <p:sldId id="31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025" autoAdjust="0"/>
    <p:restoredTop sz="93529" autoAdjust="0"/>
  </p:normalViewPr>
  <p:slideViewPr>
    <p:cSldViewPr snapToGrid="0">
      <p:cViewPr varScale="1">
        <p:scale>
          <a:sx n="57" d="100"/>
          <a:sy n="57" d="100"/>
        </p:scale>
        <p:origin x="-269" y="-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9" d="100"/>
          <a:sy n="69" d="100"/>
        </p:scale>
        <p:origin x="2784"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51"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5BE42-CBE9-483D-AC17-D1D43ECEF6F1}" type="doc">
      <dgm:prSet loTypeId="urn:microsoft.com/office/officeart/2005/8/layout/hProcess7#1" loCatId="list" qsTypeId="urn:microsoft.com/office/officeart/2005/8/quickstyle/simple1" qsCatId="simple" csTypeId="urn:microsoft.com/office/officeart/2005/8/colors/colorful2" csCatId="colorful" phldr="1"/>
      <dgm:spPr/>
      <dgm:t>
        <a:bodyPr/>
        <a:lstStyle/>
        <a:p>
          <a:endParaRPr lang="en-US"/>
        </a:p>
      </dgm:t>
    </dgm:pt>
    <dgm:pt modelId="{A60A0E75-0B75-4610-80F4-F755C62DA7EC}">
      <dgm:prSet phldrT="[Text]"/>
      <dgm:spPr/>
      <dgm:t>
        <a:bodyPr/>
        <a:lstStyle/>
        <a:p>
          <a:r>
            <a:rPr lang="en-US" dirty="0"/>
            <a:t>Curriculum</a:t>
          </a:r>
        </a:p>
      </dgm:t>
    </dgm:pt>
    <dgm:pt modelId="{8D59EEC5-8DD1-4FB5-8C1A-1E46B14C94C3}" type="parTrans" cxnId="{745CE44F-489B-44E3-B425-FFFB7AAF8A2D}">
      <dgm:prSet/>
      <dgm:spPr/>
      <dgm:t>
        <a:bodyPr/>
        <a:lstStyle/>
        <a:p>
          <a:endParaRPr lang="en-US"/>
        </a:p>
      </dgm:t>
    </dgm:pt>
    <dgm:pt modelId="{8B39DD0C-F626-4D8F-BCBF-5C415F002B7A}" type="sibTrans" cxnId="{745CE44F-489B-44E3-B425-FFFB7AAF8A2D}">
      <dgm:prSet/>
      <dgm:spPr/>
      <dgm:t>
        <a:bodyPr/>
        <a:lstStyle/>
        <a:p>
          <a:endParaRPr lang="en-US"/>
        </a:p>
      </dgm:t>
    </dgm:pt>
    <dgm:pt modelId="{B6507697-98F9-4CDA-A498-4DAA562DE223}">
      <dgm:prSet phldrT="[Text]"/>
      <dgm:spPr/>
      <dgm:t>
        <a:bodyPr/>
        <a:lstStyle/>
        <a:p>
          <a:r>
            <a:rPr lang="en-US" dirty="0"/>
            <a:t>INTENDED</a:t>
          </a:r>
        </a:p>
      </dgm:t>
    </dgm:pt>
    <dgm:pt modelId="{B68041B3-E397-47D2-A0B8-0A05F3D710C0}" type="parTrans" cxnId="{DC1FC8A6-5B9E-4DC6-9611-C904686054F9}">
      <dgm:prSet/>
      <dgm:spPr/>
      <dgm:t>
        <a:bodyPr/>
        <a:lstStyle/>
        <a:p>
          <a:endParaRPr lang="en-US"/>
        </a:p>
      </dgm:t>
    </dgm:pt>
    <dgm:pt modelId="{572606E9-2668-4375-8B21-878D5D36E331}" type="sibTrans" cxnId="{DC1FC8A6-5B9E-4DC6-9611-C904686054F9}">
      <dgm:prSet/>
      <dgm:spPr/>
      <dgm:t>
        <a:bodyPr/>
        <a:lstStyle/>
        <a:p>
          <a:endParaRPr lang="en-US"/>
        </a:p>
      </dgm:t>
    </dgm:pt>
    <dgm:pt modelId="{D217C305-9B70-4221-8690-A8ACF85A65B9}">
      <dgm:prSet phldrT="[Text]"/>
      <dgm:spPr/>
      <dgm:t>
        <a:bodyPr/>
        <a:lstStyle/>
        <a:p>
          <a:r>
            <a:rPr lang="en-US" dirty="0"/>
            <a:t>Curriculum</a:t>
          </a:r>
        </a:p>
      </dgm:t>
    </dgm:pt>
    <dgm:pt modelId="{0A2831BD-9865-4B65-B8EF-6E540C6E970F}" type="parTrans" cxnId="{52C79D17-CE5F-409D-8952-914C92980DED}">
      <dgm:prSet/>
      <dgm:spPr/>
      <dgm:t>
        <a:bodyPr/>
        <a:lstStyle/>
        <a:p>
          <a:endParaRPr lang="en-US"/>
        </a:p>
      </dgm:t>
    </dgm:pt>
    <dgm:pt modelId="{3132F4D4-8B0D-47E4-93AC-19E59304A057}" type="sibTrans" cxnId="{52C79D17-CE5F-409D-8952-914C92980DED}">
      <dgm:prSet/>
      <dgm:spPr/>
      <dgm:t>
        <a:bodyPr/>
        <a:lstStyle/>
        <a:p>
          <a:endParaRPr lang="en-US"/>
        </a:p>
      </dgm:t>
    </dgm:pt>
    <dgm:pt modelId="{DA71FA16-8DAE-440F-A579-386D53672397}">
      <dgm:prSet phldrT="[Text]"/>
      <dgm:spPr/>
      <dgm:t>
        <a:bodyPr/>
        <a:lstStyle/>
        <a:p>
          <a:r>
            <a:rPr lang="en-US" dirty="0"/>
            <a:t>ACTUAL </a:t>
          </a:r>
        </a:p>
      </dgm:t>
    </dgm:pt>
    <dgm:pt modelId="{9632C7EE-6455-4FA2-9418-63F44BB7C6D3}" type="parTrans" cxnId="{752CA2FD-B0B4-42CC-AE6E-BA3A288E2F09}">
      <dgm:prSet/>
      <dgm:spPr/>
      <dgm:t>
        <a:bodyPr/>
        <a:lstStyle/>
        <a:p>
          <a:endParaRPr lang="en-US"/>
        </a:p>
      </dgm:t>
    </dgm:pt>
    <dgm:pt modelId="{B7CDD1F9-5899-4114-ABD9-1D9A4C351B1F}" type="sibTrans" cxnId="{752CA2FD-B0B4-42CC-AE6E-BA3A288E2F09}">
      <dgm:prSet/>
      <dgm:spPr/>
      <dgm:t>
        <a:bodyPr/>
        <a:lstStyle/>
        <a:p>
          <a:endParaRPr lang="en-US"/>
        </a:p>
      </dgm:t>
    </dgm:pt>
    <dgm:pt modelId="{0A22A390-B3FC-43E9-A580-1CFC96F11DFA}">
      <dgm:prSet phldrT="[Text]"/>
      <dgm:spPr/>
      <dgm:t>
        <a:bodyPr/>
        <a:lstStyle/>
        <a:p>
          <a:r>
            <a:rPr lang="en-US" dirty="0"/>
            <a:t>Curriculum</a:t>
          </a:r>
        </a:p>
      </dgm:t>
    </dgm:pt>
    <dgm:pt modelId="{5C144B1D-65F1-4AF6-A82E-36D9624D0140}" type="parTrans" cxnId="{86CA7645-4356-4657-B9D4-5EC7144184CC}">
      <dgm:prSet/>
      <dgm:spPr/>
      <dgm:t>
        <a:bodyPr/>
        <a:lstStyle/>
        <a:p>
          <a:endParaRPr lang="en-US"/>
        </a:p>
      </dgm:t>
    </dgm:pt>
    <dgm:pt modelId="{F6BF6835-612A-4482-9D6D-4C3DFA90D824}" type="sibTrans" cxnId="{86CA7645-4356-4657-B9D4-5EC7144184CC}">
      <dgm:prSet/>
      <dgm:spPr/>
      <dgm:t>
        <a:bodyPr/>
        <a:lstStyle/>
        <a:p>
          <a:endParaRPr lang="en-US"/>
        </a:p>
      </dgm:t>
    </dgm:pt>
    <dgm:pt modelId="{1537C953-F70C-4220-AC97-F3176EAB4FB0}">
      <dgm:prSet phldrT="[Text]"/>
      <dgm:spPr/>
      <dgm:t>
        <a:bodyPr/>
        <a:lstStyle/>
        <a:p>
          <a:r>
            <a:rPr lang="en-US" dirty="0"/>
            <a:t>ACHIEVED</a:t>
          </a:r>
        </a:p>
      </dgm:t>
    </dgm:pt>
    <dgm:pt modelId="{E3C636CC-3026-49D8-8C16-5272A1519554}" type="parTrans" cxnId="{86290C47-A879-44C7-BBD5-3EDEEAA7CBB9}">
      <dgm:prSet/>
      <dgm:spPr/>
      <dgm:t>
        <a:bodyPr/>
        <a:lstStyle/>
        <a:p>
          <a:endParaRPr lang="en-US"/>
        </a:p>
      </dgm:t>
    </dgm:pt>
    <dgm:pt modelId="{974BA0EE-9F12-4E03-A1E6-8A573FC74264}" type="sibTrans" cxnId="{86290C47-A879-44C7-BBD5-3EDEEAA7CBB9}">
      <dgm:prSet/>
      <dgm:spPr/>
      <dgm:t>
        <a:bodyPr/>
        <a:lstStyle/>
        <a:p>
          <a:endParaRPr lang="en-US"/>
        </a:p>
      </dgm:t>
    </dgm:pt>
    <dgm:pt modelId="{1D6199C6-B87E-48ED-8215-DA3F2636180B}" type="pres">
      <dgm:prSet presAssocID="{F625BE42-CBE9-483D-AC17-D1D43ECEF6F1}" presName="Name0" presStyleCnt="0">
        <dgm:presLayoutVars>
          <dgm:dir/>
          <dgm:animLvl val="lvl"/>
          <dgm:resizeHandles val="exact"/>
        </dgm:presLayoutVars>
      </dgm:prSet>
      <dgm:spPr/>
      <dgm:t>
        <a:bodyPr/>
        <a:lstStyle/>
        <a:p>
          <a:endParaRPr lang="en-PH"/>
        </a:p>
      </dgm:t>
    </dgm:pt>
    <dgm:pt modelId="{B6268C89-A671-4F26-A763-9C40136ED92E}" type="pres">
      <dgm:prSet presAssocID="{A60A0E75-0B75-4610-80F4-F755C62DA7EC}" presName="compositeNode" presStyleCnt="0">
        <dgm:presLayoutVars>
          <dgm:bulletEnabled val="1"/>
        </dgm:presLayoutVars>
      </dgm:prSet>
      <dgm:spPr/>
    </dgm:pt>
    <dgm:pt modelId="{669C183A-792B-45F1-9ED8-6B5C07DD73F8}" type="pres">
      <dgm:prSet presAssocID="{A60A0E75-0B75-4610-80F4-F755C62DA7EC}" presName="bgRect" presStyleLbl="node1" presStyleIdx="0" presStyleCnt="3"/>
      <dgm:spPr/>
      <dgm:t>
        <a:bodyPr/>
        <a:lstStyle/>
        <a:p>
          <a:endParaRPr lang="en-PH"/>
        </a:p>
      </dgm:t>
    </dgm:pt>
    <dgm:pt modelId="{1687C006-BC03-4F8B-A3E5-36FF8981765A}" type="pres">
      <dgm:prSet presAssocID="{A60A0E75-0B75-4610-80F4-F755C62DA7EC}" presName="parentNode" presStyleLbl="node1" presStyleIdx="0" presStyleCnt="3">
        <dgm:presLayoutVars>
          <dgm:chMax val="0"/>
          <dgm:bulletEnabled val="1"/>
        </dgm:presLayoutVars>
      </dgm:prSet>
      <dgm:spPr/>
      <dgm:t>
        <a:bodyPr/>
        <a:lstStyle/>
        <a:p>
          <a:endParaRPr lang="en-PH"/>
        </a:p>
      </dgm:t>
    </dgm:pt>
    <dgm:pt modelId="{F18DE72C-B064-449C-9C3A-F239A2D11244}" type="pres">
      <dgm:prSet presAssocID="{A60A0E75-0B75-4610-80F4-F755C62DA7EC}" presName="childNode" presStyleLbl="node1" presStyleIdx="0" presStyleCnt="3">
        <dgm:presLayoutVars>
          <dgm:bulletEnabled val="1"/>
        </dgm:presLayoutVars>
      </dgm:prSet>
      <dgm:spPr/>
      <dgm:t>
        <a:bodyPr/>
        <a:lstStyle/>
        <a:p>
          <a:endParaRPr lang="en-PH"/>
        </a:p>
      </dgm:t>
    </dgm:pt>
    <dgm:pt modelId="{B5E2F910-D9BD-48EB-A67B-D3B3B7837639}" type="pres">
      <dgm:prSet presAssocID="{8B39DD0C-F626-4D8F-BCBF-5C415F002B7A}" presName="hSp" presStyleCnt="0"/>
      <dgm:spPr/>
    </dgm:pt>
    <dgm:pt modelId="{69F159B5-6056-47F2-ACE1-EA24A2186F23}" type="pres">
      <dgm:prSet presAssocID="{8B39DD0C-F626-4D8F-BCBF-5C415F002B7A}" presName="vProcSp" presStyleCnt="0"/>
      <dgm:spPr/>
    </dgm:pt>
    <dgm:pt modelId="{58F98EC1-2F08-4547-8E66-F88EA0AEFB81}" type="pres">
      <dgm:prSet presAssocID="{8B39DD0C-F626-4D8F-BCBF-5C415F002B7A}" presName="vSp1" presStyleCnt="0"/>
      <dgm:spPr/>
    </dgm:pt>
    <dgm:pt modelId="{FAE5CA7A-3400-444B-94AC-FFC46F01E4F8}" type="pres">
      <dgm:prSet presAssocID="{8B39DD0C-F626-4D8F-BCBF-5C415F002B7A}" presName="simulatedConn" presStyleLbl="solidFgAcc1" presStyleIdx="0" presStyleCnt="2"/>
      <dgm:spPr/>
    </dgm:pt>
    <dgm:pt modelId="{1C35C787-B7FF-4F39-AA22-155076CECBF7}" type="pres">
      <dgm:prSet presAssocID="{8B39DD0C-F626-4D8F-BCBF-5C415F002B7A}" presName="vSp2" presStyleCnt="0"/>
      <dgm:spPr/>
    </dgm:pt>
    <dgm:pt modelId="{3E45196C-B6BF-477C-9107-F06865978A0E}" type="pres">
      <dgm:prSet presAssocID="{8B39DD0C-F626-4D8F-BCBF-5C415F002B7A}" presName="sibTrans" presStyleCnt="0"/>
      <dgm:spPr/>
    </dgm:pt>
    <dgm:pt modelId="{A2E6CD51-1384-466D-8895-0FFEAC60522F}" type="pres">
      <dgm:prSet presAssocID="{D217C305-9B70-4221-8690-A8ACF85A65B9}" presName="compositeNode" presStyleCnt="0">
        <dgm:presLayoutVars>
          <dgm:bulletEnabled val="1"/>
        </dgm:presLayoutVars>
      </dgm:prSet>
      <dgm:spPr/>
    </dgm:pt>
    <dgm:pt modelId="{A3F7DB24-ED26-4DFE-97E7-B33917D9512C}" type="pres">
      <dgm:prSet presAssocID="{D217C305-9B70-4221-8690-A8ACF85A65B9}" presName="bgRect" presStyleLbl="node1" presStyleIdx="1" presStyleCnt="3" custLinFactNeighborX="2619" custLinFactNeighborY="370"/>
      <dgm:spPr/>
      <dgm:t>
        <a:bodyPr/>
        <a:lstStyle/>
        <a:p>
          <a:endParaRPr lang="en-PH"/>
        </a:p>
      </dgm:t>
    </dgm:pt>
    <dgm:pt modelId="{590D7855-518B-499C-92CE-F275BBC3FAF2}" type="pres">
      <dgm:prSet presAssocID="{D217C305-9B70-4221-8690-A8ACF85A65B9}" presName="parentNode" presStyleLbl="node1" presStyleIdx="1" presStyleCnt="3">
        <dgm:presLayoutVars>
          <dgm:chMax val="0"/>
          <dgm:bulletEnabled val="1"/>
        </dgm:presLayoutVars>
      </dgm:prSet>
      <dgm:spPr/>
      <dgm:t>
        <a:bodyPr/>
        <a:lstStyle/>
        <a:p>
          <a:endParaRPr lang="en-PH"/>
        </a:p>
      </dgm:t>
    </dgm:pt>
    <dgm:pt modelId="{C6D01C6F-A16E-497B-A20F-78602636A355}" type="pres">
      <dgm:prSet presAssocID="{D217C305-9B70-4221-8690-A8ACF85A65B9}" presName="childNode" presStyleLbl="node1" presStyleIdx="1" presStyleCnt="3">
        <dgm:presLayoutVars>
          <dgm:bulletEnabled val="1"/>
        </dgm:presLayoutVars>
      </dgm:prSet>
      <dgm:spPr/>
      <dgm:t>
        <a:bodyPr/>
        <a:lstStyle/>
        <a:p>
          <a:endParaRPr lang="en-PH"/>
        </a:p>
      </dgm:t>
    </dgm:pt>
    <dgm:pt modelId="{50FD6609-568C-4891-BA29-702FBD84504A}" type="pres">
      <dgm:prSet presAssocID="{3132F4D4-8B0D-47E4-93AC-19E59304A057}" presName="hSp" presStyleCnt="0"/>
      <dgm:spPr/>
    </dgm:pt>
    <dgm:pt modelId="{82DD3F57-DAD4-4D87-90BE-214EB8D8D34D}" type="pres">
      <dgm:prSet presAssocID="{3132F4D4-8B0D-47E4-93AC-19E59304A057}" presName="vProcSp" presStyleCnt="0"/>
      <dgm:spPr/>
    </dgm:pt>
    <dgm:pt modelId="{6311B253-4C28-4A48-A728-F75956801470}" type="pres">
      <dgm:prSet presAssocID="{3132F4D4-8B0D-47E4-93AC-19E59304A057}" presName="vSp1" presStyleCnt="0"/>
      <dgm:spPr/>
    </dgm:pt>
    <dgm:pt modelId="{C223F2E3-809F-4F3D-8970-CFFB1666734F}" type="pres">
      <dgm:prSet presAssocID="{3132F4D4-8B0D-47E4-93AC-19E59304A057}" presName="simulatedConn" presStyleLbl="solidFgAcc1" presStyleIdx="1" presStyleCnt="2"/>
      <dgm:spPr/>
    </dgm:pt>
    <dgm:pt modelId="{1E9558A8-CC31-4A93-8785-0A4A6722EF9C}" type="pres">
      <dgm:prSet presAssocID="{3132F4D4-8B0D-47E4-93AC-19E59304A057}" presName="vSp2" presStyleCnt="0"/>
      <dgm:spPr/>
    </dgm:pt>
    <dgm:pt modelId="{3D1C5A23-8BC4-4F00-81F5-09602462FCAB}" type="pres">
      <dgm:prSet presAssocID="{3132F4D4-8B0D-47E4-93AC-19E59304A057}" presName="sibTrans" presStyleCnt="0"/>
      <dgm:spPr/>
    </dgm:pt>
    <dgm:pt modelId="{365A42A6-57BA-4143-81B1-9E52A1B8F4E3}" type="pres">
      <dgm:prSet presAssocID="{0A22A390-B3FC-43E9-A580-1CFC96F11DFA}" presName="compositeNode" presStyleCnt="0">
        <dgm:presLayoutVars>
          <dgm:bulletEnabled val="1"/>
        </dgm:presLayoutVars>
      </dgm:prSet>
      <dgm:spPr/>
    </dgm:pt>
    <dgm:pt modelId="{CA6FD8F2-A40B-4B88-B5D2-1E9D4DFAE676}" type="pres">
      <dgm:prSet presAssocID="{0A22A390-B3FC-43E9-A580-1CFC96F11DFA}" presName="bgRect" presStyleLbl="node1" presStyleIdx="2" presStyleCnt="3"/>
      <dgm:spPr/>
      <dgm:t>
        <a:bodyPr/>
        <a:lstStyle/>
        <a:p>
          <a:endParaRPr lang="en-PH"/>
        </a:p>
      </dgm:t>
    </dgm:pt>
    <dgm:pt modelId="{9FE7BF90-3D33-46C6-BAFC-ACA1437D0A43}" type="pres">
      <dgm:prSet presAssocID="{0A22A390-B3FC-43E9-A580-1CFC96F11DFA}" presName="parentNode" presStyleLbl="node1" presStyleIdx="2" presStyleCnt="3">
        <dgm:presLayoutVars>
          <dgm:chMax val="0"/>
          <dgm:bulletEnabled val="1"/>
        </dgm:presLayoutVars>
      </dgm:prSet>
      <dgm:spPr/>
      <dgm:t>
        <a:bodyPr/>
        <a:lstStyle/>
        <a:p>
          <a:endParaRPr lang="en-PH"/>
        </a:p>
      </dgm:t>
    </dgm:pt>
    <dgm:pt modelId="{8FBE0DE5-2298-4858-BDC4-595048EABAD9}" type="pres">
      <dgm:prSet presAssocID="{0A22A390-B3FC-43E9-A580-1CFC96F11DFA}" presName="childNode" presStyleLbl="node1" presStyleIdx="2" presStyleCnt="3">
        <dgm:presLayoutVars>
          <dgm:bulletEnabled val="1"/>
        </dgm:presLayoutVars>
      </dgm:prSet>
      <dgm:spPr/>
      <dgm:t>
        <a:bodyPr/>
        <a:lstStyle/>
        <a:p>
          <a:endParaRPr lang="en-PH"/>
        </a:p>
      </dgm:t>
    </dgm:pt>
  </dgm:ptLst>
  <dgm:cxnLst>
    <dgm:cxn modelId="{BE6CC3A6-1EF3-426F-9718-EFF37DFC3993}" type="presOf" srcId="{1537C953-F70C-4220-AC97-F3176EAB4FB0}" destId="{8FBE0DE5-2298-4858-BDC4-595048EABAD9}" srcOrd="0" destOrd="0" presId="urn:microsoft.com/office/officeart/2005/8/layout/hProcess7#1"/>
    <dgm:cxn modelId="{745CE44F-489B-44E3-B425-FFFB7AAF8A2D}" srcId="{F625BE42-CBE9-483D-AC17-D1D43ECEF6F1}" destId="{A60A0E75-0B75-4610-80F4-F755C62DA7EC}" srcOrd="0" destOrd="0" parTransId="{8D59EEC5-8DD1-4FB5-8C1A-1E46B14C94C3}" sibTransId="{8B39DD0C-F626-4D8F-BCBF-5C415F002B7A}"/>
    <dgm:cxn modelId="{52C79D17-CE5F-409D-8952-914C92980DED}" srcId="{F625BE42-CBE9-483D-AC17-D1D43ECEF6F1}" destId="{D217C305-9B70-4221-8690-A8ACF85A65B9}" srcOrd="1" destOrd="0" parTransId="{0A2831BD-9865-4B65-B8EF-6E540C6E970F}" sibTransId="{3132F4D4-8B0D-47E4-93AC-19E59304A057}"/>
    <dgm:cxn modelId="{B3993935-2677-4AD8-8128-215D13BF11DC}" type="presOf" srcId="{D217C305-9B70-4221-8690-A8ACF85A65B9}" destId="{590D7855-518B-499C-92CE-F275BBC3FAF2}" srcOrd="1" destOrd="0" presId="urn:microsoft.com/office/officeart/2005/8/layout/hProcess7#1"/>
    <dgm:cxn modelId="{8BBBF64E-45EB-4590-9D45-50B72651B989}" type="presOf" srcId="{D217C305-9B70-4221-8690-A8ACF85A65B9}" destId="{A3F7DB24-ED26-4DFE-97E7-B33917D9512C}" srcOrd="0" destOrd="0" presId="urn:microsoft.com/office/officeart/2005/8/layout/hProcess7#1"/>
    <dgm:cxn modelId="{DC1FC8A6-5B9E-4DC6-9611-C904686054F9}" srcId="{A60A0E75-0B75-4610-80F4-F755C62DA7EC}" destId="{B6507697-98F9-4CDA-A498-4DAA562DE223}" srcOrd="0" destOrd="0" parTransId="{B68041B3-E397-47D2-A0B8-0A05F3D710C0}" sibTransId="{572606E9-2668-4375-8B21-878D5D36E331}"/>
    <dgm:cxn modelId="{21FF0CBB-D34D-4EF2-9734-A5C97378D70E}" type="presOf" srcId="{DA71FA16-8DAE-440F-A579-386D53672397}" destId="{C6D01C6F-A16E-497B-A20F-78602636A355}" srcOrd="0" destOrd="0" presId="urn:microsoft.com/office/officeart/2005/8/layout/hProcess7#1"/>
    <dgm:cxn modelId="{86CA7645-4356-4657-B9D4-5EC7144184CC}" srcId="{F625BE42-CBE9-483D-AC17-D1D43ECEF6F1}" destId="{0A22A390-B3FC-43E9-A580-1CFC96F11DFA}" srcOrd="2" destOrd="0" parTransId="{5C144B1D-65F1-4AF6-A82E-36D9624D0140}" sibTransId="{F6BF6835-612A-4482-9D6D-4C3DFA90D824}"/>
    <dgm:cxn modelId="{15E71173-B418-4032-9139-8C4C0D144918}" type="presOf" srcId="{F625BE42-CBE9-483D-AC17-D1D43ECEF6F1}" destId="{1D6199C6-B87E-48ED-8215-DA3F2636180B}" srcOrd="0" destOrd="0" presId="urn:microsoft.com/office/officeart/2005/8/layout/hProcess7#1"/>
    <dgm:cxn modelId="{0E34A5CE-F4EA-4F1C-AF58-AD8CB122ECFF}" type="presOf" srcId="{B6507697-98F9-4CDA-A498-4DAA562DE223}" destId="{F18DE72C-B064-449C-9C3A-F239A2D11244}" srcOrd="0" destOrd="0" presId="urn:microsoft.com/office/officeart/2005/8/layout/hProcess7#1"/>
    <dgm:cxn modelId="{91FF08A9-7A8F-44C5-8582-F82497CAB93D}" type="presOf" srcId="{A60A0E75-0B75-4610-80F4-F755C62DA7EC}" destId="{669C183A-792B-45F1-9ED8-6B5C07DD73F8}" srcOrd="0" destOrd="0" presId="urn:microsoft.com/office/officeart/2005/8/layout/hProcess7#1"/>
    <dgm:cxn modelId="{752CA2FD-B0B4-42CC-AE6E-BA3A288E2F09}" srcId="{D217C305-9B70-4221-8690-A8ACF85A65B9}" destId="{DA71FA16-8DAE-440F-A579-386D53672397}" srcOrd="0" destOrd="0" parTransId="{9632C7EE-6455-4FA2-9418-63F44BB7C6D3}" sibTransId="{B7CDD1F9-5899-4114-ABD9-1D9A4C351B1F}"/>
    <dgm:cxn modelId="{156D08C6-D682-44CC-A16C-A61C108C68B1}" type="presOf" srcId="{0A22A390-B3FC-43E9-A580-1CFC96F11DFA}" destId="{CA6FD8F2-A40B-4B88-B5D2-1E9D4DFAE676}" srcOrd="0" destOrd="0" presId="urn:microsoft.com/office/officeart/2005/8/layout/hProcess7#1"/>
    <dgm:cxn modelId="{7B29F48A-AAE0-4534-86A3-49F652649647}" type="presOf" srcId="{A60A0E75-0B75-4610-80F4-F755C62DA7EC}" destId="{1687C006-BC03-4F8B-A3E5-36FF8981765A}" srcOrd="1" destOrd="0" presId="urn:microsoft.com/office/officeart/2005/8/layout/hProcess7#1"/>
    <dgm:cxn modelId="{86290C47-A879-44C7-BBD5-3EDEEAA7CBB9}" srcId="{0A22A390-B3FC-43E9-A580-1CFC96F11DFA}" destId="{1537C953-F70C-4220-AC97-F3176EAB4FB0}" srcOrd="0" destOrd="0" parTransId="{E3C636CC-3026-49D8-8C16-5272A1519554}" sibTransId="{974BA0EE-9F12-4E03-A1E6-8A573FC74264}"/>
    <dgm:cxn modelId="{0705765C-271F-4FC4-AF0C-F57B851C9DF6}" type="presOf" srcId="{0A22A390-B3FC-43E9-A580-1CFC96F11DFA}" destId="{9FE7BF90-3D33-46C6-BAFC-ACA1437D0A43}" srcOrd="1" destOrd="0" presId="urn:microsoft.com/office/officeart/2005/8/layout/hProcess7#1"/>
    <dgm:cxn modelId="{76D49487-43F9-4813-8892-3B5E5385C8E0}" type="presParOf" srcId="{1D6199C6-B87E-48ED-8215-DA3F2636180B}" destId="{B6268C89-A671-4F26-A763-9C40136ED92E}" srcOrd="0" destOrd="0" presId="urn:microsoft.com/office/officeart/2005/8/layout/hProcess7#1"/>
    <dgm:cxn modelId="{951D3FAC-6FC4-4FE3-8E73-DCF88E4FE079}" type="presParOf" srcId="{B6268C89-A671-4F26-A763-9C40136ED92E}" destId="{669C183A-792B-45F1-9ED8-6B5C07DD73F8}" srcOrd="0" destOrd="0" presId="urn:microsoft.com/office/officeart/2005/8/layout/hProcess7#1"/>
    <dgm:cxn modelId="{FB9F4A7F-1056-4519-B29E-13324815A533}" type="presParOf" srcId="{B6268C89-A671-4F26-A763-9C40136ED92E}" destId="{1687C006-BC03-4F8B-A3E5-36FF8981765A}" srcOrd="1" destOrd="0" presId="urn:microsoft.com/office/officeart/2005/8/layout/hProcess7#1"/>
    <dgm:cxn modelId="{A58E3FC1-E345-4C72-ADEC-78C56A6E2ECE}" type="presParOf" srcId="{B6268C89-A671-4F26-A763-9C40136ED92E}" destId="{F18DE72C-B064-449C-9C3A-F239A2D11244}" srcOrd="2" destOrd="0" presId="urn:microsoft.com/office/officeart/2005/8/layout/hProcess7#1"/>
    <dgm:cxn modelId="{4A6DCA41-A907-4E86-9AC4-7E43906D30EC}" type="presParOf" srcId="{1D6199C6-B87E-48ED-8215-DA3F2636180B}" destId="{B5E2F910-D9BD-48EB-A67B-D3B3B7837639}" srcOrd="1" destOrd="0" presId="urn:microsoft.com/office/officeart/2005/8/layout/hProcess7#1"/>
    <dgm:cxn modelId="{F2A3ADDD-A259-4CCE-8FDF-9DAB9C9A4E00}" type="presParOf" srcId="{1D6199C6-B87E-48ED-8215-DA3F2636180B}" destId="{69F159B5-6056-47F2-ACE1-EA24A2186F23}" srcOrd="2" destOrd="0" presId="urn:microsoft.com/office/officeart/2005/8/layout/hProcess7#1"/>
    <dgm:cxn modelId="{AA1473E2-6044-476D-9077-398DC531A646}" type="presParOf" srcId="{69F159B5-6056-47F2-ACE1-EA24A2186F23}" destId="{58F98EC1-2F08-4547-8E66-F88EA0AEFB81}" srcOrd="0" destOrd="0" presId="urn:microsoft.com/office/officeart/2005/8/layout/hProcess7#1"/>
    <dgm:cxn modelId="{65BDB3EC-575F-49BB-A336-6A17A6283CD8}" type="presParOf" srcId="{69F159B5-6056-47F2-ACE1-EA24A2186F23}" destId="{FAE5CA7A-3400-444B-94AC-FFC46F01E4F8}" srcOrd="1" destOrd="0" presId="urn:microsoft.com/office/officeart/2005/8/layout/hProcess7#1"/>
    <dgm:cxn modelId="{AA9C30EB-BE42-40DE-8567-4CBB11DC35C5}" type="presParOf" srcId="{69F159B5-6056-47F2-ACE1-EA24A2186F23}" destId="{1C35C787-B7FF-4F39-AA22-155076CECBF7}" srcOrd="2" destOrd="0" presId="urn:microsoft.com/office/officeart/2005/8/layout/hProcess7#1"/>
    <dgm:cxn modelId="{D7D40889-E812-4C5C-B189-3504CC2A2DF8}" type="presParOf" srcId="{1D6199C6-B87E-48ED-8215-DA3F2636180B}" destId="{3E45196C-B6BF-477C-9107-F06865978A0E}" srcOrd="3" destOrd="0" presId="urn:microsoft.com/office/officeart/2005/8/layout/hProcess7#1"/>
    <dgm:cxn modelId="{1D2326A6-77CF-45BB-95BE-5B8A866908E1}" type="presParOf" srcId="{1D6199C6-B87E-48ED-8215-DA3F2636180B}" destId="{A2E6CD51-1384-466D-8895-0FFEAC60522F}" srcOrd="4" destOrd="0" presId="urn:microsoft.com/office/officeart/2005/8/layout/hProcess7#1"/>
    <dgm:cxn modelId="{127C8629-9F19-453E-858B-28302FB9A42F}" type="presParOf" srcId="{A2E6CD51-1384-466D-8895-0FFEAC60522F}" destId="{A3F7DB24-ED26-4DFE-97E7-B33917D9512C}" srcOrd="0" destOrd="0" presId="urn:microsoft.com/office/officeart/2005/8/layout/hProcess7#1"/>
    <dgm:cxn modelId="{48638DDF-76CF-4079-B849-A2BC38628898}" type="presParOf" srcId="{A2E6CD51-1384-466D-8895-0FFEAC60522F}" destId="{590D7855-518B-499C-92CE-F275BBC3FAF2}" srcOrd="1" destOrd="0" presId="urn:microsoft.com/office/officeart/2005/8/layout/hProcess7#1"/>
    <dgm:cxn modelId="{05502BB7-FAA6-4B57-B7D9-C9798E16EE20}" type="presParOf" srcId="{A2E6CD51-1384-466D-8895-0FFEAC60522F}" destId="{C6D01C6F-A16E-497B-A20F-78602636A355}" srcOrd="2" destOrd="0" presId="urn:microsoft.com/office/officeart/2005/8/layout/hProcess7#1"/>
    <dgm:cxn modelId="{BF091CD2-4B1E-4980-A245-469AB4193317}" type="presParOf" srcId="{1D6199C6-B87E-48ED-8215-DA3F2636180B}" destId="{50FD6609-568C-4891-BA29-702FBD84504A}" srcOrd="5" destOrd="0" presId="urn:microsoft.com/office/officeart/2005/8/layout/hProcess7#1"/>
    <dgm:cxn modelId="{0FF86BFB-CE1A-42B3-A1B3-483BA4F74EB1}" type="presParOf" srcId="{1D6199C6-B87E-48ED-8215-DA3F2636180B}" destId="{82DD3F57-DAD4-4D87-90BE-214EB8D8D34D}" srcOrd="6" destOrd="0" presId="urn:microsoft.com/office/officeart/2005/8/layout/hProcess7#1"/>
    <dgm:cxn modelId="{4AAD8CE8-3741-4D60-B41C-34A363EB2AEF}" type="presParOf" srcId="{82DD3F57-DAD4-4D87-90BE-214EB8D8D34D}" destId="{6311B253-4C28-4A48-A728-F75956801470}" srcOrd="0" destOrd="0" presId="urn:microsoft.com/office/officeart/2005/8/layout/hProcess7#1"/>
    <dgm:cxn modelId="{59A08597-DE3D-40E1-A50C-E0A29F1AC721}" type="presParOf" srcId="{82DD3F57-DAD4-4D87-90BE-214EB8D8D34D}" destId="{C223F2E3-809F-4F3D-8970-CFFB1666734F}" srcOrd="1" destOrd="0" presId="urn:microsoft.com/office/officeart/2005/8/layout/hProcess7#1"/>
    <dgm:cxn modelId="{2558C6CD-1C08-41D5-9961-60F1CF920B79}" type="presParOf" srcId="{82DD3F57-DAD4-4D87-90BE-214EB8D8D34D}" destId="{1E9558A8-CC31-4A93-8785-0A4A6722EF9C}" srcOrd="2" destOrd="0" presId="urn:microsoft.com/office/officeart/2005/8/layout/hProcess7#1"/>
    <dgm:cxn modelId="{06207581-D18B-4A19-B3D2-C4957EE0E0C0}" type="presParOf" srcId="{1D6199C6-B87E-48ED-8215-DA3F2636180B}" destId="{3D1C5A23-8BC4-4F00-81F5-09602462FCAB}" srcOrd="7" destOrd="0" presId="urn:microsoft.com/office/officeart/2005/8/layout/hProcess7#1"/>
    <dgm:cxn modelId="{99C035BD-B0D4-4860-B5F9-5A57EBA443E9}" type="presParOf" srcId="{1D6199C6-B87E-48ED-8215-DA3F2636180B}" destId="{365A42A6-57BA-4143-81B1-9E52A1B8F4E3}" srcOrd="8" destOrd="0" presId="urn:microsoft.com/office/officeart/2005/8/layout/hProcess7#1"/>
    <dgm:cxn modelId="{1B6D0BF6-9523-4C77-BA74-880CCFA0131B}" type="presParOf" srcId="{365A42A6-57BA-4143-81B1-9E52A1B8F4E3}" destId="{CA6FD8F2-A40B-4B88-B5D2-1E9D4DFAE676}" srcOrd="0" destOrd="0" presId="urn:microsoft.com/office/officeart/2005/8/layout/hProcess7#1"/>
    <dgm:cxn modelId="{FA5BA70B-E297-43DD-BA68-F23CB464CFB7}" type="presParOf" srcId="{365A42A6-57BA-4143-81B1-9E52A1B8F4E3}" destId="{9FE7BF90-3D33-46C6-BAFC-ACA1437D0A43}" srcOrd="1" destOrd="0" presId="urn:microsoft.com/office/officeart/2005/8/layout/hProcess7#1"/>
    <dgm:cxn modelId="{38A43A44-311D-4475-8776-C8C7457D34C6}" type="presParOf" srcId="{365A42A6-57BA-4143-81B1-9E52A1B8F4E3}" destId="{8FBE0DE5-2298-4858-BDC4-595048EABAD9}" srcOrd="2" destOrd="0" presId="urn:microsoft.com/office/officeart/2005/8/layout/hProcess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57A2A5-498E-49CE-9D57-9D0A71ED8EB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9562FAF3-C2F9-44AA-A7C1-B705DEB92979}">
      <dgm:prSet phldrT="[Text]" custT="1"/>
      <dgm:spPr/>
      <dgm:t>
        <a:bodyPr/>
        <a:lstStyle/>
        <a:p>
          <a:r>
            <a:rPr lang="en-US" sz="1400" b="1" dirty="0">
              <a:solidFill>
                <a:schemeClr val="tx2"/>
              </a:solidFill>
            </a:rPr>
            <a:t>The Faculties/ Institutes/ School develops the Specialization Learning Outcomes Assessment Plan (F-S-LOAP)</a:t>
          </a:r>
          <a:endParaRPr lang="en-US" sz="1400" dirty="0"/>
        </a:p>
      </dgm:t>
    </dgm:pt>
    <dgm:pt modelId="{01EB0CF4-45BC-4569-B1C8-78F1FB22EFC3}" type="parTrans" cxnId="{60AD2659-7DBF-43D2-9F5E-E09C45ECE2E7}">
      <dgm:prSet/>
      <dgm:spPr/>
      <dgm:t>
        <a:bodyPr/>
        <a:lstStyle/>
        <a:p>
          <a:endParaRPr lang="en-US"/>
        </a:p>
      </dgm:t>
    </dgm:pt>
    <dgm:pt modelId="{2C0A2217-2995-4AAA-9A2F-FC663121956A}" type="sibTrans" cxnId="{60AD2659-7DBF-43D2-9F5E-E09C45ECE2E7}">
      <dgm:prSet/>
      <dgm:spPr/>
      <dgm:t>
        <a:bodyPr/>
        <a:lstStyle/>
        <a:p>
          <a:endParaRPr lang="en-US"/>
        </a:p>
      </dgm:t>
    </dgm:pt>
    <dgm:pt modelId="{4DD1066C-89DE-4D13-BD27-B9018E0980E1}">
      <dgm:prSet phldrT="[Text]" custT="1"/>
      <dgm:spPr/>
      <dgm:t>
        <a:bodyPr/>
        <a:lstStyle/>
        <a:p>
          <a:pPr algn="l"/>
          <a:r>
            <a:rPr lang="en-US" sz="1400" b="1" dirty="0">
              <a:solidFill>
                <a:schemeClr val="tx2"/>
              </a:solidFill>
            </a:rPr>
            <a:t>Format, content, criteria and procedures of the Plan should be approved by the College , Faculty, School and Institute</a:t>
          </a:r>
          <a:r>
            <a:rPr lang="en-US" sz="1100" b="1" dirty="0">
              <a:solidFill>
                <a:schemeClr val="tx2"/>
              </a:solidFill>
            </a:rPr>
            <a:t>s</a:t>
          </a:r>
          <a:endParaRPr lang="en-US" sz="1100" dirty="0"/>
        </a:p>
      </dgm:t>
    </dgm:pt>
    <dgm:pt modelId="{0E4CC3D9-4C68-4583-87E2-33CCDA010824}" type="parTrans" cxnId="{0CD40034-CAB4-4017-96CE-7C4D1E07DB41}">
      <dgm:prSet/>
      <dgm:spPr/>
      <dgm:t>
        <a:bodyPr/>
        <a:lstStyle/>
        <a:p>
          <a:endParaRPr lang="en-US"/>
        </a:p>
      </dgm:t>
    </dgm:pt>
    <dgm:pt modelId="{96271680-2429-4F70-A596-A2DFC0473589}" type="sibTrans" cxnId="{0CD40034-CAB4-4017-96CE-7C4D1E07DB41}">
      <dgm:prSet/>
      <dgm:spPr/>
      <dgm:t>
        <a:bodyPr/>
        <a:lstStyle/>
        <a:p>
          <a:endParaRPr lang="en-US"/>
        </a:p>
      </dgm:t>
    </dgm:pt>
    <dgm:pt modelId="{BD81C8A1-6BF8-4BAD-BA87-F151138406F0}">
      <dgm:prSet phldrT="[Text]" custT="1"/>
      <dgm:spPr/>
      <dgm:t>
        <a:bodyPr/>
        <a:lstStyle/>
        <a:p>
          <a:r>
            <a:rPr lang="en-US" sz="1400" b="1" dirty="0">
              <a:solidFill>
                <a:schemeClr val="tx2"/>
              </a:solidFill>
            </a:rPr>
            <a:t>Both CTD-P-LOAP and F-S-LOAP should be presented and approved by the College and VP MANCOM</a:t>
          </a:r>
          <a:endParaRPr lang="en-US" sz="1400" dirty="0"/>
        </a:p>
      </dgm:t>
    </dgm:pt>
    <dgm:pt modelId="{DE24C5A3-FA79-4A3B-9ED8-F06B1D844BF0}" type="parTrans" cxnId="{B5AFD615-16D6-4BE7-A4A7-5643A16D3C80}">
      <dgm:prSet/>
      <dgm:spPr/>
      <dgm:t>
        <a:bodyPr/>
        <a:lstStyle/>
        <a:p>
          <a:endParaRPr lang="en-US"/>
        </a:p>
      </dgm:t>
    </dgm:pt>
    <dgm:pt modelId="{B3FF5DF7-6F2E-4E54-BF0F-A86EA89889C5}" type="sibTrans" cxnId="{B5AFD615-16D6-4BE7-A4A7-5643A16D3C80}">
      <dgm:prSet/>
      <dgm:spPr/>
      <dgm:t>
        <a:bodyPr/>
        <a:lstStyle/>
        <a:p>
          <a:endParaRPr lang="en-US"/>
        </a:p>
      </dgm:t>
    </dgm:pt>
    <dgm:pt modelId="{615DC55D-6132-4CC0-AF5A-ED1CA482A01C}">
      <dgm:prSet phldrT="[Text]" custT="1"/>
      <dgm:spPr/>
      <dgm:t>
        <a:bodyPr/>
        <a:lstStyle/>
        <a:p>
          <a:r>
            <a:rPr lang="en-US" sz="1600" b="1" dirty="0">
              <a:solidFill>
                <a:schemeClr val="tx2"/>
              </a:solidFill>
            </a:rPr>
            <a:t>All Faculties, institutes and School need to pilot  their LOAP to collect data on the extent to which program and specialization learning outcomes are achieved.</a:t>
          </a:r>
          <a:endParaRPr lang="en-US" sz="1600" dirty="0"/>
        </a:p>
      </dgm:t>
    </dgm:pt>
    <dgm:pt modelId="{3794188C-E51E-4B8E-8B59-E2A374484E3B}" type="parTrans" cxnId="{6590680B-711E-4DC9-8CE7-B2938E194A8F}">
      <dgm:prSet/>
      <dgm:spPr/>
      <dgm:t>
        <a:bodyPr/>
        <a:lstStyle/>
        <a:p>
          <a:endParaRPr lang="en-US"/>
        </a:p>
      </dgm:t>
    </dgm:pt>
    <dgm:pt modelId="{1CFBB051-54D8-499B-A912-2EC65C31CF78}" type="sibTrans" cxnId="{6590680B-711E-4DC9-8CE7-B2938E194A8F}">
      <dgm:prSet/>
      <dgm:spPr/>
      <dgm:t>
        <a:bodyPr/>
        <a:lstStyle/>
        <a:p>
          <a:endParaRPr lang="en-US"/>
        </a:p>
      </dgm:t>
    </dgm:pt>
    <dgm:pt modelId="{4DF3D4F1-9B92-4D6F-AC91-D542506049FB}">
      <dgm:prSet phldrT="[Text]" phldr="1"/>
      <dgm:spPr/>
      <dgm:t>
        <a:bodyPr/>
        <a:lstStyle/>
        <a:p>
          <a:endParaRPr lang="en-US"/>
        </a:p>
      </dgm:t>
    </dgm:pt>
    <dgm:pt modelId="{0C255822-71F4-412C-A348-4E3B9F932DBE}" type="parTrans" cxnId="{F79F317B-6E5F-4DDF-BF88-86B1C0DFEBD2}">
      <dgm:prSet/>
      <dgm:spPr/>
      <dgm:t>
        <a:bodyPr/>
        <a:lstStyle/>
        <a:p>
          <a:endParaRPr lang="en-US"/>
        </a:p>
      </dgm:t>
    </dgm:pt>
    <dgm:pt modelId="{21994D07-7530-4179-8407-6E542039CCD3}" type="sibTrans" cxnId="{F79F317B-6E5F-4DDF-BF88-86B1C0DFEBD2}">
      <dgm:prSet/>
      <dgm:spPr/>
      <dgm:t>
        <a:bodyPr/>
        <a:lstStyle/>
        <a:p>
          <a:endParaRPr lang="en-US"/>
        </a:p>
      </dgm:t>
    </dgm:pt>
    <dgm:pt modelId="{790057FE-AC0C-4207-B2D8-F075D37C8B47}">
      <dgm:prSet phldrT="[Text]" phldr="1"/>
      <dgm:spPr/>
      <dgm:t>
        <a:bodyPr/>
        <a:lstStyle/>
        <a:p>
          <a:endParaRPr lang="en-US"/>
        </a:p>
      </dgm:t>
    </dgm:pt>
    <dgm:pt modelId="{B47ECB19-ECE0-4539-9252-4DE7588F5FBB}" type="parTrans" cxnId="{6092B914-C357-4809-A3DF-D14D604F039E}">
      <dgm:prSet/>
      <dgm:spPr/>
      <dgm:t>
        <a:bodyPr/>
        <a:lstStyle/>
        <a:p>
          <a:endParaRPr lang="en-US"/>
        </a:p>
      </dgm:t>
    </dgm:pt>
    <dgm:pt modelId="{DB36D9BB-2E1B-46A2-B33A-2344164DCDF5}" type="sibTrans" cxnId="{6092B914-C357-4809-A3DF-D14D604F039E}">
      <dgm:prSet/>
      <dgm:spPr/>
      <dgm:t>
        <a:bodyPr/>
        <a:lstStyle/>
        <a:p>
          <a:endParaRPr lang="en-US"/>
        </a:p>
      </dgm:t>
    </dgm:pt>
    <dgm:pt modelId="{0B1A054F-878B-4E38-BF2E-8A12BDD766CE}">
      <dgm:prSet phldrT="[Text]" custT="1"/>
      <dgm:spPr/>
      <dgm:t>
        <a:bodyPr/>
        <a:lstStyle/>
        <a:p>
          <a:r>
            <a:rPr lang="en-US" sz="1600" b="1" dirty="0">
              <a:solidFill>
                <a:schemeClr val="tx2"/>
              </a:solidFill>
            </a:rPr>
            <a:t>Interim report on LOAP on the implementation and continuous refinement of LOAP  shall be made and reported to CTD and VP academics</a:t>
          </a:r>
          <a:endParaRPr lang="en-US" sz="1600" dirty="0"/>
        </a:p>
      </dgm:t>
    </dgm:pt>
    <dgm:pt modelId="{9C4D09BB-928B-4F6E-83B6-305047389191}" type="parTrans" cxnId="{CC4DA7DC-895A-4153-A6E1-4E91E20D02E2}">
      <dgm:prSet/>
      <dgm:spPr/>
      <dgm:t>
        <a:bodyPr/>
        <a:lstStyle/>
        <a:p>
          <a:endParaRPr lang="en-US"/>
        </a:p>
      </dgm:t>
    </dgm:pt>
    <dgm:pt modelId="{DB0876E9-2753-4FE9-9F78-BB308096CE52}" type="sibTrans" cxnId="{CC4DA7DC-895A-4153-A6E1-4E91E20D02E2}">
      <dgm:prSet/>
      <dgm:spPr/>
      <dgm:t>
        <a:bodyPr/>
        <a:lstStyle/>
        <a:p>
          <a:endParaRPr lang="en-US"/>
        </a:p>
      </dgm:t>
    </dgm:pt>
    <dgm:pt modelId="{DBFEC964-4B91-4D4D-B1B8-93D1A6885C68}">
      <dgm:prSet phldrT="[Text]" custT="1"/>
      <dgm:spPr/>
      <dgm:t>
        <a:bodyPr/>
        <a:lstStyle/>
        <a:p>
          <a:r>
            <a:rPr lang="en-US" sz="1400" b="1" dirty="0">
              <a:solidFill>
                <a:schemeClr val="tx2"/>
              </a:solidFill>
            </a:rPr>
            <a:t>An overall review of the complete cycle of OBTEC Piloting  should be conducted after each year and after the four year term. Continuous refinement should be done every year</a:t>
          </a:r>
          <a:r>
            <a:rPr lang="en-US" sz="1000" b="1" dirty="0">
              <a:solidFill>
                <a:schemeClr val="tx2"/>
              </a:solidFill>
            </a:rPr>
            <a:t>.</a:t>
          </a:r>
          <a:endParaRPr lang="en-US" sz="1000" dirty="0"/>
        </a:p>
      </dgm:t>
    </dgm:pt>
    <dgm:pt modelId="{E5CE2303-1642-44E3-9206-F5CE5AD8491E}" type="parTrans" cxnId="{85EB2301-F045-41E2-ABEA-63B1870759B3}">
      <dgm:prSet/>
      <dgm:spPr/>
      <dgm:t>
        <a:bodyPr/>
        <a:lstStyle/>
        <a:p>
          <a:endParaRPr lang="en-US"/>
        </a:p>
      </dgm:t>
    </dgm:pt>
    <dgm:pt modelId="{BDD65A55-61A1-42BF-891A-1A80E2D2375D}" type="sibTrans" cxnId="{85EB2301-F045-41E2-ABEA-63B1870759B3}">
      <dgm:prSet/>
      <dgm:spPr/>
      <dgm:t>
        <a:bodyPr/>
        <a:lstStyle/>
        <a:p>
          <a:endParaRPr lang="en-US"/>
        </a:p>
      </dgm:t>
    </dgm:pt>
    <dgm:pt modelId="{849821D6-059D-418A-AD42-796CFE63ACA1}">
      <dgm:prSet phldrT="[Text]" custT="1"/>
      <dgm:spPr/>
      <dgm:t>
        <a:bodyPr/>
        <a:lstStyle/>
        <a:p>
          <a:r>
            <a:rPr lang="en-US" sz="1600" b="1" dirty="0">
              <a:solidFill>
                <a:schemeClr val="tx2"/>
              </a:solidFill>
            </a:rPr>
            <a:t>The College ( CTD) develops the Program Learning Outcomes  Assessment Plan ( CTD-P-LOAP) </a:t>
          </a:r>
          <a:endParaRPr lang="en-US" sz="1600" dirty="0"/>
        </a:p>
      </dgm:t>
    </dgm:pt>
    <dgm:pt modelId="{3A7DD3C0-CEF2-4E8D-9FC1-481CE7A275C9}" type="sibTrans" cxnId="{DCD8906A-F7A6-4A4D-A0AD-1CABA23B5135}">
      <dgm:prSet/>
      <dgm:spPr/>
      <dgm:t>
        <a:bodyPr/>
        <a:lstStyle/>
        <a:p>
          <a:endParaRPr lang="en-US"/>
        </a:p>
      </dgm:t>
    </dgm:pt>
    <dgm:pt modelId="{B6C152FE-2846-452D-A0D6-2F6811A9DBA2}" type="parTrans" cxnId="{DCD8906A-F7A6-4A4D-A0AD-1CABA23B5135}">
      <dgm:prSet/>
      <dgm:spPr/>
      <dgm:t>
        <a:bodyPr/>
        <a:lstStyle/>
        <a:p>
          <a:endParaRPr lang="en-US"/>
        </a:p>
      </dgm:t>
    </dgm:pt>
    <dgm:pt modelId="{F04DC854-CDE5-4D0C-8EA2-700C092AE9C0}" type="pres">
      <dgm:prSet presAssocID="{EB57A2A5-498E-49CE-9D57-9D0A71ED8EBD}" presName="Name0" presStyleCnt="0">
        <dgm:presLayoutVars>
          <dgm:dir/>
          <dgm:animLvl val="lvl"/>
          <dgm:resizeHandles val="exact"/>
        </dgm:presLayoutVars>
      </dgm:prSet>
      <dgm:spPr/>
      <dgm:t>
        <a:bodyPr/>
        <a:lstStyle/>
        <a:p>
          <a:endParaRPr lang="en-PH"/>
        </a:p>
      </dgm:t>
    </dgm:pt>
    <dgm:pt modelId="{BA8D5609-ABB1-43EF-A387-60B1510F71BD}" type="pres">
      <dgm:prSet presAssocID="{DBFEC964-4B91-4D4D-B1B8-93D1A6885C68}" presName="boxAndChildren" presStyleCnt="0"/>
      <dgm:spPr/>
    </dgm:pt>
    <dgm:pt modelId="{A3598FE1-42DE-4C26-B992-042F14FF68D6}" type="pres">
      <dgm:prSet presAssocID="{DBFEC964-4B91-4D4D-B1B8-93D1A6885C68}" presName="parentTextBox" presStyleLbl="node1" presStyleIdx="0" presStyleCnt="5"/>
      <dgm:spPr/>
      <dgm:t>
        <a:bodyPr/>
        <a:lstStyle/>
        <a:p>
          <a:endParaRPr lang="en-PH"/>
        </a:p>
      </dgm:t>
    </dgm:pt>
    <dgm:pt modelId="{B203B0E1-25BE-4E8E-BAF3-14C8D19FB6BA}" type="pres">
      <dgm:prSet presAssocID="{DBFEC964-4B91-4D4D-B1B8-93D1A6885C68}" presName="entireBox" presStyleLbl="node1" presStyleIdx="0" presStyleCnt="5"/>
      <dgm:spPr/>
      <dgm:t>
        <a:bodyPr/>
        <a:lstStyle/>
        <a:p>
          <a:endParaRPr lang="en-PH"/>
        </a:p>
      </dgm:t>
    </dgm:pt>
    <dgm:pt modelId="{FE2C0E42-2ED7-418C-8CF8-0B7CF857519E}" type="pres">
      <dgm:prSet presAssocID="{DBFEC964-4B91-4D4D-B1B8-93D1A6885C68}" presName="descendantBox" presStyleCnt="0"/>
      <dgm:spPr/>
    </dgm:pt>
    <dgm:pt modelId="{A20DD34C-A5A2-4153-84A5-4E8F73A9BA95}" type="pres">
      <dgm:prSet presAssocID="{4DF3D4F1-9B92-4D6F-AC91-D542506049FB}" presName="childTextBox" presStyleLbl="fgAccFollowNode1" presStyleIdx="0" presStyleCnt="4">
        <dgm:presLayoutVars>
          <dgm:bulletEnabled val="1"/>
        </dgm:presLayoutVars>
      </dgm:prSet>
      <dgm:spPr/>
      <dgm:t>
        <a:bodyPr/>
        <a:lstStyle/>
        <a:p>
          <a:endParaRPr lang="en-PH"/>
        </a:p>
      </dgm:t>
    </dgm:pt>
    <dgm:pt modelId="{BA3E7B4B-B86B-4E9C-ADAF-9FCBF2B387E3}" type="pres">
      <dgm:prSet presAssocID="{790057FE-AC0C-4207-B2D8-F075D37C8B47}" presName="childTextBox" presStyleLbl="fgAccFollowNode1" presStyleIdx="1" presStyleCnt="4" custLinFactNeighborX="522" custLinFactNeighborY="5086">
        <dgm:presLayoutVars>
          <dgm:bulletEnabled val="1"/>
        </dgm:presLayoutVars>
      </dgm:prSet>
      <dgm:spPr/>
      <dgm:t>
        <a:bodyPr/>
        <a:lstStyle/>
        <a:p>
          <a:endParaRPr lang="en-PH"/>
        </a:p>
      </dgm:t>
    </dgm:pt>
    <dgm:pt modelId="{7972BA35-3BA0-4324-9FA3-E886CC3AB974}" type="pres">
      <dgm:prSet presAssocID="{DB0876E9-2753-4FE9-9F78-BB308096CE52}" presName="sp" presStyleCnt="0"/>
      <dgm:spPr/>
    </dgm:pt>
    <dgm:pt modelId="{56828C54-A6E5-449A-B8DA-93DD59694DC9}" type="pres">
      <dgm:prSet presAssocID="{0B1A054F-878B-4E38-BF2E-8A12BDD766CE}" presName="arrowAndChildren" presStyleCnt="0"/>
      <dgm:spPr/>
    </dgm:pt>
    <dgm:pt modelId="{B0E19873-73C4-457D-B2DA-6E6FE470C736}" type="pres">
      <dgm:prSet presAssocID="{0B1A054F-878B-4E38-BF2E-8A12BDD766CE}" presName="parentTextArrow" presStyleLbl="node1" presStyleIdx="1" presStyleCnt="5"/>
      <dgm:spPr/>
      <dgm:t>
        <a:bodyPr/>
        <a:lstStyle/>
        <a:p>
          <a:endParaRPr lang="en-PH"/>
        </a:p>
      </dgm:t>
    </dgm:pt>
    <dgm:pt modelId="{0C370175-1963-4E66-9C9D-25DE2029DF52}" type="pres">
      <dgm:prSet presAssocID="{1CFBB051-54D8-499B-A912-2EC65C31CF78}" presName="sp" presStyleCnt="0"/>
      <dgm:spPr/>
    </dgm:pt>
    <dgm:pt modelId="{607760B0-9F8F-46F8-827B-69727027CE2E}" type="pres">
      <dgm:prSet presAssocID="{615DC55D-6132-4CC0-AF5A-ED1CA482A01C}" presName="arrowAndChildren" presStyleCnt="0"/>
      <dgm:spPr/>
    </dgm:pt>
    <dgm:pt modelId="{A473968B-B651-4ABD-ACED-DDD2E4BFD2A6}" type="pres">
      <dgm:prSet presAssocID="{615DC55D-6132-4CC0-AF5A-ED1CA482A01C}" presName="parentTextArrow" presStyleLbl="node1" presStyleIdx="2" presStyleCnt="5"/>
      <dgm:spPr/>
      <dgm:t>
        <a:bodyPr/>
        <a:lstStyle/>
        <a:p>
          <a:endParaRPr lang="en-PH"/>
        </a:p>
      </dgm:t>
    </dgm:pt>
    <dgm:pt modelId="{ED2DCB8F-410F-45A2-8BC6-5BFF5D7A6ABD}" type="pres">
      <dgm:prSet presAssocID="{2C0A2217-2995-4AAA-9A2F-FC663121956A}" presName="sp" presStyleCnt="0"/>
      <dgm:spPr/>
    </dgm:pt>
    <dgm:pt modelId="{540454B8-20DC-4926-9C4B-F90A3C8905C3}" type="pres">
      <dgm:prSet presAssocID="{9562FAF3-C2F9-44AA-A7C1-B705DEB92979}" presName="arrowAndChildren" presStyleCnt="0"/>
      <dgm:spPr/>
    </dgm:pt>
    <dgm:pt modelId="{8AAD4C3C-4E69-46DA-9661-38EE06962915}" type="pres">
      <dgm:prSet presAssocID="{9562FAF3-C2F9-44AA-A7C1-B705DEB92979}" presName="parentTextArrow" presStyleLbl="node1" presStyleIdx="2" presStyleCnt="5"/>
      <dgm:spPr/>
      <dgm:t>
        <a:bodyPr/>
        <a:lstStyle/>
        <a:p>
          <a:endParaRPr lang="en-PH"/>
        </a:p>
      </dgm:t>
    </dgm:pt>
    <dgm:pt modelId="{7C1D8E21-F879-4156-8484-BD8DD4CF4A5F}" type="pres">
      <dgm:prSet presAssocID="{9562FAF3-C2F9-44AA-A7C1-B705DEB92979}" presName="arrow" presStyleLbl="node1" presStyleIdx="3" presStyleCnt="5"/>
      <dgm:spPr/>
      <dgm:t>
        <a:bodyPr/>
        <a:lstStyle/>
        <a:p>
          <a:endParaRPr lang="en-PH"/>
        </a:p>
      </dgm:t>
    </dgm:pt>
    <dgm:pt modelId="{E1944A2D-631C-41EA-BB77-DBDBF759CDE5}" type="pres">
      <dgm:prSet presAssocID="{9562FAF3-C2F9-44AA-A7C1-B705DEB92979}" presName="descendantArrow" presStyleCnt="0"/>
      <dgm:spPr/>
    </dgm:pt>
    <dgm:pt modelId="{F33ECD11-BCF2-41DB-9738-5011E2E5338D}" type="pres">
      <dgm:prSet presAssocID="{4DD1066C-89DE-4D13-BD27-B9018E0980E1}" presName="childTextArrow" presStyleLbl="fgAccFollowNode1" presStyleIdx="2" presStyleCnt="4">
        <dgm:presLayoutVars>
          <dgm:bulletEnabled val="1"/>
        </dgm:presLayoutVars>
      </dgm:prSet>
      <dgm:spPr/>
      <dgm:t>
        <a:bodyPr/>
        <a:lstStyle/>
        <a:p>
          <a:endParaRPr lang="en-PH"/>
        </a:p>
      </dgm:t>
    </dgm:pt>
    <dgm:pt modelId="{FB061BEB-C0FF-4475-A4AC-FFF32EB0773E}" type="pres">
      <dgm:prSet presAssocID="{BD81C8A1-6BF8-4BAD-BA87-F151138406F0}" presName="childTextArrow" presStyleLbl="fgAccFollowNode1" presStyleIdx="3" presStyleCnt="4">
        <dgm:presLayoutVars>
          <dgm:bulletEnabled val="1"/>
        </dgm:presLayoutVars>
      </dgm:prSet>
      <dgm:spPr/>
      <dgm:t>
        <a:bodyPr/>
        <a:lstStyle/>
        <a:p>
          <a:endParaRPr lang="en-PH"/>
        </a:p>
      </dgm:t>
    </dgm:pt>
    <dgm:pt modelId="{2DDFD073-B8B6-4F9E-9374-C48A3635F510}" type="pres">
      <dgm:prSet presAssocID="{3A7DD3C0-CEF2-4E8D-9FC1-481CE7A275C9}" presName="sp" presStyleCnt="0"/>
      <dgm:spPr/>
    </dgm:pt>
    <dgm:pt modelId="{32550527-1D32-47F1-A819-DB8D78E5255A}" type="pres">
      <dgm:prSet presAssocID="{849821D6-059D-418A-AD42-796CFE63ACA1}" presName="arrowAndChildren" presStyleCnt="0"/>
      <dgm:spPr/>
    </dgm:pt>
    <dgm:pt modelId="{2BDFE2C4-0B12-4E60-B127-3252A015AC55}" type="pres">
      <dgm:prSet presAssocID="{849821D6-059D-418A-AD42-796CFE63ACA1}" presName="parentTextArrow" presStyleLbl="node1" presStyleIdx="4" presStyleCnt="5"/>
      <dgm:spPr/>
      <dgm:t>
        <a:bodyPr/>
        <a:lstStyle/>
        <a:p>
          <a:endParaRPr lang="en-PH"/>
        </a:p>
      </dgm:t>
    </dgm:pt>
  </dgm:ptLst>
  <dgm:cxnLst>
    <dgm:cxn modelId="{0CD40034-CAB4-4017-96CE-7C4D1E07DB41}" srcId="{9562FAF3-C2F9-44AA-A7C1-B705DEB92979}" destId="{4DD1066C-89DE-4D13-BD27-B9018E0980E1}" srcOrd="0" destOrd="0" parTransId="{0E4CC3D9-4C68-4583-87E2-33CCDA010824}" sibTransId="{96271680-2429-4F70-A596-A2DFC0473589}"/>
    <dgm:cxn modelId="{7BFCE0EC-C1DC-4017-B22C-02E2A8F9A128}" type="presOf" srcId="{4DF3D4F1-9B92-4D6F-AC91-D542506049FB}" destId="{A20DD34C-A5A2-4153-84A5-4E8F73A9BA95}" srcOrd="0" destOrd="0" presId="urn:microsoft.com/office/officeart/2005/8/layout/process4"/>
    <dgm:cxn modelId="{F79F317B-6E5F-4DDF-BF88-86B1C0DFEBD2}" srcId="{DBFEC964-4B91-4D4D-B1B8-93D1A6885C68}" destId="{4DF3D4F1-9B92-4D6F-AC91-D542506049FB}" srcOrd="0" destOrd="0" parTransId="{0C255822-71F4-412C-A348-4E3B9F932DBE}" sibTransId="{21994D07-7530-4179-8407-6E542039CCD3}"/>
    <dgm:cxn modelId="{4B78F914-1886-427B-80BC-F04E620ECB6B}" type="presOf" srcId="{849821D6-059D-418A-AD42-796CFE63ACA1}" destId="{2BDFE2C4-0B12-4E60-B127-3252A015AC55}" srcOrd="0" destOrd="0" presId="urn:microsoft.com/office/officeart/2005/8/layout/process4"/>
    <dgm:cxn modelId="{6092B914-C357-4809-A3DF-D14D604F039E}" srcId="{DBFEC964-4B91-4D4D-B1B8-93D1A6885C68}" destId="{790057FE-AC0C-4207-B2D8-F075D37C8B47}" srcOrd="1" destOrd="0" parTransId="{B47ECB19-ECE0-4539-9252-4DE7588F5FBB}" sibTransId="{DB36D9BB-2E1B-46A2-B33A-2344164DCDF5}"/>
    <dgm:cxn modelId="{B5AFD615-16D6-4BE7-A4A7-5643A16D3C80}" srcId="{9562FAF3-C2F9-44AA-A7C1-B705DEB92979}" destId="{BD81C8A1-6BF8-4BAD-BA87-F151138406F0}" srcOrd="1" destOrd="0" parTransId="{DE24C5A3-FA79-4A3B-9ED8-F06B1D844BF0}" sibTransId="{B3FF5DF7-6F2E-4E54-BF0F-A86EA89889C5}"/>
    <dgm:cxn modelId="{B24D73A0-9BAA-431A-9D63-DBF5BD0BBF42}" type="presOf" srcId="{0B1A054F-878B-4E38-BF2E-8A12BDD766CE}" destId="{B0E19873-73C4-457D-B2DA-6E6FE470C736}" srcOrd="0" destOrd="0" presId="urn:microsoft.com/office/officeart/2005/8/layout/process4"/>
    <dgm:cxn modelId="{101C3949-4359-412C-9480-36AE7BE6D5E2}" type="presOf" srcId="{DBFEC964-4B91-4D4D-B1B8-93D1A6885C68}" destId="{B203B0E1-25BE-4E8E-BAF3-14C8D19FB6BA}" srcOrd="1" destOrd="0" presId="urn:microsoft.com/office/officeart/2005/8/layout/process4"/>
    <dgm:cxn modelId="{6590680B-711E-4DC9-8CE7-B2938E194A8F}" srcId="{EB57A2A5-498E-49CE-9D57-9D0A71ED8EBD}" destId="{615DC55D-6132-4CC0-AF5A-ED1CA482A01C}" srcOrd="2" destOrd="0" parTransId="{3794188C-E51E-4B8E-8B59-E2A374484E3B}" sibTransId="{1CFBB051-54D8-499B-A912-2EC65C31CF78}"/>
    <dgm:cxn modelId="{EBB81EB9-98A1-4479-A8BE-99F887AD3523}" type="presOf" srcId="{BD81C8A1-6BF8-4BAD-BA87-F151138406F0}" destId="{FB061BEB-C0FF-4475-A4AC-FFF32EB0773E}" srcOrd="0" destOrd="0" presId="urn:microsoft.com/office/officeart/2005/8/layout/process4"/>
    <dgm:cxn modelId="{4980D570-EA9C-4BB5-82D9-0B36871DEC40}" type="presOf" srcId="{9562FAF3-C2F9-44AA-A7C1-B705DEB92979}" destId="{7C1D8E21-F879-4156-8484-BD8DD4CF4A5F}" srcOrd="1" destOrd="0" presId="urn:microsoft.com/office/officeart/2005/8/layout/process4"/>
    <dgm:cxn modelId="{DCD8906A-F7A6-4A4D-A0AD-1CABA23B5135}" srcId="{EB57A2A5-498E-49CE-9D57-9D0A71ED8EBD}" destId="{849821D6-059D-418A-AD42-796CFE63ACA1}" srcOrd="0" destOrd="0" parTransId="{B6C152FE-2846-452D-A0D6-2F6811A9DBA2}" sibTransId="{3A7DD3C0-CEF2-4E8D-9FC1-481CE7A275C9}"/>
    <dgm:cxn modelId="{5A4017E9-3D52-4B0D-907A-EE33CBB8ADB9}" type="presOf" srcId="{615DC55D-6132-4CC0-AF5A-ED1CA482A01C}" destId="{A473968B-B651-4ABD-ACED-DDD2E4BFD2A6}" srcOrd="0" destOrd="0" presId="urn:microsoft.com/office/officeart/2005/8/layout/process4"/>
    <dgm:cxn modelId="{CC4DA7DC-895A-4153-A6E1-4E91E20D02E2}" srcId="{EB57A2A5-498E-49CE-9D57-9D0A71ED8EBD}" destId="{0B1A054F-878B-4E38-BF2E-8A12BDD766CE}" srcOrd="3" destOrd="0" parTransId="{9C4D09BB-928B-4F6E-83B6-305047389191}" sibTransId="{DB0876E9-2753-4FE9-9F78-BB308096CE52}"/>
    <dgm:cxn modelId="{BD7EB681-AC62-4E25-977D-5CD378F03894}" type="presOf" srcId="{790057FE-AC0C-4207-B2D8-F075D37C8B47}" destId="{BA3E7B4B-B86B-4E9C-ADAF-9FCBF2B387E3}" srcOrd="0" destOrd="0" presId="urn:microsoft.com/office/officeart/2005/8/layout/process4"/>
    <dgm:cxn modelId="{85EB2301-F045-41E2-ABEA-63B1870759B3}" srcId="{EB57A2A5-498E-49CE-9D57-9D0A71ED8EBD}" destId="{DBFEC964-4B91-4D4D-B1B8-93D1A6885C68}" srcOrd="4" destOrd="0" parTransId="{E5CE2303-1642-44E3-9206-F5CE5AD8491E}" sibTransId="{BDD65A55-61A1-42BF-891A-1A80E2D2375D}"/>
    <dgm:cxn modelId="{63338AF4-C2EE-4B34-B770-6BD1444D6E13}" type="presOf" srcId="{9562FAF3-C2F9-44AA-A7C1-B705DEB92979}" destId="{8AAD4C3C-4E69-46DA-9661-38EE06962915}" srcOrd="0" destOrd="0" presId="urn:microsoft.com/office/officeart/2005/8/layout/process4"/>
    <dgm:cxn modelId="{38CB8961-BA35-42DC-937D-FDBAE4858B51}" type="presOf" srcId="{DBFEC964-4B91-4D4D-B1B8-93D1A6885C68}" destId="{A3598FE1-42DE-4C26-B992-042F14FF68D6}" srcOrd="0" destOrd="0" presId="urn:microsoft.com/office/officeart/2005/8/layout/process4"/>
    <dgm:cxn modelId="{86642CF2-EF98-4D4D-881B-158D5BDACFE8}" type="presOf" srcId="{4DD1066C-89DE-4D13-BD27-B9018E0980E1}" destId="{F33ECD11-BCF2-41DB-9738-5011E2E5338D}" srcOrd="0" destOrd="0" presId="urn:microsoft.com/office/officeart/2005/8/layout/process4"/>
    <dgm:cxn modelId="{60AD2659-7DBF-43D2-9F5E-E09C45ECE2E7}" srcId="{EB57A2A5-498E-49CE-9D57-9D0A71ED8EBD}" destId="{9562FAF3-C2F9-44AA-A7C1-B705DEB92979}" srcOrd="1" destOrd="0" parTransId="{01EB0CF4-45BC-4569-B1C8-78F1FB22EFC3}" sibTransId="{2C0A2217-2995-4AAA-9A2F-FC663121956A}"/>
    <dgm:cxn modelId="{ED3A889C-9F3B-4824-A6E3-AC1190954654}" type="presOf" srcId="{EB57A2A5-498E-49CE-9D57-9D0A71ED8EBD}" destId="{F04DC854-CDE5-4D0C-8EA2-700C092AE9C0}" srcOrd="0" destOrd="0" presId="urn:microsoft.com/office/officeart/2005/8/layout/process4"/>
    <dgm:cxn modelId="{B07C90A9-2001-4E6A-AB5C-D9F3292905B8}" type="presParOf" srcId="{F04DC854-CDE5-4D0C-8EA2-700C092AE9C0}" destId="{BA8D5609-ABB1-43EF-A387-60B1510F71BD}" srcOrd="0" destOrd="0" presId="urn:microsoft.com/office/officeart/2005/8/layout/process4"/>
    <dgm:cxn modelId="{643FAE3F-23B3-4D80-A839-7D45FAE268F5}" type="presParOf" srcId="{BA8D5609-ABB1-43EF-A387-60B1510F71BD}" destId="{A3598FE1-42DE-4C26-B992-042F14FF68D6}" srcOrd="0" destOrd="0" presId="urn:microsoft.com/office/officeart/2005/8/layout/process4"/>
    <dgm:cxn modelId="{B89181B4-C420-476A-BDEE-C746B186BB61}" type="presParOf" srcId="{BA8D5609-ABB1-43EF-A387-60B1510F71BD}" destId="{B203B0E1-25BE-4E8E-BAF3-14C8D19FB6BA}" srcOrd="1" destOrd="0" presId="urn:microsoft.com/office/officeart/2005/8/layout/process4"/>
    <dgm:cxn modelId="{1E29C36B-6D8B-476E-8080-D11E152248F7}" type="presParOf" srcId="{BA8D5609-ABB1-43EF-A387-60B1510F71BD}" destId="{FE2C0E42-2ED7-418C-8CF8-0B7CF857519E}" srcOrd="2" destOrd="0" presId="urn:microsoft.com/office/officeart/2005/8/layout/process4"/>
    <dgm:cxn modelId="{8FE4B673-443D-4790-B00D-F91FD3E36D86}" type="presParOf" srcId="{FE2C0E42-2ED7-418C-8CF8-0B7CF857519E}" destId="{A20DD34C-A5A2-4153-84A5-4E8F73A9BA95}" srcOrd="0" destOrd="0" presId="urn:microsoft.com/office/officeart/2005/8/layout/process4"/>
    <dgm:cxn modelId="{E0CED982-3A7E-4550-9392-169DD009542D}" type="presParOf" srcId="{FE2C0E42-2ED7-418C-8CF8-0B7CF857519E}" destId="{BA3E7B4B-B86B-4E9C-ADAF-9FCBF2B387E3}" srcOrd="1" destOrd="0" presId="urn:microsoft.com/office/officeart/2005/8/layout/process4"/>
    <dgm:cxn modelId="{8A9DF410-4710-4C51-A23C-F25FD4AE032C}" type="presParOf" srcId="{F04DC854-CDE5-4D0C-8EA2-700C092AE9C0}" destId="{7972BA35-3BA0-4324-9FA3-E886CC3AB974}" srcOrd="1" destOrd="0" presId="urn:microsoft.com/office/officeart/2005/8/layout/process4"/>
    <dgm:cxn modelId="{3360A577-A633-4B91-8BB7-52B65AE74239}" type="presParOf" srcId="{F04DC854-CDE5-4D0C-8EA2-700C092AE9C0}" destId="{56828C54-A6E5-449A-B8DA-93DD59694DC9}" srcOrd="2" destOrd="0" presId="urn:microsoft.com/office/officeart/2005/8/layout/process4"/>
    <dgm:cxn modelId="{E6D7E814-8E66-4B12-B047-BB20B5492B8F}" type="presParOf" srcId="{56828C54-A6E5-449A-B8DA-93DD59694DC9}" destId="{B0E19873-73C4-457D-B2DA-6E6FE470C736}" srcOrd="0" destOrd="0" presId="urn:microsoft.com/office/officeart/2005/8/layout/process4"/>
    <dgm:cxn modelId="{4D0C6674-C2A8-4D83-BF8F-224AA3975A69}" type="presParOf" srcId="{F04DC854-CDE5-4D0C-8EA2-700C092AE9C0}" destId="{0C370175-1963-4E66-9C9D-25DE2029DF52}" srcOrd="3" destOrd="0" presId="urn:microsoft.com/office/officeart/2005/8/layout/process4"/>
    <dgm:cxn modelId="{402296D7-17DD-4FA3-BAD9-586DC6832342}" type="presParOf" srcId="{F04DC854-CDE5-4D0C-8EA2-700C092AE9C0}" destId="{607760B0-9F8F-46F8-827B-69727027CE2E}" srcOrd="4" destOrd="0" presId="urn:microsoft.com/office/officeart/2005/8/layout/process4"/>
    <dgm:cxn modelId="{702B7576-C09E-4F84-995C-D20B7ABFDB09}" type="presParOf" srcId="{607760B0-9F8F-46F8-827B-69727027CE2E}" destId="{A473968B-B651-4ABD-ACED-DDD2E4BFD2A6}" srcOrd="0" destOrd="0" presId="urn:microsoft.com/office/officeart/2005/8/layout/process4"/>
    <dgm:cxn modelId="{519B4758-D60D-4AAB-9575-71FB3FEDC3F7}" type="presParOf" srcId="{F04DC854-CDE5-4D0C-8EA2-700C092AE9C0}" destId="{ED2DCB8F-410F-45A2-8BC6-5BFF5D7A6ABD}" srcOrd="5" destOrd="0" presId="urn:microsoft.com/office/officeart/2005/8/layout/process4"/>
    <dgm:cxn modelId="{980BFD88-356C-42A1-90E1-78A86330B8A3}" type="presParOf" srcId="{F04DC854-CDE5-4D0C-8EA2-700C092AE9C0}" destId="{540454B8-20DC-4926-9C4B-F90A3C8905C3}" srcOrd="6" destOrd="0" presId="urn:microsoft.com/office/officeart/2005/8/layout/process4"/>
    <dgm:cxn modelId="{FF78561E-72FF-42C1-B893-FA76B4F28C0A}" type="presParOf" srcId="{540454B8-20DC-4926-9C4B-F90A3C8905C3}" destId="{8AAD4C3C-4E69-46DA-9661-38EE06962915}" srcOrd="0" destOrd="0" presId="urn:microsoft.com/office/officeart/2005/8/layout/process4"/>
    <dgm:cxn modelId="{A5B967A0-2E6C-4944-B8CD-7D2AE1F8CA95}" type="presParOf" srcId="{540454B8-20DC-4926-9C4B-F90A3C8905C3}" destId="{7C1D8E21-F879-4156-8484-BD8DD4CF4A5F}" srcOrd="1" destOrd="0" presId="urn:microsoft.com/office/officeart/2005/8/layout/process4"/>
    <dgm:cxn modelId="{0CBD276C-1D3F-4115-8474-0FB9F5CA38A8}" type="presParOf" srcId="{540454B8-20DC-4926-9C4B-F90A3C8905C3}" destId="{E1944A2D-631C-41EA-BB77-DBDBF759CDE5}" srcOrd="2" destOrd="0" presId="urn:microsoft.com/office/officeart/2005/8/layout/process4"/>
    <dgm:cxn modelId="{DF651C15-17CD-4CF3-8A61-99E9CBF8F097}" type="presParOf" srcId="{E1944A2D-631C-41EA-BB77-DBDBF759CDE5}" destId="{F33ECD11-BCF2-41DB-9738-5011E2E5338D}" srcOrd="0" destOrd="0" presId="urn:microsoft.com/office/officeart/2005/8/layout/process4"/>
    <dgm:cxn modelId="{AED2C8AA-DCC7-49E2-B9C9-2E8495CAA5CE}" type="presParOf" srcId="{E1944A2D-631C-41EA-BB77-DBDBF759CDE5}" destId="{FB061BEB-C0FF-4475-A4AC-FFF32EB0773E}" srcOrd="1" destOrd="0" presId="urn:microsoft.com/office/officeart/2005/8/layout/process4"/>
    <dgm:cxn modelId="{A290C768-1BB7-4E79-8F61-BDEFF25FA605}" type="presParOf" srcId="{F04DC854-CDE5-4D0C-8EA2-700C092AE9C0}" destId="{2DDFD073-B8B6-4F9E-9374-C48A3635F510}" srcOrd="7" destOrd="0" presId="urn:microsoft.com/office/officeart/2005/8/layout/process4"/>
    <dgm:cxn modelId="{B3C29AE0-EECA-4431-9FA7-0F9948F51E92}" type="presParOf" srcId="{F04DC854-CDE5-4D0C-8EA2-700C092AE9C0}" destId="{32550527-1D32-47F1-A819-DB8D78E5255A}" srcOrd="8" destOrd="0" presId="urn:microsoft.com/office/officeart/2005/8/layout/process4"/>
    <dgm:cxn modelId="{A73D3D1E-6A96-4840-A75B-0F48ECFB080D}" type="presParOf" srcId="{32550527-1D32-47F1-A819-DB8D78E5255A}" destId="{2BDFE2C4-0B12-4E60-B127-3252A015AC55}"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C183A-792B-45F1-9ED8-6B5C07DD73F8}">
      <dsp:nvSpPr>
        <dsp:cNvPr id="0" name=""/>
        <dsp:cNvSpPr/>
      </dsp:nvSpPr>
      <dsp:spPr>
        <a:xfrm>
          <a:off x="726" y="0"/>
          <a:ext cx="3126953" cy="2801964"/>
        </a:xfrm>
        <a:prstGeom prst="roundRect">
          <a:avLst>
            <a:gd name="adj" fmla="val 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sz="3200" kern="1200" dirty="0"/>
            <a:t>Curriculum</a:t>
          </a:r>
        </a:p>
      </dsp:txBody>
      <dsp:txXfrm rot="16200000">
        <a:off x="-835383" y="836109"/>
        <a:ext cx="2297610" cy="625390"/>
      </dsp:txXfrm>
    </dsp:sp>
    <dsp:sp modelId="{F18DE72C-B064-449C-9C3A-F239A2D11244}">
      <dsp:nvSpPr>
        <dsp:cNvPr id="0" name=""/>
        <dsp:cNvSpPr/>
      </dsp:nvSpPr>
      <dsp:spPr>
        <a:xfrm>
          <a:off x="626117" y="0"/>
          <a:ext cx="2329580" cy="28019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6586" rIns="0" bIns="0" numCol="1" spcCol="1270" anchor="t" anchorCtr="0">
          <a:noAutofit/>
        </a:bodyPr>
        <a:lstStyle/>
        <a:p>
          <a:pPr marL="0" lvl="0" indent="0" algn="l" defTabSz="1511300">
            <a:lnSpc>
              <a:spcPct val="90000"/>
            </a:lnSpc>
            <a:spcBef>
              <a:spcPct val="0"/>
            </a:spcBef>
            <a:spcAft>
              <a:spcPct val="35000"/>
            </a:spcAft>
            <a:buNone/>
          </a:pPr>
          <a:r>
            <a:rPr lang="en-US" sz="3400" kern="1200" dirty="0"/>
            <a:t>INTENDED</a:t>
          </a:r>
        </a:p>
      </dsp:txBody>
      <dsp:txXfrm>
        <a:off x="626117" y="0"/>
        <a:ext cx="2329580" cy="2801964"/>
      </dsp:txXfrm>
    </dsp:sp>
    <dsp:sp modelId="{A3F7DB24-ED26-4DFE-97E7-B33917D9512C}">
      <dsp:nvSpPr>
        <dsp:cNvPr id="0" name=""/>
        <dsp:cNvSpPr/>
      </dsp:nvSpPr>
      <dsp:spPr>
        <a:xfrm>
          <a:off x="3319018" y="0"/>
          <a:ext cx="3126953" cy="2801964"/>
        </a:xfrm>
        <a:prstGeom prst="roundRect">
          <a:avLst>
            <a:gd name="adj" fmla="val 5000"/>
          </a:avLst>
        </a:prstGeom>
        <a:solidFill>
          <a:schemeClr val="accent2">
            <a:hueOff val="-5336944"/>
            <a:satOff val="-6504"/>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sz="3200" kern="1200" dirty="0"/>
            <a:t>Curriculum</a:t>
          </a:r>
        </a:p>
      </dsp:txBody>
      <dsp:txXfrm rot="16200000">
        <a:off x="2482908" y="836109"/>
        <a:ext cx="2297610" cy="625390"/>
      </dsp:txXfrm>
    </dsp:sp>
    <dsp:sp modelId="{FAE5CA7A-3400-444B-94AC-FFC46F01E4F8}">
      <dsp:nvSpPr>
        <dsp:cNvPr id="0" name=""/>
        <dsp:cNvSpPr/>
      </dsp:nvSpPr>
      <dsp:spPr>
        <a:xfrm rot="5400000">
          <a:off x="3047068" y="2165192"/>
          <a:ext cx="411379" cy="469042"/>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D01C6F-A16E-497B-A20F-78602636A355}">
      <dsp:nvSpPr>
        <dsp:cNvPr id="0" name=""/>
        <dsp:cNvSpPr/>
      </dsp:nvSpPr>
      <dsp:spPr>
        <a:xfrm>
          <a:off x="3944408" y="0"/>
          <a:ext cx="2329580" cy="28019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6586" rIns="0" bIns="0" numCol="1" spcCol="1270" anchor="t" anchorCtr="0">
          <a:noAutofit/>
        </a:bodyPr>
        <a:lstStyle/>
        <a:p>
          <a:pPr marL="0" lvl="0" indent="0" algn="l" defTabSz="1511300">
            <a:lnSpc>
              <a:spcPct val="90000"/>
            </a:lnSpc>
            <a:spcBef>
              <a:spcPct val="0"/>
            </a:spcBef>
            <a:spcAft>
              <a:spcPct val="35000"/>
            </a:spcAft>
            <a:buNone/>
          </a:pPr>
          <a:r>
            <a:rPr lang="en-US" sz="3400" kern="1200" dirty="0"/>
            <a:t>ACTUAL </a:t>
          </a:r>
        </a:p>
      </dsp:txBody>
      <dsp:txXfrm>
        <a:off x="3944408" y="0"/>
        <a:ext cx="2329580" cy="2801964"/>
      </dsp:txXfrm>
    </dsp:sp>
    <dsp:sp modelId="{CA6FD8F2-A40B-4B88-B5D2-1E9D4DFAE676}">
      <dsp:nvSpPr>
        <dsp:cNvPr id="0" name=""/>
        <dsp:cNvSpPr/>
      </dsp:nvSpPr>
      <dsp:spPr>
        <a:xfrm>
          <a:off x="6473520" y="0"/>
          <a:ext cx="3126953" cy="2801964"/>
        </a:xfrm>
        <a:prstGeom prst="roundRect">
          <a:avLst>
            <a:gd name="adj" fmla="val 5000"/>
          </a:avLst>
        </a:prstGeom>
        <a:solidFill>
          <a:schemeClr val="accent2">
            <a:hueOff val="-10673889"/>
            <a:satOff val="-13008"/>
            <a:lumOff val="1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sz="3200" kern="1200" dirty="0"/>
            <a:t>Curriculum</a:t>
          </a:r>
        </a:p>
      </dsp:txBody>
      <dsp:txXfrm rot="16200000">
        <a:off x="5637410" y="836109"/>
        <a:ext cx="2297610" cy="625390"/>
      </dsp:txXfrm>
    </dsp:sp>
    <dsp:sp modelId="{C223F2E3-809F-4F3D-8970-CFFB1666734F}">
      <dsp:nvSpPr>
        <dsp:cNvPr id="0" name=""/>
        <dsp:cNvSpPr/>
      </dsp:nvSpPr>
      <dsp:spPr>
        <a:xfrm rot="5400000">
          <a:off x="6283465" y="2165192"/>
          <a:ext cx="411379" cy="469042"/>
        </a:xfrm>
        <a:prstGeom prst="flowChartExtract">
          <a:avLst/>
        </a:prstGeom>
        <a:solidFill>
          <a:schemeClr val="lt1">
            <a:hueOff val="0"/>
            <a:satOff val="0"/>
            <a:lumOff val="0"/>
            <a:alphaOff val="0"/>
          </a:schemeClr>
        </a:solidFill>
        <a:ln w="12700" cap="flat" cmpd="sng" algn="ctr">
          <a:solidFill>
            <a:schemeClr val="accent2">
              <a:hueOff val="-10673889"/>
              <a:satOff val="-13008"/>
              <a:lumOff val="11764"/>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BE0DE5-2298-4858-BDC4-595048EABAD9}">
      <dsp:nvSpPr>
        <dsp:cNvPr id="0" name=""/>
        <dsp:cNvSpPr/>
      </dsp:nvSpPr>
      <dsp:spPr>
        <a:xfrm>
          <a:off x="7098910" y="0"/>
          <a:ext cx="2329580" cy="28019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6586" rIns="0" bIns="0" numCol="1" spcCol="1270" anchor="t" anchorCtr="0">
          <a:noAutofit/>
        </a:bodyPr>
        <a:lstStyle/>
        <a:p>
          <a:pPr marL="0" lvl="0" indent="0" algn="l" defTabSz="1511300">
            <a:lnSpc>
              <a:spcPct val="90000"/>
            </a:lnSpc>
            <a:spcBef>
              <a:spcPct val="0"/>
            </a:spcBef>
            <a:spcAft>
              <a:spcPct val="35000"/>
            </a:spcAft>
            <a:buNone/>
          </a:pPr>
          <a:r>
            <a:rPr lang="en-US" sz="3400" kern="1200" dirty="0"/>
            <a:t>ACHIEVED</a:t>
          </a:r>
        </a:p>
      </dsp:txBody>
      <dsp:txXfrm>
        <a:off x="7098910" y="0"/>
        <a:ext cx="2329580" cy="2801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3B0E1-25BE-4E8E-BAF3-14C8D19FB6BA}">
      <dsp:nvSpPr>
        <dsp:cNvPr id="0" name=""/>
        <dsp:cNvSpPr/>
      </dsp:nvSpPr>
      <dsp:spPr>
        <a:xfrm>
          <a:off x="0" y="4494116"/>
          <a:ext cx="10755313" cy="737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2"/>
              </a:solidFill>
            </a:rPr>
            <a:t>An overall review of the complete cycle of OBTEC Piloting  should be conducted after each year and after the four year term. Continuous refinement should be done every year</a:t>
          </a:r>
          <a:r>
            <a:rPr lang="en-US" sz="1000" b="1" kern="1200" dirty="0">
              <a:solidFill>
                <a:schemeClr val="tx2"/>
              </a:solidFill>
            </a:rPr>
            <a:t>.</a:t>
          </a:r>
          <a:endParaRPr lang="en-US" sz="1000" kern="1200" dirty="0"/>
        </a:p>
      </dsp:txBody>
      <dsp:txXfrm>
        <a:off x="0" y="4494116"/>
        <a:ext cx="10755313" cy="398140"/>
      </dsp:txXfrm>
    </dsp:sp>
    <dsp:sp modelId="{A20DD34C-A5A2-4153-84A5-4E8F73A9BA95}">
      <dsp:nvSpPr>
        <dsp:cNvPr id="0" name=""/>
        <dsp:cNvSpPr/>
      </dsp:nvSpPr>
      <dsp:spPr>
        <a:xfrm>
          <a:off x="0" y="4877511"/>
          <a:ext cx="5377656" cy="3391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0" y="4877511"/>
        <a:ext cx="5377656" cy="339156"/>
      </dsp:txXfrm>
    </dsp:sp>
    <dsp:sp modelId="{BA3E7B4B-B86B-4E9C-ADAF-9FCBF2B387E3}">
      <dsp:nvSpPr>
        <dsp:cNvPr id="0" name=""/>
        <dsp:cNvSpPr/>
      </dsp:nvSpPr>
      <dsp:spPr>
        <a:xfrm>
          <a:off x="5377656" y="4894759"/>
          <a:ext cx="5377656" cy="3391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377656" y="4894759"/>
        <a:ext cx="5377656" cy="339156"/>
      </dsp:txXfrm>
    </dsp:sp>
    <dsp:sp modelId="{B0E19873-73C4-457D-B2DA-6E6FE470C736}">
      <dsp:nvSpPr>
        <dsp:cNvPr id="0" name=""/>
        <dsp:cNvSpPr/>
      </dsp:nvSpPr>
      <dsp:spPr>
        <a:xfrm rot="10800000">
          <a:off x="0" y="3371213"/>
          <a:ext cx="10755313" cy="1133963"/>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2"/>
              </a:solidFill>
            </a:rPr>
            <a:t>Interim report on LOAP on the implementation and continuous refinement of LOAP  shall be made and reported to CTD and VP academics</a:t>
          </a:r>
          <a:endParaRPr lang="en-US" sz="1600" kern="1200" dirty="0"/>
        </a:p>
      </dsp:txBody>
      <dsp:txXfrm rot="10800000">
        <a:off x="0" y="3371213"/>
        <a:ext cx="10755313" cy="736815"/>
      </dsp:txXfrm>
    </dsp:sp>
    <dsp:sp modelId="{A473968B-B651-4ABD-ACED-DDD2E4BFD2A6}">
      <dsp:nvSpPr>
        <dsp:cNvPr id="0" name=""/>
        <dsp:cNvSpPr/>
      </dsp:nvSpPr>
      <dsp:spPr>
        <a:xfrm rot="10800000">
          <a:off x="0" y="2248309"/>
          <a:ext cx="10755313" cy="1133963"/>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2"/>
              </a:solidFill>
            </a:rPr>
            <a:t>All Faculties, institutes and School need to pilot  their LOAP to collect data on the extent to which program and specialization learning outcomes are achieved.</a:t>
          </a:r>
          <a:endParaRPr lang="en-US" sz="1600" kern="1200" dirty="0"/>
        </a:p>
      </dsp:txBody>
      <dsp:txXfrm rot="10800000">
        <a:off x="0" y="2248309"/>
        <a:ext cx="10755313" cy="736815"/>
      </dsp:txXfrm>
    </dsp:sp>
    <dsp:sp modelId="{7C1D8E21-F879-4156-8484-BD8DD4CF4A5F}">
      <dsp:nvSpPr>
        <dsp:cNvPr id="0" name=""/>
        <dsp:cNvSpPr/>
      </dsp:nvSpPr>
      <dsp:spPr>
        <a:xfrm rot="10800000">
          <a:off x="0" y="1125405"/>
          <a:ext cx="10755313" cy="1133963"/>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2"/>
              </a:solidFill>
            </a:rPr>
            <a:t>The Faculties/ Institutes/ School develops the Specialization Learning Outcomes Assessment Plan (F-S-LOAP)</a:t>
          </a:r>
          <a:endParaRPr lang="en-US" sz="1400" kern="1200" dirty="0"/>
        </a:p>
      </dsp:txBody>
      <dsp:txXfrm rot="-10800000">
        <a:off x="0" y="1125405"/>
        <a:ext cx="10755313" cy="398021"/>
      </dsp:txXfrm>
    </dsp:sp>
    <dsp:sp modelId="{F33ECD11-BCF2-41DB-9738-5011E2E5338D}">
      <dsp:nvSpPr>
        <dsp:cNvPr id="0" name=""/>
        <dsp:cNvSpPr/>
      </dsp:nvSpPr>
      <dsp:spPr>
        <a:xfrm>
          <a:off x="0" y="1523426"/>
          <a:ext cx="5377656" cy="3390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2"/>
              </a:solidFill>
            </a:rPr>
            <a:t>Format, content, criteria and procedures of the Plan should be approved by the College , Faculty, School and Institute</a:t>
          </a:r>
          <a:r>
            <a:rPr lang="en-US" sz="1100" b="1" kern="1200" dirty="0">
              <a:solidFill>
                <a:schemeClr val="tx2"/>
              </a:solidFill>
            </a:rPr>
            <a:t>s</a:t>
          </a:r>
          <a:endParaRPr lang="en-US" sz="1100" kern="1200" dirty="0"/>
        </a:p>
      </dsp:txBody>
      <dsp:txXfrm>
        <a:off x="0" y="1523426"/>
        <a:ext cx="5377656" cy="339054"/>
      </dsp:txXfrm>
    </dsp:sp>
    <dsp:sp modelId="{FB061BEB-C0FF-4475-A4AC-FFF32EB0773E}">
      <dsp:nvSpPr>
        <dsp:cNvPr id="0" name=""/>
        <dsp:cNvSpPr/>
      </dsp:nvSpPr>
      <dsp:spPr>
        <a:xfrm>
          <a:off x="5377656" y="1523426"/>
          <a:ext cx="5377656" cy="3390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2"/>
              </a:solidFill>
            </a:rPr>
            <a:t>Both CTD-P-LOAP and F-S-LOAP should be presented and approved by the College and VP MANCOM</a:t>
          </a:r>
          <a:endParaRPr lang="en-US" sz="1400" kern="1200" dirty="0"/>
        </a:p>
      </dsp:txBody>
      <dsp:txXfrm>
        <a:off x="5377656" y="1523426"/>
        <a:ext cx="5377656" cy="339054"/>
      </dsp:txXfrm>
    </dsp:sp>
    <dsp:sp modelId="{2BDFE2C4-0B12-4E60-B127-3252A015AC55}">
      <dsp:nvSpPr>
        <dsp:cNvPr id="0" name=""/>
        <dsp:cNvSpPr/>
      </dsp:nvSpPr>
      <dsp:spPr>
        <a:xfrm rot="10800000">
          <a:off x="0" y="2501"/>
          <a:ext cx="10755313" cy="1133963"/>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2"/>
              </a:solidFill>
            </a:rPr>
            <a:t>The College ( CTD) develops the Program Learning Outcomes  Assessment Plan ( CTD-P-LOAP) </a:t>
          </a:r>
          <a:endParaRPr lang="en-US" sz="1600" kern="1200" dirty="0"/>
        </a:p>
      </dsp:txBody>
      <dsp:txXfrm rot="10800000">
        <a:off x="0" y="2501"/>
        <a:ext cx="10755313" cy="7368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pPr/>
              <a:t>8/24/2017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pPr/>
              <a:t>‹#›</a:t>
            </a:fld>
            <a:endParaRPr lang="en-US"/>
          </a:p>
        </p:txBody>
      </p:sp>
    </p:spTree>
    <p:extLst>
      <p:ext uri="{BB962C8B-B14F-4D97-AF65-F5344CB8AC3E}">
        <p14:creationId xmlns:p14="http://schemas.microsoft.com/office/powerpoint/2010/main" xmlns=""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pPr/>
              <a:t>8/24/2017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pPr/>
              <a:t>‹#›</a:t>
            </a:fld>
            <a:endParaRPr lang="en-US"/>
          </a:p>
        </p:txBody>
      </p:sp>
    </p:spTree>
    <p:extLst>
      <p:ext uri="{BB962C8B-B14F-4D97-AF65-F5344CB8AC3E}">
        <p14:creationId xmlns:p14="http://schemas.microsoft.com/office/powerpoint/2010/main" xmlns=""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pPr/>
              <a:t>1</a:t>
            </a:fld>
            <a:endParaRPr lang="en-US"/>
          </a:p>
        </p:txBody>
      </p:sp>
    </p:spTree>
    <p:extLst>
      <p:ext uri="{BB962C8B-B14F-4D97-AF65-F5344CB8AC3E}">
        <p14:creationId xmlns:p14="http://schemas.microsoft.com/office/powerpoint/2010/main" xmlns="" val="154242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Just for a review… (</a:t>
            </a:r>
            <a:r>
              <a:rPr lang="en-PH" baseline="0" dirty="0"/>
              <a:t> you may want to ask participants first if they can remember the PNU Institutional outcomes, before you present this slide). </a:t>
            </a:r>
            <a:endParaRPr lang="en-PH" dirty="0"/>
          </a:p>
        </p:txBody>
      </p:sp>
      <p:sp>
        <p:nvSpPr>
          <p:cNvPr id="4" name="Slide Number Placeholder 3"/>
          <p:cNvSpPr>
            <a:spLocks noGrp="1"/>
          </p:cNvSpPr>
          <p:nvPr>
            <p:ph type="sldNum" sz="quarter" idx="10"/>
          </p:nvPr>
        </p:nvSpPr>
        <p:spPr/>
        <p:txBody>
          <a:bodyPr/>
          <a:lstStyle/>
          <a:p>
            <a:fld id="{5AC37AB8-4C4D-401B-AB0F-E44FAAE84537}" type="slidenum">
              <a:rPr lang="en-PH" smtClean="0">
                <a:solidFill>
                  <a:prstClr val="black"/>
                </a:solidFill>
              </a:rPr>
              <a:pPr/>
              <a:t>6</a:t>
            </a:fld>
            <a:endParaRPr lang="en-PH">
              <a:solidFill>
                <a:prstClr val="black"/>
              </a:solidFill>
            </a:endParaRPr>
          </a:p>
        </p:txBody>
      </p:sp>
    </p:spTree>
    <p:extLst>
      <p:ext uri="{BB962C8B-B14F-4D97-AF65-F5344CB8AC3E}">
        <p14:creationId xmlns:p14="http://schemas.microsoft.com/office/powerpoint/2010/main" xmlns="" val="757857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Ask Them what the Program outcomes are- What kind of teacher do we need to develop?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37AB8-4C4D-401B-AB0F-E44FAAE84537}" type="slidenum">
              <a:rPr kumimoji="0" lang="en-P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P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269930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xmlns="" val="5125859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pPr/>
              <a:t>8/24/2017</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xmlns="" val="1067590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298448"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bwMode="invGray">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p:cNvSpPr>
            <a:spLocks noGrp="1"/>
          </p:cNvSpPr>
          <p:nvPr>
            <p:ph type="body" sz="half" idx="14"/>
          </p:nvPr>
        </p:nvSpPr>
        <p:spPr bwMode="invGray">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pPr/>
              <a:t>8/24/2017</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xmlns="" val="3944010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pPr/>
              <a:t>8/24/2017</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xmlns="" val="1092945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pPr/>
              <a:t>8/24/2017</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7F8E3F6-DE14-48B2-B2BC-6FABA9630FB8}" type="slidenum">
              <a:rPr lang="en-US" smtClean="0"/>
              <a:pPr/>
              <a:t>‹#›</a:t>
            </a:fld>
            <a:endParaRPr lang="en-US" dirty="0"/>
          </a:p>
        </p:txBody>
      </p:sp>
    </p:spTree>
    <p:extLst>
      <p:ext uri="{BB962C8B-B14F-4D97-AF65-F5344CB8AC3E}">
        <p14:creationId xmlns:p14="http://schemas.microsoft.com/office/powerpoint/2010/main" xmlns="" val="18041103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17D290-A51B-4329-9028-14A467D7F91D}"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ABD19-8E07-4317-870F-A14177BA6A11}" type="slidenum">
              <a:rPr lang="en-US" smtClean="0"/>
              <a:pPr/>
              <a:t>‹#›</a:t>
            </a:fld>
            <a:endParaRPr lang="en-US"/>
          </a:p>
        </p:txBody>
      </p:sp>
    </p:spTree>
    <p:extLst>
      <p:ext uri="{BB962C8B-B14F-4D97-AF65-F5344CB8AC3E}">
        <p14:creationId xmlns:p14="http://schemas.microsoft.com/office/powerpoint/2010/main" xmlns="" val="3662402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17D290-A51B-4329-9028-14A467D7F91D}"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ABD19-8E07-4317-870F-A14177BA6A11}" type="slidenum">
              <a:rPr lang="en-US" smtClean="0"/>
              <a:pPr/>
              <a:t>‹#›</a:t>
            </a:fld>
            <a:endParaRPr lang="en-US"/>
          </a:p>
        </p:txBody>
      </p:sp>
    </p:spTree>
    <p:extLst>
      <p:ext uri="{BB962C8B-B14F-4D97-AF65-F5344CB8AC3E}">
        <p14:creationId xmlns:p14="http://schemas.microsoft.com/office/powerpoint/2010/main" xmlns="" val="3572551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17D290-A51B-4329-9028-14A467D7F91D}"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ABD19-8E07-4317-870F-A14177BA6A11}" type="slidenum">
              <a:rPr lang="en-US" smtClean="0"/>
              <a:pPr/>
              <a:t>‹#›</a:t>
            </a:fld>
            <a:endParaRPr lang="en-US"/>
          </a:p>
        </p:txBody>
      </p:sp>
    </p:spTree>
    <p:extLst>
      <p:ext uri="{BB962C8B-B14F-4D97-AF65-F5344CB8AC3E}">
        <p14:creationId xmlns:p14="http://schemas.microsoft.com/office/powerpoint/2010/main" xmlns="" val="3465984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17D290-A51B-4329-9028-14A467D7F91D}" type="datetimeFigureOut">
              <a:rPr lang="en-US" smtClean="0"/>
              <a:pPr/>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7ABD19-8E07-4317-870F-A14177BA6A11}" type="slidenum">
              <a:rPr lang="en-US" smtClean="0"/>
              <a:pPr/>
              <a:t>‹#›</a:t>
            </a:fld>
            <a:endParaRPr lang="en-US"/>
          </a:p>
        </p:txBody>
      </p:sp>
    </p:spTree>
    <p:extLst>
      <p:ext uri="{BB962C8B-B14F-4D97-AF65-F5344CB8AC3E}">
        <p14:creationId xmlns:p14="http://schemas.microsoft.com/office/powerpoint/2010/main" xmlns="" val="4086491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17D290-A51B-4329-9028-14A467D7F91D}" type="datetimeFigureOut">
              <a:rPr lang="en-US" smtClean="0"/>
              <a:pPr/>
              <a:t>8/24/2017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7ABD19-8E07-4317-870F-A14177BA6A11}" type="slidenum">
              <a:rPr lang="en-US" smtClean="0"/>
              <a:pPr/>
              <a:t>‹#›</a:t>
            </a:fld>
            <a:endParaRPr lang="en-US"/>
          </a:p>
        </p:txBody>
      </p:sp>
    </p:spTree>
    <p:extLst>
      <p:ext uri="{BB962C8B-B14F-4D97-AF65-F5344CB8AC3E}">
        <p14:creationId xmlns:p14="http://schemas.microsoft.com/office/powerpoint/2010/main" xmlns="" val="3284803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17D290-A51B-4329-9028-14A467D7F91D}" type="datetimeFigureOut">
              <a:rPr lang="en-US" smtClean="0"/>
              <a:pPr/>
              <a:t>8/24/2017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7ABD19-8E07-4317-870F-A14177BA6A11}" type="slidenum">
              <a:rPr lang="en-US" smtClean="0"/>
              <a:pPr/>
              <a:t>‹#›</a:t>
            </a:fld>
            <a:endParaRPr lang="en-US"/>
          </a:p>
        </p:txBody>
      </p:sp>
    </p:spTree>
    <p:extLst>
      <p:ext uri="{BB962C8B-B14F-4D97-AF65-F5344CB8AC3E}">
        <p14:creationId xmlns:p14="http://schemas.microsoft.com/office/powerpoint/2010/main" xmlns="" val="97932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pPr/>
              <a:t>8/24/2017</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xmlns="" val="25961823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7D290-A51B-4329-9028-14A467D7F91D}" type="datetimeFigureOut">
              <a:rPr lang="en-US" smtClean="0"/>
              <a:pPr/>
              <a:t>8/24/2017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7ABD19-8E07-4317-870F-A14177BA6A11}" type="slidenum">
              <a:rPr lang="en-US" smtClean="0"/>
              <a:pPr/>
              <a:t>‹#›</a:t>
            </a:fld>
            <a:endParaRPr lang="en-US"/>
          </a:p>
        </p:txBody>
      </p:sp>
    </p:spTree>
    <p:extLst>
      <p:ext uri="{BB962C8B-B14F-4D97-AF65-F5344CB8AC3E}">
        <p14:creationId xmlns:p14="http://schemas.microsoft.com/office/powerpoint/2010/main" xmlns="" val="224058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17D290-A51B-4329-9028-14A467D7F91D}" type="datetimeFigureOut">
              <a:rPr lang="en-US" smtClean="0"/>
              <a:pPr/>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7ABD19-8E07-4317-870F-A14177BA6A11}" type="slidenum">
              <a:rPr lang="en-US" smtClean="0"/>
              <a:pPr/>
              <a:t>‹#›</a:t>
            </a:fld>
            <a:endParaRPr lang="en-US"/>
          </a:p>
        </p:txBody>
      </p:sp>
    </p:spTree>
    <p:extLst>
      <p:ext uri="{BB962C8B-B14F-4D97-AF65-F5344CB8AC3E}">
        <p14:creationId xmlns:p14="http://schemas.microsoft.com/office/powerpoint/2010/main" xmlns="" val="1670284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17D290-A51B-4329-9028-14A467D7F91D}" type="datetimeFigureOut">
              <a:rPr lang="en-US" smtClean="0"/>
              <a:pPr/>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7ABD19-8E07-4317-870F-A14177BA6A11}" type="slidenum">
              <a:rPr lang="en-US" smtClean="0"/>
              <a:pPr/>
              <a:t>‹#›</a:t>
            </a:fld>
            <a:endParaRPr lang="en-US"/>
          </a:p>
        </p:txBody>
      </p:sp>
    </p:spTree>
    <p:extLst>
      <p:ext uri="{BB962C8B-B14F-4D97-AF65-F5344CB8AC3E}">
        <p14:creationId xmlns:p14="http://schemas.microsoft.com/office/powerpoint/2010/main" xmlns="" val="3492032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17D290-A51B-4329-9028-14A467D7F91D}"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ABD19-8E07-4317-870F-A14177BA6A11}" type="slidenum">
              <a:rPr lang="en-US" smtClean="0"/>
              <a:pPr/>
              <a:t>‹#›</a:t>
            </a:fld>
            <a:endParaRPr lang="en-US"/>
          </a:p>
        </p:txBody>
      </p:sp>
    </p:spTree>
    <p:extLst>
      <p:ext uri="{BB962C8B-B14F-4D97-AF65-F5344CB8AC3E}">
        <p14:creationId xmlns:p14="http://schemas.microsoft.com/office/powerpoint/2010/main" xmlns="" val="3042107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17D290-A51B-4329-9028-14A467D7F91D}"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ABD19-8E07-4317-870F-A14177BA6A11}" type="slidenum">
              <a:rPr lang="en-US" smtClean="0"/>
              <a:pPr/>
              <a:t>‹#›</a:t>
            </a:fld>
            <a:endParaRPr lang="en-US"/>
          </a:p>
        </p:txBody>
      </p:sp>
    </p:spTree>
    <p:extLst>
      <p:ext uri="{BB962C8B-B14F-4D97-AF65-F5344CB8AC3E}">
        <p14:creationId xmlns:p14="http://schemas.microsoft.com/office/powerpoint/2010/main" xmlns="" val="3409995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3AE153-676F-461F-AA1A-E08CAED5D16B}" type="datetime1">
              <a:rPr lang="en-US" smtClean="0"/>
              <a:pPr/>
              <a:t>8/24/2017</a:t>
            </a:fld>
            <a:endParaRPr lang="en-US"/>
          </a:p>
        </p:txBody>
      </p:sp>
      <p:sp>
        <p:nvSpPr>
          <p:cNvPr id="5" name="Footer Placeholder 4"/>
          <p:cNvSpPr>
            <a:spLocks noGrp="1"/>
          </p:cNvSpPr>
          <p:nvPr>
            <p:ph type="ftr" sz="quarter" idx="11"/>
          </p:nvPr>
        </p:nvSpPr>
        <p:spPr/>
        <p:txBody>
          <a:bodyPr/>
          <a:lstStyle/>
          <a:p>
            <a:r>
              <a:rPr lang="en-PH"/>
              <a:t>UCMIMO Property. Do not reproduce without permission.</a:t>
            </a:r>
            <a:endParaRPr lang="en-US"/>
          </a:p>
        </p:txBody>
      </p:sp>
      <p:sp>
        <p:nvSpPr>
          <p:cNvPr id="6" name="Slide Number Placeholder 5"/>
          <p:cNvSpPr>
            <a:spLocks noGrp="1"/>
          </p:cNvSpPr>
          <p:nvPr>
            <p:ph type="sldNum" sz="quarter" idx="12"/>
          </p:nvPr>
        </p:nvSpPr>
        <p:spPr/>
        <p:txBody>
          <a:bodyPr/>
          <a:lstStyle/>
          <a:p>
            <a:fld id="{E908E9F8-F3D2-479E-9A1F-F4C1884D5549}" type="slidenum">
              <a:rPr lang="en-US" smtClean="0"/>
              <a:pPr/>
              <a:t>‹#›</a:t>
            </a:fld>
            <a:endParaRPr lang="en-US"/>
          </a:p>
        </p:txBody>
      </p:sp>
    </p:spTree>
    <p:extLst>
      <p:ext uri="{BB962C8B-B14F-4D97-AF65-F5344CB8AC3E}">
        <p14:creationId xmlns:p14="http://schemas.microsoft.com/office/powerpoint/2010/main" xmlns="" val="1728838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C4395C-1C17-4E13-9A95-AA1A4E3EAA47}" type="datetime1">
              <a:rPr lang="en-US" smtClean="0"/>
              <a:pPr/>
              <a:t>8/24/2017</a:t>
            </a:fld>
            <a:endParaRPr lang="en-US"/>
          </a:p>
        </p:txBody>
      </p:sp>
      <p:sp>
        <p:nvSpPr>
          <p:cNvPr id="5" name="Footer Placeholder 4"/>
          <p:cNvSpPr>
            <a:spLocks noGrp="1"/>
          </p:cNvSpPr>
          <p:nvPr>
            <p:ph type="ftr" sz="quarter" idx="11"/>
          </p:nvPr>
        </p:nvSpPr>
        <p:spPr/>
        <p:txBody>
          <a:bodyPr/>
          <a:lstStyle/>
          <a:p>
            <a:r>
              <a:rPr lang="en-PH"/>
              <a:t>UCMIMO Property. Do not reproduce without permission.</a:t>
            </a:r>
            <a:endParaRPr lang="en-US"/>
          </a:p>
        </p:txBody>
      </p:sp>
      <p:sp>
        <p:nvSpPr>
          <p:cNvPr id="6" name="Slide Number Placeholder 5"/>
          <p:cNvSpPr>
            <a:spLocks noGrp="1"/>
          </p:cNvSpPr>
          <p:nvPr>
            <p:ph type="sldNum" sz="quarter" idx="12"/>
          </p:nvPr>
        </p:nvSpPr>
        <p:spPr/>
        <p:txBody>
          <a:bodyPr/>
          <a:lstStyle/>
          <a:p>
            <a:fld id="{E908E9F8-F3D2-479E-9A1F-F4C1884D5549}" type="slidenum">
              <a:rPr lang="en-US" smtClean="0"/>
              <a:pPr/>
              <a:t>‹#›</a:t>
            </a:fld>
            <a:endParaRPr lang="en-US"/>
          </a:p>
        </p:txBody>
      </p:sp>
    </p:spTree>
    <p:extLst>
      <p:ext uri="{BB962C8B-B14F-4D97-AF65-F5344CB8AC3E}">
        <p14:creationId xmlns:p14="http://schemas.microsoft.com/office/powerpoint/2010/main" xmlns="" val="887768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64B930-AB71-487D-B400-34654D8D4144}" type="datetime1">
              <a:rPr lang="en-US" smtClean="0"/>
              <a:pPr/>
              <a:t>8/24/2017</a:t>
            </a:fld>
            <a:endParaRPr lang="en-US"/>
          </a:p>
        </p:txBody>
      </p:sp>
      <p:sp>
        <p:nvSpPr>
          <p:cNvPr id="5" name="Footer Placeholder 4"/>
          <p:cNvSpPr>
            <a:spLocks noGrp="1"/>
          </p:cNvSpPr>
          <p:nvPr>
            <p:ph type="ftr" sz="quarter" idx="11"/>
          </p:nvPr>
        </p:nvSpPr>
        <p:spPr/>
        <p:txBody>
          <a:bodyPr/>
          <a:lstStyle/>
          <a:p>
            <a:r>
              <a:rPr lang="en-PH"/>
              <a:t>UCMIMO Property. Do not reproduce without permission.</a:t>
            </a:r>
            <a:endParaRPr lang="en-US"/>
          </a:p>
        </p:txBody>
      </p:sp>
      <p:sp>
        <p:nvSpPr>
          <p:cNvPr id="6" name="Slide Number Placeholder 5"/>
          <p:cNvSpPr>
            <a:spLocks noGrp="1"/>
          </p:cNvSpPr>
          <p:nvPr>
            <p:ph type="sldNum" sz="quarter" idx="12"/>
          </p:nvPr>
        </p:nvSpPr>
        <p:spPr/>
        <p:txBody>
          <a:bodyPr/>
          <a:lstStyle/>
          <a:p>
            <a:fld id="{E908E9F8-F3D2-479E-9A1F-F4C1884D5549}" type="slidenum">
              <a:rPr lang="en-US" smtClean="0"/>
              <a:pPr/>
              <a:t>‹#›</a:t>
            </a:fld>
            <a:endParaRPr lang="en-US"/>
          </a:p>
        </p:txBody>
      </p:sp>
    </p:spTree>
    <p:extLst>
      <p:ext uri="{BB962C8B-B14F-4D97-AF65-F5344CB8AC3E}">
        <p14:creationId xmlns:p14="http://schemas.microsoft.com/office/powerpoint/2010/main" xmlns="" val="3303347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423788-BFB3-4775-9AA0-8CC3C71833FF}" type="datetime1">
              <a:rPr lang="en-US" smtClean="0"/>
              <a:pPr/>
              <a:t>8/24/2017</a:t>
            </a:fld>
            <a:endParaRPr lang="en-US"/>
          </a:p>
        </p:txBody>
      </p:sp>
      <p:sp>
        <p:nvSpPr>
          <p:cNvPr id="6" name="Footer Placeholder 5"/>
          <p:cNvSpPr>
            <a:spLocks noGrp="1"/>
          </p:cNvSpPr>
          <p:nvPr>
            <p:ph type="ftr" sz="quarter" idx="11"/>
          </p:nvPr>
        </p:nvSpPr>
        <p:spPr/>
        <p:txBody>
          <a:bodyPr/>
          <a:lstStyle/>
          <a:p>
            <a:r>
              <a:rPr lang="en-PH"/>
              <a:t>UCMIMO Property. Do not reproduce without permission.</a:t>
            </a:r>
            <a:endParaRPr lang="en-US"/>
          </a:p>
        </p:txBody>
      </p:sp>
      <p:sp>
        <p:nvSpPr>
          <p:cNvPr id="7" name="Slide Number Placeholder 6"/>
          <p:cNvSpPr>
            <a:spLocks noGrp="1"/>
          </p:cNvSpPr>
          <p:nvPr>
            <p:ph type="sldNum" sz="quarter" idx="12"/>
          </p:nvPr>
        </p:nvSpPr>
        <p:spPr/>
        <p:txBody>
          <a:bodyPr/>
          <a:lstStyle/>
          <a:p>
            <a:fld id="{E908E9F8-F3D2-479E-9A1F-F4C1884D5549}" type="slidenum">
              <a:rPr lang="en-US" smtClean="0"/>
              <a:pPr/>
              <a:t>‹#›</a:t>
            </a:fld>
            <a:endParaRPr lang="en-US"/>
          </a:p>
        </p:txBody>
      </p:sp>
    </p:spTree>
    <p:extLst>
      <p:ext uri="{BB962C8B-B14F-4D97-AF65-F5344CB8AC3E}">
        <p14:creationId xmlns:p14="http://schemas.microsoft.com/office/powerpoint/2010/main" xmlns="" val="1215423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B18D74-93A9-4999-9822-498ACEB50762}" type="datetime1">
              <a:rPr lang="en-US" smtClean="0"/>
              <a:pPr/>
              <a:t>8/24/2017</a:t>
            </a:fld>
            <a:endParaRPr lang="en-US"/>
          </a:p>
        </p:txBody>
      </p:sp>
      <p:sp>
        <p:nvSpPr>
          <p:cNvPr id="8" name="Footer Placeholder 7"/>
          <p:cNvSpPr>
            <a:spLocks noGrp="1"/>
          </p:cNvSpPr>
          <p:nvPr>
            <p:ph type="ftr" sz="quarter" idx="11"/>
          </p:nvPr>
        </p:nvSpPr>
        <p:spPr/>
        <p:txBody>
          <a:bodyPr/>
          <a:lstStyle/>
          <a:p>
            <a:r>
              <a:rPr lang="en-PH"/>
              <a:t>UCMIMO Property. Do not reproduce without permission.</a:t>
            </a:r>
            <a:endParaRPr lang="en-US"/>
          </a:p>
        </p:txBody>
      </p:sp>
      <p:sp>
        <p:nvSpPr>
          <p:cNvPr id="9" name="Slide Number Placeholder 8"/>
          <p:cNvSpPr>
            <a:spLocks noGrp="1"/>
          </p:cNvSpPr>
          <p:nvPr>
            <p:ph type="sldNum" sz="quarter" idx="12"/>
          </p:nvPr>
        </p:nvSpPr>
        <p:spPr/>
        <p:txBody>
          <a:bodyPr/>
          <a:lstStyle/>
          <a:p>
            <a:fld id="{E908E9F8-F3D2-479E-9A1F-F4C1884D5549}" type="slidenum">
              <a:rPr lang="en-US" smtClean="0"/>
              <a:pPr/>
              <a:t>‹#›</a:t>
            </a:fld>
            <a:endParaRPr lang="en-US"/>
          </a:p>
        </p:txBody>
      </p:sp>
    </p:spTree>
    <p:extLst>
      <p:ext uri="{BB962C8B-B14F-4D97-AF65-F5344CB8AC3E}">
        <p14:creationId xmlns:p14="http://schemas.microsoft.com/office/powerpoint/2010/main" xmlns="" val="107015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xmlns="" val="2402813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E1F88C-DD2D-4DDC-9CF3-B486B81EDB18}" type="datetime1">
              <a:rPr lang="en-US" smtClean="0"/>
              <a:pPr/>
              <a:t>8/24/2017</a:t>
            </a:fld>
            <a:endParaRPr lang="en-US"/>
          </a:p>
        </p:txBody>
      </p:sp>
      <p:sp>
        <p:nvSpPr>
          <p:cNvPr id="4" name="Footer Placeholder 3"/>
          <p:cNvSpPr>
            <a:spLocks noGrp="1"/>
          </p:cNvSpPr>
          <p:nvPr>
            <p:ph type="ftr" sz="quarter" idx="11"/>
          </p:nvPr>
        </p:nvSpPr>
        <p:spPr/>
        <p:txBody>
          <a:bodyPr/>
          <a:lstStyle/>
          <a:p>
            <a:r>
              <a:rPr lang="en-PH"/>
              <a:t>UCMIMO Property. Do not reproduce without permission.</a:t>
            </a:r>
            <a:endParaRPr lang="en-US"/>
          </a:p>
        </p:txBody>
      </p:sp>
      <p:sp>
        <p:nvSpPr>
          <p:cNvPr id="5" name="Slide Number Placeholder 4"/>
          <p:cNvSpPr>
            <a:spLocks noGrp="1"/>
          </p:cNvSpPr>
          <p:nvPr>
            <p:ph type="sldNum" sz="quarter" idx="12"/>
          </p:nvPr>
        </p:nvSpPr>
        <p:spPr/>
        <p:txBody>
          <a:bodyPr/>
          <a:lstStyle/>
          <a:p>
            <a:fld id="{E908E9F8-F3D2-479E-9A1F-F4C1884D5549}" type="slidenum">
              <a:rPr lang="en-US" smtClean="0"/>
              <a:pPr/>
              <a:t>‹#›</a:t>
            </a:fld>
            <a:endParaRPr lang="en-US"/>
          </a:p>
        </p:txBody>
      </p:sp>
    </p:spTree>
    <p:extLst>
      <p:ext uri="{BB962C8B-B14F-4D97-AF65-F5344CB8AC3E}">
        <p14:creationId xmlns:p14="http://schemas.microsoft.com/office/powerpoint/2010/main" xmlns="" val="3021192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F86F-F294-4ACD-96C0-F4A7386D94F3}" type="datetime1">
              <a:rPr lang="en-US" smtClean="0"/>
              <a:pPr/>
              <a:t>8/24/2017</a:t>
            </a:fld>
            <a:endParaRPr lang="en-US"/>
          </a:p>
        </p:txBody>
      </p:sp>
      <p:sp>
        <p:nvSpPr>
          <p:cNvPr id="3" name="Footer Placeholder 2"/>
          <p:cNvSpPr>
            <a:spLocks noGrp="1"/>
          </p:cNvSpPr>
          <p:nvPr>
            <p:ph type="ftr" sz="quarter" idx="11"/>
          </p:nvPr>
        </p:nvSpPr>
        <p:spPr/>
        <p:txBody>
          <a:bodyPr/>
          <a:lstStyle/>
          <a:p>
            <a:r>
              <a:rPr lang="en-PH"/>
              <a:t>UCMIMO Property. Do not reproduce without permission.</a:t>
            </a:r>
            <a:endParaRPr lang="en-US"/>
          </a:p>
        </p:txBody>
      </p:sp>
      <p:sp>
        <p:nvSpPr>
          <p:cNvPr id="4" name="Slide Number Placeholder 3"/>
          <p:cNvSpPr>
            <a:spLocks noGrp="1"/>
          </p:cNvSpPr>
          <p:nvPr>
            <p:ph type="sldNum" sz="quarter" idx="12"/>
          </p:nvPr>
        </p:nvSpPr>
        <p:spPr/>
        <p:txBody>
          <a:bodyPr/>
          <a:lstStyle/>
          <a:p>
            <a:fld id="{E908E9F8-F3D2-479E-9A1F-F4C1884D5549}" type="slidenum">
              <a:rPr lang="en-US" smtClean="0"/>
              <a:pPr/>
              <a:t>‹#›</a:t>
            </a:fld>
            <a:endParaRPr lang="en-US"/>
          </a:p>
        </p:txBody>
      </p:sp>
    </p:spTree>
    <p:extLst>
      <p:ext uri="{BB962C8B-B14F-4D97-AF65-F5344CB8AC3E}">
        <p14:creationId xmlns:p14="http://schemas.microsoft.com/office/powerpoint/2010/main" xmlns="" val="627933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70D168-8515-4AAD-9180-6DA8D6AF2832}" type="datetime1">
              <a:rPr lang="en-US" smtClean="0"/>
              <a:pPr/>
              <a:t>8/24/2017</a:t>
            </a:fld>
            <a:endParaRPr lang="en-US"/>
          </a:p>
        </p:txBody>
      </p:sp>
      <p:sp>
        <p:nvSpPr>
          <p:cNvPr id="6" name="Footer Placeholder 5"/>
          <p:cNvSpPr>
            <a:spLocks noGrp="1"/>
          </p:cNvSpPr>
          <p:nvPr>
            <p:ph type="ftr" sz="quarter" idx="11"/>
          </p:nvPr>
        </p:nvSpPr>
        <p:spPr/>
        <p:txBody>
          <a:bodyPr/>
          <a:lstStyle/>
          <a:p>
            <a:r>
              <a:rPr lang="en-PH"/>
              <a:t>UCMIMO Property. Do not reproduce without permission.</a:t>
            </a:r>
            <a:endParaRPr lang="en-US"/>
          </a:p>
        </p:txBody>
      </p:sp>
      <p:sp>
        <p:nvSpPr>
          <p:cNvPr id="7" name="Slide Number Placeholder 6"/>
          <p:cNvSpPr>
            <a:spLocks noGrp="1"/>
          </p:cNvSpPr>
          <p:nvPr>
            <p:ph type="sldNum" sz="quarter" idx="12"/>
          </p:nvPr>
        </p:nvSpPr>
        <p:spPr/>
        <p:txBody>
          <a:bodyPr/>
          <a:lstStyle/>
          <a:p>
            <a:fld id="{E908E9F8-F3D2-479E-9A1F-F4C1884D5549}" type="slidenum">
              <a:rPr lang="en-US" smtClean="0"/>
              <a:pPr/>
              <a:t>‹#›</a:t>
            </a:fld>
            <a:endParaRPr lang="en-US"/>
          </a:p>
        </p:txBody>
      </p:sp>
    </p:spTree>
    <p:extLst>
      <p:ext uri="{BB962C8B-B14F-4D97-AF65-F5344CB8AC3E}">
        <p14:creationId xmlns:p14="http://schemas.microsoft.com/office/powerpoint/2010/main" xmlns="" val="689761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F3FD95-A3A7-4A4A-A5A9-0DB4BCC8D218}" type="datetime1">
              <a:rPr lang="en-US" smtClean="0"/>
              <a:pPr/>
              <a:t>8/24/2017</a:t>
            </a:fld>
            <a:endParaRPr lang="en-US"/>
          </a:p>
        </p:txBody>
      </p:sp>
      <p:sp>
        <p:nvSpPr>
          <p:cNvPr id="6" name="Footer Placeholder 5"/>
          <p:cNvSpPr>
            <a:spLocks noGrp="1"/>
          </p:cNvSpPr>
          <p:nvPr>
            <p:ph type="ftr" sz="quarter" idx="11"/>
          </p:nvPr>
        </p:nvSpPr>
        <p:spPr/>
        <p:txBody>
          <a:bodyPr/>
          <a:lstStyle/>
          <a:p>
            <a:r>
              <a:rPr lang="en-PH"/>
              <a:t>UCMIMO Property. Do not reproduce without permission.</a:t>
            </a:r>
            <a:endParaRPr lang="en-US"/>
          </a:p>
        </p:txBody>
      </p:sp>
      <p:sp>
        <p:nvSpPr>
          <p:cNvPr id="7" name="Slide Number Placeholder 6"/>
          <p:cNvSpPr>
            <a:spLocks noGrp="1"/>
          </p:cNvSpPr>
          <p:nvPr>
            <p:ph type="sldNum" sz="quarter" idx="12"/>
          </p:nvPr>
        </p:nvSpPr>
        <p:spPr/>
        <p:txBody>
          <a:bodyPr/>
          <a:lstStyle/>
          <a:p>
            <a:fld id="{E908E9F8-F3D2-479E-9A1F-F4C1884D5549}" type="slidenum">
              <a:rPr lang="en-US" smtClean="0"/>
              <a:pPr/>
              <a:t>‹#›</a:t>
            </a:fld>
            <a:endParaRPr lang="en-US"/>
          </a:p>
        </p:txBody>
      </p:sp>
    </p:spTree>
    <p:extLst>
      <p:ext uri="{BB962C8B-B14F-4D97-AF65-F5344CB8AC3E}">
        <p14:creationId xmlns:p14="http://schemas.microsoft.com/office/powerpoint/2010/main" xmlns="" val="1092743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4C2593-81BC-4840-AFD2-39CB90A2E270}" type="datetime1">
              <a:rPr lang="en-US" smtClean="0"/>
              <a:pPr/>
              <a:t>8/24/2017</a:t>
            </a:fld>
            <a:endParaRPr lang="en-US"/>
          </a:p>
        </p:txBody>
      </p:sp>
      <p:sp>
        <p:nvSpPr>
          <p:cNvPr id="5" name="Footer Placeholder 4"/>
          <p:cNvSpPr>
            <a:spLocks noGrp="1"/>
          </p:cNvSpPr>
          <p:nvPr>
            <p:ph type="ftr" sz="quarter" idx="11"/>
          </p:nvPr>
        </p:nvSpPr>
        <p:spPr/>
        <p:txBody>
          <a:bodyPr/>
          <a:lstStyle/>
          <a:p>
            <a:r>
              <a:rPr lang="en-PH"/>
              <a:t>UCMIMO Property. Do not reproduce without permission.</a:t>
            </a:r>
            <a:endParaRPr lang="en-US"/>
          </a:p>
        </p:txBody>
      </p:sp>
      <p:sp>
        <p:nvSpPr>
          <p:cNvPr id="6" name="Slide Number Placeholder 5"/>
          <p:cNvSpPr>
            <a:spLocks noGrp="1"/>
          </p:cNvSpPr>
          <p:nvPr>
            <p:ph type="sldNum" sz="quarter" idx="12"/>
          </p:nvPr>
        </p:nvSpPr>
        <p:spPr/>
        <p:txBody>
          <a:bodyPr/>
          <a:lstStyle/>
          <a:p>
            <a:fld id="{E908E9F8-F3D2-479E-9A1F-F4C1884D5549}" type="slidenum">
              <a:rPr lang="en-US" smtClean="0"/>
              <a:pPr/>
              <a:t>‹#›</a:t>
            </a:fld>
            <a:endParaRPr lang="en-US"/>
          </a:p>
        </p:txBody>
      </p:sp>
    </p:spTree>
    <p:extLst>
      <p:ext uri="{BB962C8B-B14F-4D97-AF65-F5344CB8AC3E}">
        <p14:creationId xmlns:p14="http://schemas.microsoft.com/office/powerpoint/2010/main" xmlns="" val="3562282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42DE29-D8AE-4D41-959B-A90A1A064A93}" type="datetime1">
              <a:rPr lang="en-US" smtClean="0"/>
              <a:pPr/>
              <a:t>8/24/2017</a:t>
            </a:fld>
            <a:endParaRPr lang="en-US"/>
          </a:p>
        </p:txBody>
      </p:sp>
      <p:sp>
        <p:nvSpPr>
          <p:cNvPr id="5" name="Footer Placeholder 4"/>
          <p:cNvSpPr>
            <a:spLocks noGrp="1"/>
          </p:cNvSpPr>
          <p:nvPr>
            <p:ph type="ftr" sz="quarter" idx="11"/>
          </p:nvPr>
        </p:nvSpPr>
        <p:spPr/>
        <p:txBody>
          <a:bodyPr/>
          <a:lstStyle/>
          <a:p>
            <a:r>
              <a:rPr lang="en-PH"/>
              <a:t>UCMIMO Property. Do not reproduce without permission.</a:t>
            </a:r>
            <a:endParaRPr lang="en-US"/>
          </a:p>
        </p:txBody>
      </p:sp>
      <p:sp>
        <p:nvSpPr>
          <p:cNvPr id="6" name="Slide Number Placeholder 5"/>
          <p:cNvSpPr>
            <a:spLocks noGrp="1"/>
          </p:cNvSpPr>
          <p:nvPr>
            <p:ph type="sldNum" sz="quarter" idx="12"/>
          </p:nvPr>
        </p:nvSpPr>
        <p:spPr/>
        <p:txBody>
          <a:bodyPr/>
          <a:lstStyle/>
          <a:p>
            <a:fld id="{E908E9F8-F3D2-479E-9A1F-F4C1884D5549}" type="slidenum">
              <a:rPr lang="en-US" smtClean="0"/>
              <a:pPr/>
              <a:t>‹#›</a:t>
            </a:fld>
            <a:endParaRPr lang="en-US"/>
          </a:p>
        </p:txBody>
      </p:sp>
    </p:spTree>
    <p:extLst>
      <p:ext uri="{BB962C8B-B14F-4D97-AF65-F5344CB8AC3E}">
        <p14:creationId xmlns:p14="http://schemas.microsoft.com/office/powerpoint/2010/main" xmlns="" val="13659824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PH"/>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050B0846-1FFF-4CB6-AB4F-4E9EF72BE54A}" type="datetime1">
              <a:rPr lang="en-PH" smtClean="0">
                <a:solidFill>
                  <a:prstClr val="black">
                    <a:tint val="75000"/>
                  </a:prstClr>
                </a:solidFill>
              </a:rPr>
              <a:pPr/>
              <a:t>24/08/2017</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r>
              <a:rPr lang="en-PH">
                <a:solidFill>
                  <a:prstClr val="black">
                    <a:tint val="75000"/>
                  </a:prstClr>
                </a:solidFill>
              </a:rPr>
              <a:t>University Curriculum Management and instructional Materials Office Property. Do not Reproduce without permission.</a:t>
            </a:r>
          </a:p>
        </p:txBody>
      </p:sp>
      <p:sp>
        <p:nvSpPr>
          <p:cNvPr id="6" name="Slide Number Placeholder 5"/>
          <p:cNvSpPr>
            <a:spLocks noGrp="1"/>
          </p:cNvSpPr>
          <p:nvPr>
            <p:ph type="sldNum" sz="quarter" idx="12"/>
          </p:nvPr>
        </p:nvSpPr>
        <p:spPr/>
        <p:txBody>
          <a:bodyPr/>
          <a:lstStyle/>
          <a:p>
            <a:fld id="{FFB8DBA9-885B-4741-A051-4E048B9CF5C4}"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xmlns="" val="574905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CC2EB34D-03EB-471C-9066-E92A5742D070}" type="datetime1">
              <a:rPr lang="en-PH" smtClean="0">
                <a:solidFill>
                  <a:prstClr val="black">
                    <a:tint val="75000"/>
                  </a:prstClr>
                </a:solidFill>
              </a:rPr>
              <a:pPr/>
              <a:t>24/08/2017</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r>
              <a:rPr lang="en-PH">
                <a:solidFill>
                  <a:prstClr val="black">
                    <a:tint val="75000"/>
                  </a:prstClr>
                </a:solidFill>
              </a:rPr>
              <a:t>University Curriculum Management and instructional Materials Office Property. Do not Reproduce without permission.</a:t>
            </a:r>
          </a:p>
        </p:txBody>
      </p:sp>
      <p:sp>
        <p:nvSpPr>
          <p:cNvPr id="6" name="Slide Number Placeholder 5"/>
          <p:cNvSpPr>
            <a:spLocks noGrp="1"/>
          </p:cNvSpPr>
          <p:nvPr>
            <p:ph type="sldNum" sz="quarter" idx="12"/>
          </p:nvPr>
        </p:nvSpPr>
        <p:spPr/>
        <p:txBody>
          <a:bodyPr/>
          <a:lstStyle/>
          <a:p>
            <a:fld id="{FFB8DBA9-885B-4741-A051-4E048B9CF5C4}"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xmlns="" val="3299054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PH"/>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177D53-ADF5-430B-8501-CED5A6233F0D}" type="datetime1">
              <a:rPr lang="en-PH" smtClean="0">
                <a:solidFill>
                  <a:prstClr val="black">
                    <a:tint val="75000"/>
                  </a:prstClr>
                </a:solidFill>
              </a:rPr>
              <a:pPr/>
              <a:t>24/08/2017</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r>
              <a:rPr lang="en-PH">
                <a:solidFill>
                  <a:prstClr val="black">
                    <a:tint val="75000"/>
                  </a:prstClr>
                </a:solidFill>
              </a:rPr>
              <a:t>University Curriculum Management and instructional Materials Office Property. Do not Reproduce without permission.</a:t>
            </a:r>
          </a:p>
        </p:txBody>
      </p:sp>
      <p:sp>
        <p:nvSpPr>
          <p:cNvPr id="6" name="Slide Number Placeholder 5"/>
          <p:cNvSpPr>
            <a:spLocks noGrp="1"/>
          </p:cNvSpPr>
          <p:nvPr>
            <p:ph type="sldNum" sz="quarter" idx="12"/>
          </p:nvPr>
        </p:nvSpPr>
        <p:spPr/>
        <p:txBody>
          <a:bodyPr/>
          <a:lstStyle/>
          <a:p>
            <a:fld id="{FFB8DBA9-885B-4741-A051-4E048B9CF5C4}"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xmlns="" val="33978104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FE8FD56D-C1E2-4E24-AFA9-01FBD0FD038B}" type="datetime1">
              <a:rPr lang="en-PH" smtClean="0">
                <a:solidFill>
                  <a:prstClr val="black">
                    <a:tint val="75000"/>
                  </a:prstClr>
                </a:solidFill>
              </a:rPr>
              <a:pPr/>
              <a:t>24/08/2017</a:t>
            </a:fld>
            <a:endParaRPr lang="en-PH">
              <a:solidFill>
                <a:prstClr val="black">
                  <a:tint val="75000"/>
                </a:prstClr>
              </a:solidFill>
            </a:endParaRPr>
          </a:p>
        </p:txBody>
      </p:sp>
      <p:sp>
        <p:nvSpPr>
          <p:cNvPr id="6" name="Footer Placeholder 5"/>
          <p:cNvSpPr>
            <a:spLocks noGrp="1"/>
          </p:cNvSpPr>
          <p:nvPr>
            <p:ph type="ftr" sz="quarter" idx="11"/>
          </p:nvPr>
        </p:nvSpPr>
        <p:spPr/>
        <p:txBody>
          <a:bodyPr/>
          <a:lstStyle/>
          <a:p>
            <a:r>
              <a:rPr lang="en-PH">
                <a:solidFill>
                  <a:prstClr val="black">
                    <a:tint val="75000"/>
                  </a:prstClr>
                </a:solidFill>
              </a:rPr>
              <a:t>University Curriculum Management and instructional Materials Office Property. Do not Reproduce without permission.</a:t>
            </a:r>
          </a:p>
        </p:txBody>
      </p:sp>
      <p:sp>
        <p:nvSpPr>
          <p:cNvPr id="7" name="Slide Number Placeholder 6"/>
          <p:cNvSpPr>
            <a:spLocks noGrp="1"/>
          </p:cNvSpPr>
          <p:nvPr>
            <p:ph type="sldNum" sz="quarter" idx="12"/>
          </p:nvPr>
        </p:nvSpPr>
        <p:spPr/>
        <p:txBody>
          <a:bodyPr/>
          <a:lstStyle/>
          <a:p>
            <a:fld id="{FFB8DBA9-885B-4741-A051-4E048B9CF5C4}"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xmlns="" val="334754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xmlns="" val="15196429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PH"/>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7259858C-8957-4F93-8BF7-9FD3B3AF412B}" type="datetime1">
              <a:rPr lang="en-PH" smtClean="0">
                <a:solidFill>
                  <a:prstClr val="black">
                    <a:tint val="75000"/>
                  </a:prstClr>
                </a:solidFill>
              </a:rPr>
              <a:pPr/>
              <a:t>24/08/2017</a:t>
            </a:fld>
            <a:endParaRPr lang="en-PH">
              <a:solidFill>
                <a:prstClr val="black">
                  <a:tint val="75000"/>
                </a:prstClr>
              </a:solidFill>
            </a:endParaRPr>
          </a:p>
        </p:txBody>
      </p:sp>
      <p:sp>
        <p:nvSpPr>
          <p:cNvPr id="8" name="Footer Placeholder 7"/>
          <p:cNvSpPr>
            <a:spLocks noGrp="1"/>
          </p:cNvSpPr>
          <p:nvPr>
            <p:ph type="ftr" sz="quarter" idx="11"/>
          </p:nvPr>
        </p:nvSpPr>
        <p:spPr/>
        <p:txBody>
          <a:bodyPr/>
          <a:lstStyle/>
          <a:p>
            <a:r>
              <a:rPr lang="en-PH">
                <a:solidFill>
                  <a:prstClr val="black">
                    <a:tint val="75000"/>
                  </a:prstClr>
                </a:solidFill>
              </a:rPr>
              <a:t>University Curriculum Management and instructional Materials Office Property. Do not Reproduce without permission.</a:t>
            </a:r>
          </a:p>
        </p:txBody>
      </p:sp>
      <p:sp>
        <p:nvSpPr>
          <p:cNvPr id="9" name="Slide Number Placeholder 8"/>
          <p:cNvSpPr>
            <a:spLocks noGrp="1"/>
          </p:cNvSpPr>
          <p:nvPr>
            <p:ph type="sldNum" sz="quarter" idx="12"/>
          </p:nvPr>
        </p:nvSpPr>
        <p:spPr/>
        <p:txBody>
          <a:bodyPr/>
          <a:lstStyle/>
          <a:p>
            <a:fld id="{FFB8DBA9-885B-4741-A051-4E048B9CF5C4}"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xmlns="" val="12824487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AFC4EA1B-F0AD-4D37-8A2C-6B2DFEA9AB53}" type="datetime1">
              <a:rPr lang="en-PH" smtClean="0">
                <a:solidFill>
                  <a:prstClr val="black">
                    <a:tint val="75000"/>
                  </a:prstClr>
                </a:solidFill>
              </a:rPr>
              <a:pPr/>
              <a:t>24/08/2017</a:t>
            </a:fld>
            <a:endParaRPr lang="en-PH">
              <a:solidFill>
                <a:prstClr val="black">
                  <a:tint val="75000"/>
                </a:prstClr>
              </a:solidFill>
            </a:endParaRPr>
          </a:p>
        </p:txBody>
      </p:sp>
      <p:sp>
        <p:nvSpPr>
          <p:cNvPr id="4" name="Footer Placeholder 3"/>
          <p:cNvSpPr>
            <a:spLocks noGrp="1"/>
          </p:cNvSpPr>
          <p:nvPr>
            <p:ph type="ftr" sz="quarter" idx="11"/>
          </p:nvPr>
        </p:nvSpPr>
        <p:spPr/>
        <p:txBody>
          <a:bodyPr/>
          <a:lstStyle/>
          <a:p>
            <a:r>
              <a:rPr lang="en-PH">
                <a:solidFill>
                  <a:prstClr val="black">
                    <a:tint val="75000"/>
                  </a:prstClr>
                </a:solidFill>
              </a:rPr>
              <a:t>University Curriculum Management and instructional Materials Office Property. Do not Reproduce without permission.</a:t>
            </a:r>
          </a:p>
        </p:txBody>
      </p:sp>
      <p:sp>
        <p:nvSpPr>
          <p:cNvPr id="5" name="Slide Number Placeholder 4"/>
          <p:cNvSpPr>
            <a:spLocks noGrp="1"/>
          </p:cNvSpPr>
          <p:nvPr>
            <p:ph type="sldNum" sz="quarter" idx="12"/>
          </p:nvPr>
        </p:nvSpPr>
        <p:spPr/>
        <p:txBody>
          <a:bodyPr/>
          <a:lstStyle/>
          <a:p>
            <a:fld id="{FFB8DBA9-885B-4741-A051-4E048B9CF5C4}"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xmlns="" val="1709959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EA551-EFAD-4444-A07B-CE9F5A90F71C}" type="datetime1">
              <a:rPr lang="en-PH" smtClean="0">
                <a:solidFill>
                  <a:prstClr val="black">
                    <a:tint val="75000"/>
                  </a:prstClr>
                </a:solidFill>
              </a:rPr>
              <a:pPr/>
              <a:t>24/08/2017</a:t>
            </a:fld>
            <a:endParaRPr lang="en-PH">
              <a:solidFill>
                <a:prstClr val="black">
                  <a:tint val="75000"/>
                </a:prstClr>
              </a:solidFill>
            </a:endParaRPr>
          </a:p>
        </p:txBody>
      </p:sp>
      <p:sp>
        <p:nvSpPr>
          <p:cNvPr id="3" name="Footer Placeholder 2"/>
          <p:cNvSpPr>
            <a:spLocks noGrp="1"/>
          </p:cNvSpPr>
          <p:nvPr>
            <p:ph type="ftr" sz="quarter" idx="11"/>
          </p:nvPr>
        </p:nvSpPr>
        <p:spPr/>
        <p:txBody>
          <a:bodyPr/>
          <a:lstStyle/>
          <a:p>
            <a:r>
              <a:rPr lang="en-PH">
                <a:solidFill>
                  <a:prstClr val="black">
                    <a:tint val="75000"/>
                  </a:prstClr>
                </a:solidFill>
              </a:rPr>
              <a:t>University Curriculum Management and instructional Materials Office Property. Do not Reproduce without permission.</a:t>
            </a:r>
          </a:p>
        </p:txBody>
      </p:sp>
      <p:sp>
        <p:nvSpPr>
          <p:cNvPr id="4" name="Slide Number Placeholder 3"/>
          <p:cNvSpPr>
            <a:spLocks noGrp="1"/>
          </p:cNvSpPr>
          <p:nvPr>
            <p:ph type="sldNum" sz="quarter" idx="12"/>
          </p:nvPr>
        </p:nvSpPr>
        <p:spPr/>
        <p:txBody>
          <a:bodyPr/>
          <a:lstStyle/>
          <a:p>
            <a:fld id="{FFB8DBA9-885B-4741-A051-4E048B9CF5C4}"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xmlns="" val="901571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PH"/>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76783B-7753-42D5-B178-C550AC757B3A}" type="datetime1">
              <a:rPr lang="en-PH" smtClean="0">
                <a:solidFill>
                  <a:prstClr val="black">
                    <a:tint val="75000"/>
                  </a:prstClr>
                </a:solidFill>
              </a:rPr>
              <a:pPr/>
              <a:t>24/08/2017</a:t>
            </a:fld>
            <a:endParaRPr lang="en-PH">
              <a:solidFill>
                <a:prstClr val="black">
                  <a:tint val="75000"/>
                </a:prstClr>
              </a:solidFill>
            </a:endParaRPr>
          </a:p>
        </p:txBody>
      </p:sp>
      <p:sp>
        <p:nvSpPr>
          <p:cNvPr id="6" name="Footer Placeholder 5"/>
          <p:cNvSpPr>
            <a:spLocks noGrp="1"/>
          </p:cNvSpPr>
          <p:nvPr>
            <p:ph type="ftr" sz="quarter" idx="11"/>
          </p:nvPr>
        </p:nvSpPr>
        <p:spPr/>
        <p:txBody>
          <a:bodyPr/>
          <a:lstStyle/>
          <a:p>
            <a:r>
              <a:rPr lang="en-PH">
                <a:solidFill>
                  <a:prstClr val="black">
                    <a:tint val="75000"/>
                  </a:prstClr>
                </a:solidFill>
              </a:rPr>
              <a:t>University Curriculum Management and instructional Materials Office Property. Do not Reproduce without permission.</a:t>
            </a:r>
          </a:p>
        </p:txBody>
      </p:sp>
      <p:sp>
        <p:nvSpPr>
          <p:cNvPr id="7" name="Slide Number Placeholder 6"/>
          <p:cNvSpPr>
            <a:spLocks noGrp="1"/>
          </p:cNvSpPr>
          <p:nvPr>
            <p:ph type="sldNum" sz="quarter" idx="12"/>
          </p:nvPr>
        </p:nvSpPr>
        <p:spPr/>
        <p:txBody>
          <a:bodyPr/>
          <a:lstStyle/>
          <a:p>
            <a:fld id="{FFB8DBA9-885B-4741-A051-4E048B9CF5C4}"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xmlns="" val="1218048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PH"/>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C55CFC-EAE1-40E2-A5A9-31C9D6379B30}" type="datetime1">
              <a:rPr lang="en-PH" smtClean="0">
                <a:solidFill>
                  <a:prstClr val="black">
                    <a:tint val="75000"/>
                  </a:prstClr>
                </a:solidFill>
              </a:rPr>
              <a:pPr/>
              <a:t>24/08/2017</a:t>
            </a:fld>
            <a:endParaRPr lang="en-PH">
              <a:solidFill>
                <a:prstClr val="black">
                  <a:tint val="75000"/>
                </a:prstClr>
              </a:solidFill>
            </a:endParaRPr>
          </a:p>
        </p:txBody>
      </p:sp>
      <p:sp>
        <p:nvSpPr>
          <p:cNvPr id="6" name="Footer Placeholder 5"/>
          <p:cNvSpPr>
            <a:spLocks noGrp="1"/>
          </p:cNvSpPr>
          <p:nvPr>
            <p:ph type="ftr" sz="quarter" idx="11"/>
          </p:nvPr>
        </p:nvSpPr>
        <p:spPr/>
        <p:txBody>
          <a:bodyPr/>
          <a:lstStyle/>
          <a:p>
            <a:r>
              <a:rPr lang="en-PH">
                <a:solidFill>
                  <a:prstClr val="black">
                    <a:tint val="75000"/>
                  </a:prstClr>
                </a:solidFill>
              </a:rPr>
              <a:t>University Curriculum Management and instructional Materials Office Property. Do not Reproduce without permission.</a:t>
            </a:r>
          </a:p>
        </p:txBody>
      </p:sp>
      <p:sp>
        <p:nvSpPr>
          <p:cNvPr id="7" name="Slide Number Placeholder 6"/>
          <p:cNvSpPr>
            <a:spLocks noGrp="1"/>
          </p:cNvSpPr>
          <p:nvPr>
            <p:ph type="sldNum" sz="quarter" idx="12"/>
          </p:nvPr>
        </p:nvSpPr>
        <p:spPr/>
        <p:txBody>
          <a:bodyPr/>
          <a:lstStyle/>
          <a:p>
            <a:fld id="{FFB8DBA9-885B-4741-A051-4E048B9CF5C4}"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xmlns="" val="16605578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F2E87C28-F361-4AFE-B62B-48AC0F19B254}" type="datetime1">
              <a:rPr lang="en-PH" smtClean="0">
                <a:solidFill>
                  <a:prstClr val="black">
                    <a:tint val="75000"/>
                  </a:prstClr>
                </a:solidFill>
              </a:rPr>
              <a:pPr/>
              <a:t>24/08/2017</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r>
              <a:rPr lang="en-PH">
                <a:solidFill>
                  <a:prstClr val="black">
                    <a:tint val="75000"/>
                  </a:prstClr>
                </a:solidFill>
              </a:rPr>
              <a:t>University Curriculum Management and instructional Materials Office Property. Do not Reproduce without permission.</a:t>
            </a:r>
          </a:p>
        </p:txBody>
      </p:sp>
      <p:sp>
        <p:nvSpPr>
          <p:cNvPr id="6" name="Slide Number Placeholder 5"/>
          <p:cNvSpPr>
            <a:spLocks noGrp="1"/>
          </p:cNvSpPr>
          <p:nvPr>
            <p:ph type="sldNum" sz="quarter" idx="12"/>
          </p:nvPr>
        </p:nvSpPr>
        <p:spPr/>
        <p:txBody>
          <a:bodyPr/>
          <a:lstStyle/>
          <a:p>
            <a:fld id="{FFB8DBA9-885B-4741-A051-4E048B9CF5C4}"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xmlns="" val="40013496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C00BE1E4-74A4-4E16-8249-C955A0522AAA}" type="datetime1">
              <a:rPr lang="en-PH" smtClean="0">
                <a:solidFill>
                  <a:prstClr val="black">
                    <a:tint val="75000"/>
                  </a:prstClr>
                </a:solidFill>
              </a:rPr>
              <a:pPr/>
              <a:t>24/08/2017</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r>
              <a:rPr lang="en-PH">
                <a:solidFill>
                  <a:prstClr val="black">
                    <a:tint val="75000"/>
                  </a:prstClr>
                </a:solidFill>
              </a:rPr>
              <a:t>University Curriculum Management and instructional Materials Office Property. Do not Reproduce without permission.</a:t>
            </a:r>
          </a:p>
        </p:txBody>
      </p:sp>
      <p:sp>
        <p:nvSpPr>
          <p:cNvPr id="6" name="Slide Number Placeholder 5"/>
          <p:cNvSpPr>
            <a:spLocks noGrp="1"/>
          </p:cNvSpPr>
          <p:nvPr>
            <p:ph type="sldNum" sz="quarter" idx="12"/>
          </p:nvPr>
        </p:nvSpPr>
        <p:spPr/>
        <p:txBody>
          <a:bodyPr/>
          <a:lstStyle/>
          <a:p>
            <a:fld id="{FFB8DBA9-885B-4741-A051-4E048B9CF5C4}"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xmlns="" val="1801153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4"/>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F62870-48CA-49FB-AAFC-6CAF54898BC6}"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F48D9-103C-4BC3-B06A-D09AC1CDEE49}" type="slidenum">
              <a:rPr lang="en-US" smtClean="0"/>
              <a:pPr/>
              <a:t>‹#›</a:t>
            </a:fld>
            <a:endParaRPr lang="en-US"/>
          </a:p>
        </p:txBody>
      </p:sp>
    </p:spTree>
    <p:extLst>
      <p:ext uri="{BB962C8B-B14F-4D97-AF65-F5344CB8AC3E}">
        <p14:creationId xmlns:p14="http://schemas.microsoft.com/office/powerpoint/2010/main" xmlns="" val="520713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F62870-48CA-49FB-AAFC-6CAF54898BC6}"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F48D9-103C-4BC3-B06A-D09AC1CDEE49}" type="slidenum">
              <a:rPr lang="en-US" smtClean="0"/>
              <a:pPr/>
              <a:t>‹#›</a:t>
            </a:fld>
            <a:endParaRPr lang="en-US"/>
          </a:p>
        </p:txBody>
      </p:sp>
    </p:spTree>
    <p:extLst>
      <p:ext uri="{BB962C8B-B14F-4D97-AF65-F5344CB8AC3E}">
        <p14:creationId xmlns:p14="http://schemas.microsoft.com/office/powerpoint/2010/main" xmlns="" val="8098405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62870-48CA-49FB-AAFC-6CAF54898BC6}"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F48D9-103C-4BC3-B06A-D09AC1CDEE49}" type="slidenum">
              <a:rPr lang="en-US" smtClean="0"/>
              <a:pPr/>
              <a:t>‹#›</a:t>
            </a:fld>
            <a:endParaRPr lang="en-US"/>
          </a:p>
        </p:txBody>
      </p:sp>
    </p:spTree>
    <p:extLst>
      <p:ext uri="{BB962C8B-B14F-4D97-AF65-F5344CB8AC3E}">
        <p14:creationId xmlns:p14="http://schemas.microsoft.com/office/powerpoint/2010/main" xmlns="" val="309021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pPr/>
              <a:t>8/24/2017</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xmlns="" val="2448206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F62870-48CA-49FB-AAFC-6CAF54898BC6}" type="datetimeFigureOut">
              <a:rPr lang="en-US" smtClean="0"/>
              <a:pPr/>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F48D9-103C-4BC3-B06A-D09AC1CDEE49}" type="slidenum">
              <a:rPr lang="en-US" smtClean="0"/>
              <a:pPr/>
              <a:t>‹#›</a:t>
            </a:fld>
            <a:endParaRPr lang="en-US"/>
          </a:p>
        </p:txBody>
      </p:sp>
    </p:spTree>
    <p:extLst>
      <p:ext uri="{BB962C8B-B14F-4D97-AF65-F5344CB8AC3E}">
        <p14:creationId xmlns:p14="http://schemas.microsoft.com/office/powerpoint/2010/main" xmlns="" val="3592280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F62870-48CA-49FB-AAFC-6CAF54898BC6}" type="datetimeFigureOut">
              <a:rPr lang="en-US" smtClean="0"/>
              <a:pPr/>
              <a:t>8/24/2017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0F48D9-103C-4BC3-B06A-D09AC1CDEE49}" type="slidenum">
              <a:rPr lang="en-US" smtClean="0"/>
              <a:pPr/>
              <a:t>‹#›</a:t>
            </a:fld>
            <a:endParaRPr lang="en-US"/>
          </a:p>
        </p:txBody>
      </p:sp>
    </p:spTree>
    <p:extLst>
      <p:ext uri="{BB962C8B-B14F-4D97-AF65-F5344CB8AC3E}">
        <p14:creationId xmlns:p14="http://schemas.microsoft.com/office/powerpoint/2010/main" xmlns="" val="5260886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F62870-48CA-49FB-AAFC-6CAF54898BC6}" type="datetimeFigureOut">
              <a:rPr lang="en-US" smtClean="0"/>
              <a:pPr/>
              <a:t>8/24/2017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0F48D9-103C-4BC3-B06A-D09AC1CDEE49}" type="slidenum">
              <a:rPr lang="en-US" smtClean="0"/>
              <a:pPr/>
              <a:t>‹#›</a:t>
            </a:fld>
            <a:endParaRPr lang="en-US"/>
          </a:p>
        </p:txBody>
      </p:sp>
    </p:spTree>
    <p:extLst>
      <p:ext uri="{BB962C8B-B14F-4D97-AF65-F5344CB8AC3E}">
        <p14:creationId xmlns:p14="http://schemas.microsoft.com/office/powerpoint/2010/main" xmlns="" val="28450872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62870-48CA-49FB-AAFC-6CAF54898BC6}" type="datetimeFigureOut">
              <a:rPr lang="en-US" smtClean="0"/>
              <a:pPr/>
              <a:t>8/24/2017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0F48D9-103C-4BC3-B06A-D09AC1CDEE49}" type="slidenum">
              <a:rPr lang="en-US" smtClean="0"/>
              <a:pPr/>
              <a:t>‹#›</a:t>
            </a:fld>
            <a:endParaRPr lang="en-US"/>
          </a:p>
        </p:txBody>
      </p:sp>
    </p:spTree>
    <p:extLst>
      <p:ext uri="{BB962C8B-B14F-4D97-AF65-F5344CB8AC3E}">
        <p14:creationId xmlns:p14="http://schemas.microsoft.com/office/powerpoint/2010/main" xmlns="" val="30178442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9" y="987428"/>
            <a:ext cx="617220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62870-48CA-49FB-AAFC-6CAF54898BC6}" type="datetimeFigureOut">
              <a:rPr lang="en-US" smtClean="0"/>
              <a:pPr/>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F48D9-103C-4BC3-B06A-D09AC1CDEE49}" type="slidenum">
              <a:rPr lang="en-US" smtClean="0"/>
              <a:pPr/>
              <a:t>‹#›</a:t>
            </a:fld>
            <a:endParaRPr lang="en-US"/>
          </a:p>
        </p:txBody>
      </p:sp>
    </p:spTree>
    <p:extLst>
      <p:ext uri="{BB962C8B-B14F-4D97-AF65-F5344CB8AC3E}">
        <p14:creationId xmlns:p14="http://schemas.microsoft.com/office/powerpoint/2010/main" xmlns="" val="16449870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9" y="987428"/>
            <a:ext cx="6172201"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62870-48CA-49FB-AAFC-6CAF54898BC6}" type="datetimeFigureOut">
              <a:rPr lang="en-US" smtClean="0"/>
              <a:pPr/>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F48D9-103C-4BC3-B06A-D09AC1CDEE49}" type="slidenum">
              <a:rPr lang="en-US" smtClean="0"/>
              <a:pPr/>
              <a:t>‹#›</a:t>
            </a:fld>
            <a:endParaRPr lang="en-US"/>
          </a:p>
        </p:txBody>
      </p:sp>
    </p:spTree>
    <p:extLst>
      <p:ext uri="{BB962C8B-B14F-4D97-AF65-F5344CB8AC3E}">
        <p14:creationId xmlns:p14="http://schemas.microsoft.com/office/powerpoint/2010/main" xmlns="" val="3848638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F62870-48CA-49FB-AAFC-6CAF54898BC6}"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F48D9-103C-4BC3-B06A-D09AC1CDEE49}" type="slidenum">
              <a:rPr lang="en-US" smtClean="0"/>
              <a:pPr/>
              <a:t>‹#›</a:t>
            </a:fld>
            <a:endParaRPr lang="en-US"/>
          </a:p>
        </p:txBody>
      </p:sp>
    </p:spTree>
    <p:extLst>
      <p:ext uri="{BB962C8B-B14F-4D97-AF65-F5344CB8AC3E}">
        <p14:creationId xmlns:p14="http://schemas.microsoft.com/office/powerpoint/2010/main" xmlns="" val="12170289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F62870-48CA-49FB-AAFC-6CAF54898BC6}"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F48D9-103C-4BC3-B06A-D09AC1CDEE49}" type="slidenum">
              <a:rPr lang="en-US" smtClean="0"/>
              <a:pPr/>
              <a:t>‹#›</a:t>
            </a:fld>
            <a:endParaRPr lang="en-US"/>
          </a:p>
        </p:txBody>
      </p:sp>
    </p:spTree>
    <p:extLst>
      <p:ext uri="{BB962C8B-B14F-4D97-AF65-F5344CB8AC3E}">
        <p14:creationId xmlns:p14="http://schemas.microsoft.com/office/powerpoint/2010/main" xmlns="" val="39972435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3AE153-676F-461F-AA1A-E08CAED5D16B}" type="datetime1">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PH">
                <a:solidFill>
                  <a:prstClr val="black">
                    <a:tint val="75000"/>
                  </a:prstClr>
                </a:solidFill>
              </a:rPr>
              <a:t>UCMIMO Property. Do not reproduce without permission.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8E9F8-F3D2-479E-9A1F-F4C1884D55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014468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C4395C-1C17-4E13-9A95-AA1A4E3EAA47}" type="datetime1">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PH">
                <a:solidFill>
                  <a:prstClr val="black">
                    <a:tint val="75000"/>
                  </a:prstClr>
                </a:solidFill>
              </a:rPr>
              <a:t>UCMIMO Property. Do not reproduce without permission.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8E9F8-F3D2-479E-9A1F-F4C1884D55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1570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79A3335-6331-4872-A8B7-ECD55539F4D0}" type="datetimeFigureOut">
              <a:rPr lang="en-US" smtClean="0"/>
              <a:pPr/>
              <a:t>8/24/2017</a:t>
            </a:fld>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xmlns="" val="26023603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64B930-AB71-487D-B400-34654D8D4144}" type="datetime1">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PH">
                <a:solidFill>
                  <a:prstClr val="black">
                    <a:tint val="75000"/>
                  </a:prstClr>
                </a:solidFill>
              </a:rPr>
              <a:t>UCMIMO Property. Do not reproduce without permission.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8E9F8-F3D2-479E-9A1F-F4C1884D55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106668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423788-BFB3-4775-9AA0-8CC3C71833FF}" type="datetime1">
              <a:rPr lang="en-US" smtClean="0">
                <a:solidFill>
                  <a:prstClr val="black">
                    <a:tint val="75000"/>
                  </a:prstClr>
                </a:solidFill>
              </a:rPr>
              <a:pPr/>
              <a:t>8/24/2017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PH">
                <a:solidFill>
                  <a:prstClr val="black">
                    <a:tint val="75000"/>
                  </a:prstClr>
                </a:solidFill>
              </a:rPr>
              <a:t>UCMIMO Property. Do not reproduce without permission.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8E9F8-F3D2-479E-9A1F-F4C1884D55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403816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B18D74-93A9-4999-9822-498ACEB50762}" type="datetime1">
              <a:rPr lang="en-US" smtClean="0">
                <a:solidFill>
                  <a:prstClr val="black">
                    <a:tint val="75000"/>
                  </a:prstClr>
                </a:solidFill>
              </a:rPr>
              <a:pPr/>
              <a:t>8/24/2017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PH">
                <a:solidFill>
                  <a:prstClr val="black">
                    <a:tint val="75000"/>
                  </a:prstClr>
                </a:solidFill>
              </a:rPr>
              <a:t>UCMIMO Property. Do not reproduce without permission.</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08E9F8-F3D2-479E-9A1F-F4C1884D55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463973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E1F88C-DD2D-4DDC-9CF3-B486B81EDB18}" type="datetime1">
              <a:rPr lang="en-US" smtClean="0">
                <a:solidFill>
                  <a:prstClr val="black">
                    <a:tint val="75000"/>
                  </a:prstClr>
                </a:solidFill>
              </a:rPr>
              <a:pPr/>
              <a:t>8/24/2017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PH">
                <a:solidFill>
                  <a:prstClr val="black">
                    <a:tint val="75000"/>
                  </a:prstClr>
                </a:solidFill>
              </a:rPr>
              <a:t>UCMIMO Property. Do not reproduce without permission.</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08E9F8-F3D2-479E-9A1F-F4C1884D55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769541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F86F-F294-4ACD-96C0-F4A7386D94F3}" type="datetime1">
              <a:rPr lang="en-US" smtClean="0">
                <a:solidFill>
                  <a:prstClr val="black">
                    <a:tint val="75000"/>
                  </a:prstClr>
                </a:solidFill>
              </a:rPr>
              <a:pPr/>
              <a:t>8/24/2017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PH">
                <a:solidFill>
                  <a:prstClr val="black">
                    <a:tint val="75000"/>
                  </a:prstClr>
                </a:solidFill>
              </a:rPr>
              <a:t>UCMIMO Property. Do not reproduce without permission.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08E9F8-F3D2-479E-9A1F-F4C1884D55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811875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70D168-8515-4AAD-9180-6DA8D6AF2832}" type="datetime1">
              <a:rPr lang="en-US" smtClean="0">
                <a:solidFill>
                  <a:prstClr val="black">
                    <a:tint val="75000"/>
                  </a:prstClr>
                </a:solidFill>
              </a:rPr>
              <a:pPr/>
              <a:t>8/24/2017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PH">
                <a:solidFill>
                  <a:prstClr val="black">
                    <a:tint val="75000"/>
                  </a:prstClr>
                </a:solidFill>
              </a:rPr>
              <a:t>UCMIMO Property. Do not reproduce without permission.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8E9F8-F3D2-479E-9A1F-F4C1884D55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665045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F3FD95-A3A7-4A4A-A5A9-0DB4BCC8D218}" type="datetime1">
              <a:rPr lang="en-US" smtClean="0">
                <a:solidFill>
                  <a:prstClr val="black">
                    <a:tint val="75000"/>
                  </a:prstClr>
                </a:solidFill>
              </a:rPr>
              <a:pPr/>
              <a:t>8/24/2017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PH">
                <a:solidFill>
                  <a:prstClr val="black">
                    <a:tint val="75000"/>
                  </a:prstClr>
                </a:solidFill>
              </a:rPr>
              <a:t>UCMIMO Property. Do not reproduce without permission.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8E9F8-F3D2-479E-9A1F-F4C1884D55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131471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4C2593-81BC-4840-AFD2-39CB90A2E270}" type="datetime1">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PH">
                <a:solidFill>
                  <a:prstClr val="black">
                    <a:tint val="75000"/>
                  </a:prstClr>
                </a:solidFill>
              </a:rPr>
              <a:t>UCMIMO Property. Do not reproduce without permission.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8E9F8-F3D2-479E-9A1F-F4C1884D55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165542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42DE29-D8AE-4D41-959B-A90A1A064A93}" type="datetime1">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PH">
                <a:solidFill>
                  <a:prstClr val="black">
                    <a:tint val="75000"/>
                  </a:prstClr>
                </a:solidFill>
              </a:rPr>
              <a:t>UCMIMO Property. Do not reproduce without permission.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8E9F8-F3D2-479E-9A1F-F4C1884D55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40575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9B82B5-1420-4AA4-99F9-8815E800A25A}" type="datetime1">
              <a:rPr lang="en-US" smtClean="0"/>
              <a:pPr/>
              <a:t>8/24/2017</a:t>
            </a:fld>
            <a:endParaRPr lang="en-US"/>
          </a:p>
        </p:txBody>
      </p:sp>
      <p:sp>
        <p:nvSpPr>
          <p:cNvPr id="5" name="Footer Placeholder 4"/>
          <p:cNvSpPr>
            <a:spLocks noGrp="1"/>
          </p:cNvSpPr>
          <p:nvPr>
            <p:ph type="ftr" sz="quarter" idx="11"/>
          </p:nvPr>
        </p:nvSpPr>
        <p:spPr/>
        <p:txBody>
          <a:bodyPr/>
          <a:lstStyle/>
          <a:p>
            <a:r>
              <a:rPr lang="en-US"/>
              <a:t>ASAIHL 2014 Conference</a:t>
            </a:r>
          </a:p>
        </p:txBody>
      </p:sp>
      <p:sp>
        <p:nvSpPr>
          <p:cNvPr id="6" name="Slide Number Placeholder 5"/>
          <p:cNvSpPr>
            <a:spLocks noGrp="1"/>
          </p:cNvSpPr>
          <p:nvPr>
            <p:ph type="sldNum" sz="quarter" idx="12"/>
          </p:nvPr>
        </p:nvSpPr>
        <p:spPr/>
        <p:txBody>
          <a:bodyPr/>
          <a:lstStyle/>
          <a:p>
            <a:fld id="{70116EFC-1B2E-420B-9E75-17F439245B47}" type="slidenum">
              <a:rPr lang="en-US" smtClean="0"/>
              <a:pPr/>
              <a:t>‹#›</a:t>
            </a:fld>
            <a:endParaRPr lang="en-US"/>
          </a:p>
        </p:txBody>
      </p:sp>
    </p:spTree>
    <p:extLst>
      <p:ext uri="{BB962C8B-B14F-4D97-AF65-F5344CB8AC3E}">
        <p14:creationId xmlns:p14="http://schemas.microsoft.com/office/powerpoint/2010/main" xmlns="" val="3063715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A79A3335-6331-4872-A8B7-ECD55539F4D0}" type="datetimeFigureOut">
              <a:rPr lang="en-US" smtClean="0"/>
              <a:pPr/>
              <a:t>8/24/2017</a:t>
            </a:fld>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xmlns="" val="33973370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DF408-AEF0-4A59-96F6-38863F365EDC}" type="datetime1">
              <a:rPr lang="en-US" smtClean="0"/>
              <a:pPr/>
              <a:t>8/24/2017</a:t>
            </a:fld>
            <a:endParaRPr lang="en-US"/>
          </a:p>
        </p:txBody>
      </p:sp>
      <p:sp>
        <p:nvSpPr>
          <p:cNvPr id="5" name="Footer Placeholder 4"/>
          <p:cNvSpPr>
            <a:spLocks noGrp="1"/>
          </p:cNvSpPr>
          <p:nvPr>
            <p:ph type="ftr" sz="quarter" idx="11"/>
          </p:nvPr>
        </p:nvSpPr>
        <p:spPr/>
        <p:txBody>
          <a:bodyPr/>
          <a:lstStyle/>
          <a:p>
            <a:r>
              <a:rPr lang="en-US"/>
              <a:t>ASAIHL 2014 Conference</a:t>
            </a:r>
          </a:p>
        </p:txBody>
      </p:sp>
      <p:sp>
        <p:nvSpPr>
          <p:cNvPr id="6" name="Slide Number Placeholder 5"/>
          <p:cNvSpPr>
            <a:spLocks noGrp="1"/>
          </p:cNvSpPr>
          <p:nvPr>
            <p:ph type="sldNum" sz="quarter" idx="12"/>
          </p:nvPr>
        </p:nvSpPr>
        <p:spPr/>
        <p:txBody>
          <a:bodyPr/>
          <a:lstStyle/>
          <a:p>
            <a:fld id="{70116EFC-1B2E-420B-9E75-17F439245B47}" type="slidenum">
              <a:rPr lang="en-US" smtClean="0"/>
              <a:pPr/>
              <a:t>‹#›</a:t>
            </a:fld>
            <a:endParaRPr lang="en-US"/>
          </a:p>
        </p:txBody>
      </p:sp>
    </p:spTree>
    <p:extLst>
      <p:ext uri="{BB962C8B-B14F-4D97-AF65-F5344CB8AC3E}">
        <p14:creationId xmlns:p14="http://schemas.microsoft.com/office/powerpoint/2010/main" xmlns="" val="14010727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12D65-40A5-4F46-97EA-45766D35775C}" type="datetime1">
              <a:rPr lang="en-US" smtClean="0"/>
              <a:pPr/>
              <a:t>8/24/2017</a:t>
            </a:fld>
            <a:endParaRPr lang="en-US"/>
          </a:p>
        </p:txBody>
      </p:sp>
      <p:sp>
        <p:nvSpPr>
          <p:cNvPr id="5" name="Footer Placeholder 4"/>
          <p:cNvSpPr>
            <a:spLocks noGrp="1"/>
          </p:cNvSpPr>
          <p:nvPr>
            <p:ph type="ftr" sz="quarter" idx="11"/>
          </p:nvPr>
        </p:nvSpPr>
        <p:spPr/>
        <p:txBody>
          <a:bodyPr/>
          <a:lstStyle/>
          <a:p>
            <a:r>
              <a:rPr lang="en-US"/>
              <a:t>ASAIHL 2014 Conference</a:t>
            </a:r>
          </a:p>
        </p:txBody>
      </p:sp>
      <p:sp>
        <p:nvSpPr>
          <p:cNvPr id="6" name="Slide Number Placeholder 5"/>
          <p:cNvSpPr>
            <a:spLocks noGrp="1"/>
          </p:cNvSpPr>
          <p:nvPr>
            <p:ph type="sldNum" sz="quarter" idx="12"/>
          </p:nvPr>
        </p:nvSpPr>
        <p:spPr/>
        <p:txBody>
          <a:bodyPr/>
          <a:lstStyle/>
          <a:p>
            <a:fld id="{70116EFC-1B2E-420B-9E75-17F439245B47}" type="slidenum">
              <a:rPr lang="en-US" smtClean="0"/>
              <a:pPr/>
              <a:t>‹#›</a:t>
            </a:fld>
            <a:endParaRPr lang="en-US"/>
          </a:p>
        </p:txBody>
      </p:sp>
    </p:spTree>
    <p:extLst>
      <p:ext uri="{BB962C8B-B14F-4D97-AF65-F5344CB8AC3E}">
        <p14:creationId xmlns:p14="http://schemas.microsoft.com/office/powerpoint/2010/main" xmlns="" val="35465623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A3529D-F939-4B4A-9E47-888299C0D98C}" type="datetime1">
              <a:rPr lang="en-US" smtClean="0"/>
              <a:pPr/>
              <a:t>8/24/2017</a:t>
            </a:fld>
            <a:endParaRPr lang="en-US"/>
          </a:p>
        </p:txBody>
      </p:sp>
      <p:sp>
        <p:nvSpPr>
          <p:cNvPr id="6" name="Footer Placeholder 5"/>
          <p:cNvSpPr>
            <a:spLocks noGrp="1"/>
          </p:cNvSpPr>
          <p:nvPr>
            <p:ph type="ftr" sz="quarter" idx="11"/>
          </p:nvPr>
        </p:nvSpPr>
        <p:spPr/>
        <p:txBody>
          <a:bodyPr/>
          <a:lstStyle/>
          <a:p>
            <a:r>
              <a:rPr lang="en-US"/>
              <a:t>ASAIHL 2014 Conference</a:t>
            </a:r>
          </a:p>
        </p:txBody>
      </p:sp>
      <p:sp>
        <p:nvSpPr>
          <p:cNvPr id="7" name="Slide Number Placeholder 6"/>
          <p:cNvSpPr>
            <a:spLocks noGrp="1"/>
          </p:cNvSpPr>
          <p:nvPr>
            <p:ph type="sldNum" sz="quarter" idx="12"/>
          </p:nvPr>
        </p:nvSpPr>
        <p:spPr/>
        <p:txBody>
          <a:bodyPr/>
          <a:lstStyle/>
          <a:p>
            <a:fld id="{70116EFC-1B2E-420B-9E75-17F439245B47}" type="slidenum">
              <a:rPr lang="en-US" smtClean="0"/>
              <a:pPr/>
              <a:t>‹#›</a:t>
            </a:fld>
            <a:endParaRPr lang="en-US"/>
          </a:p>
        </p:txBody>
      </p:sp>
    </p:spTree>
    <p:extLst>
      <p:ext uri="{BB962C8B-B14F-4D97-AF65-F5344CB8AC3E}">
        <p14:creationId xmlns:p14="http://schemas.microsoft.com/office/powerpoint/2010/main" xmlns="" val="33538107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CC9BC8-F967-4789-BFAE-074FF55552B8}" type="datetime1">
              <a:rPr lang="en-US" smtClean="0"/>
              <a:pPr/>
              <a:t>8/24/2017</a:t>
            </a:fld>
            <a:endParaRPr lang="en-US"/>
          </a:p>
        </p:txBody>
      </p:sp>
      <p:sp>
        <p:nvSpPr>
          <p:cNvPr id="8" name="Footer Placeholder 7"/>
          <p:cNvSpPr>
            <a:spLocks noGrp="1"/>
          </p:cNvSpPr>
          <p:nvPr>
            <p:ph type="ftr" sz="quarter" idx="11"/>
          </p:nvPr>
        </p:nvSpPr>
        <p:spPr/>
        <p:txBody>
          <a:bodyPr/>
          <a:lstStyle/>
          <a:p>
            <a:r>
              <a:rPr lang="en-US"/>
              <a:t>ASAIHL 2014 Conference</a:t>
            </a:r>
          </a:p>
        </p:txBody>
      </p:sp>
      <p:sp>
        <p:nvSpPr>
          <p:cNvPr id="9" name="Slide Number Placeholder 8"/>
          <p:cNvSpPr>
            <a:spLocks noGrp="1"/>
          </p:cNvSpPr>
          <p:nvPr>
            <p:ph type="sldNum" sz="quarter" idx="12"/>
          </p:nvPr>
        </p:nvSpPr>
        <p:spPr/>
        <p:txBody>
          <a:bodyPr/>
          <a:lstStyle/>
          <a:p>
            <a:fld id="{70116EFC-1B2E-420B-9E75-17F439245B47}" type="slidenum">
              <a:rPr lang="en-US" smtClean="0"/>
              <a:pPr/>
              <a:t>‹#›</a:t>
            </a:fld>
            <a:endParaRPr lang="en-US"/>
          </a:p>
        </p:txBody>
      </p:sp>
    </p:spTree>
    <p:extLst>
      <p:ext uri="{BB962C8B-B14F-4D97-AF65-F5344CB8AC3E}">
        <p14:creationId xmlns:p14="http://schemas.microsoft.com/office/powerpoint/2010/main" xmlns="" val="3169164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2E79DA-CA32-466E-A4E5-9F9DF9E285B4}" type="datetime1">
              <a:rPr lang="en-US" smtClean="0"/>
              <a:pPr/>
              <a:t>8/24/2017</a:t>
            </a:fld>
            <a:endParaRPr lang="en-US"/>
          </a:p>
        </p:txBody>
      </p:sp>
      <p:sp>
        <p:nvSpPr>
          <p:cNvPr id="4" name="Footer Placeholder 3"/>
          <p:cNvSpPr>
            <a:spLocks noGrp="1"/>
          </p:cNvSpPr>
          <p:nvPr>
            <p:ph type="ftr" sz="quarter" idx="11"/>
          </p:nvPr>
        </p:nvSpPr>
        <p:spPr/>
        <p:txBody>
          <a:bodyPr/>
          <a:lstStyle/>
          <a:p>
            <a:r>
              <a:rPr lang="en-US"/>
              <a:t>ASAIHL 2014 Conference</a:t>
            </a:r>
          </a:p>
        </p:txBody>
      </p:sp>
      <p:sp>
        <p:nvSpPr>
          <p:cNvPr id="5" name="Slide Number Placeholder 4"/>
          <p:cNvSpPr>
            <a:spLocks noGrp="1"/>
          </p:cNvSpPr>
          <p:nvPr>
            <p:ph type="sldNum" sz="quarter" idx="12"/>
          </p:nvPr>
        </p:nvSpPr>
        <p:spPr/>
        <p:txBody>
          <a:bodyPr/>
          <a:lstStyle/>
          <a:p>
            <a:fld id="{70116EFC-1B2E-420B-9E75-17F439245B47}" type="slidenum">
              <a:rPr lang="en-US" smtClean="0"/>
              <a:pPr/>
              <a:t>‹#›</a:t>
            </a:fld>
            <a:endParaRPr lang="en-US"/>
          </a:p>
        </p:txBody>
      </p:sp>
    </p:spTree>
    <p:extLst>
      <p:ext uri="{BB962C8B-B14F-4D97-AF65-F5344CB8AC3E}">
        <p14:creationId xmlns:p14="http://schemas.microsoft.com/office/powerpoint/2010/main" xmlns="" val="7295379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1318B-136F-46F7-AFC8-6488C7DA96CD}" type="datetime1">
              <a:rPr lang="en-US" smtClean="0"/>
              <a:pPr/>
              <a:t>8/24/2017</a:t>
            </a:fld>
            <a:endParaRPr lang="en-US"/>
          </a:p>
        </p:txBody>
      </p:sp>
      <p:sp>
        <p:nvSpPr>
          <p:cNvPr id="3" name="Footer Placeholder 2"/>
          <p:cNvSpPr>
            <a:spLocks noGrp="1"/>
          </p:cNvSpPr>
          <p:nvPr>
            <p:ph type="ftr" sz="quarter" idx="11"/>
          </p:nvPr>
        </p:nvSpPr>
        <p:spPr/>
        <p:txBody>
          <a:bodyPr/>
          <a:lstStyle/>
          <a:p>
            <a:r>
              <a:rPr lang="en-US"/>
              <a:t>ASAIHL 2014 Conference</a:t>
            </a:r>
          </a:p>
        </p:txBody>
      </p:sp>
      <p:sp>
        <p:nvSpPr>
          <p:cNvPr id="4" name="Slide Number Placeholder 3"/>
          <p:cNvSpPr>
            <a:spLocks noGrp="1"/>
          </p:cNvSpPr>
          <p:nvPr>
            <p:ph type="sldNum" sz="quarter" idx="12"/>
          </p:nvPr>
        </p:nvSpPr>
        <p:spPr/>
        <p:txBody>
          <a:bodyPr/>
          <a:lstStyle/>
          <a:p>
            <a:fld id="{70116EFC-1B2E-420B-9E75-17F439245B47}" type="slidenum">
              <a:rPr lang="en-US" smtClean="0"/>
              <a:pPr/>
              <a:t>‹#›</a:t>
            </a:fld>
            <a:endParaRPr lang="en-US"/>
          </a:p>
        </p:txBody>
      </p:sp>
    </p:spTree>
    <p:extLst>
      <p:ext uri="{BB962C8B-B14F-4D97-AF65-F5344CB8AC3E}">
        <p14:creationId xmlns:p14="http://schemas.microsoft.com/office/powerpoint/2010/main" xmlns="" val="17553818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4163F4-0F31-49BB-A97E-F25C2D06B916}" type="datetime1">
              <a:rPr lang="en-US" smtClean="0"/>
              <a:pPr/>
              <a:t>8/24/2017</a:t>
            </a:fld>
            <a:endParaRPr lang="en-US"/>
          </a:p>
        </p:txBody>
      </p:sp>
      <p:sp>
        <p:nvSpPr>
          <p:cNvPr id="6" name="Footer Placeholder 5"/>
          <p:cNvSpPr>
            <a:spLocks noGrp="1"/>
          </p:cNvSpPr>
          <p:nvPr>
            <p:ph type="ftr" sz="quarter" idx="11"/>
          </p:nvPr>
        </p:nvSpPr>
        <p:spPr/>
        <p:txBody>
          <a:bodyPr/>
          <a:lstStyle/>
          <a:p>
            <a:r>
              <a:rPr lang="en-US"/>
              <a:t>ASAIHL 2014 Conference</a:t>
            </a:r>
          </a:p>
        </p:txBody>
      </p:sp>
      <p:sp>
        <p:nvSpPr>
          <p:cNvPr id="7" name="Slide Number Placeholder 6"/>
          <p:cNvSpPr>
            <a:spLocks noGrp="1"/>
          </p:cNvSpPr>
          <p:nvPr>
            <p:ph type="sldNum" sz="quarter" idx="12"/>
          </p:nvPr>
        </p:nvSpPr>
        <p:spPr/>
        <p:txBody>
          <a:bodyPr/>
          <a:lstStyle/>
          <a:p>
            <a:fld id="{70116EFC-1B2E-420B-9E75-17F439245B47}" type="slidenum">
              <a:rPr lang="en-US" smtClean="0"/>
              <a:pPr/>
              <a:t>‹#›</a:t>
            </a:fld>
            <a:endParaRPr lang="en-US"/>
          </a:p>
        </p:txBody>
      </p:sp>
    </p:spTree>
    <p:extLst>
      <p:ext uri="{BB962C8B-B14F-4D97-AF65-F5344CB8AC3E}">
        <p14:creationId xmlns:p14="http://schemas.microsoft.com/office/powerpoint/2010/main" xmlns="" val="39682415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92BAEF-2469-46E0-9B59-084F8FD1DC87}" type="datetime1">
              <a:rPr lang="en-US" smtClean="0"/>
              <a:pPr/>
              <a:t>8/24/2017</a:t>
            </a:fld>
            <a:endParaRPr lang="en-US"/>
          </a:p>
        </p:txBody>
      </p:sp>
      <p:sp>
        <p:nvSpPr>
          <p:cNvPr id="6" name="Footer Placeholder 5"/>
          <p:cNvSpPr>
            <a:spLocks noGrp="1"/>
          </p:cNvSpPr>
          <p:nvPr>
            <p:ph type="ftr" sz="quarter" idx="11"/>
          </p:nvPr>
        </p:nvSpPr>
        <p:spPr/>
        <p:txBody>
          <a:bodyPr/>
          <a:lstStyle/>
          <a:p>
            <a:r>
              <a:rPr lang="en-US"/>
              <a:t>ASAIHL 2014 Conference</a:t>
            </a:r>
          </a:p>
        </p:txBody>
      </p:sp>
      <p:sp>
        <p:nvSpPr>
          <p:cNvPr id="7" name="Slide Number Placeholder 6"/>
          <p:cNvSpPr>
            <a:spLocks noGrp="1"/>
          </p:cNvSpPr>
          <p:nvPr>
            <p:ph type="sldNum" sz="quarter" idx="12"/>
          </p:nvPr>
        </p:nvSpPr>
        <p:spPr/>
        <p:txBody>
          <a:bodyPr/>
          <a:lstStyle/>
          <a:p>
            <a:fld id="{70116EFC-1B2E-420B-9E75-17F439245B47}" type="slidenum">
              <a:rPr lang="en-US" smtClean="0"/>
              <a:pPr/>
              <a:t>‹#›</a:t>
            </a:fld>
            <a:endParaRPr lang="en-US"/>
          </a:p>
        </p:txBody>
      </p:sp>
    </p:spTree>
    <p:extLst>
      <p:ext uri="{BB962C8B-B14F-4D97-AF65-F5344CB8AC3E}">
        <p14:creationId xmlns:p14="http://schemas.microsoft.com/office/powerpoint/2010/main" xmlns="" val="35239174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9E3E78-CCD2-4F31-BED3-26923FCC838B}" type="datetime1">
              <a:rPr lang="en-US" smtClean="0"/>
              <a:pPr/>
              <a:t>8/24/2017</a:t>
            </a:fld>
            <a:endParaRPr lang="en-US"/>
          </a:p>
        </p:txBody>
      </p:sp>
      <p:sp>
        <p:nvSpPr>
          <p:cNvPr id="5" name="Footer Placeholder 4"/>
          <p:cNvSpPr>
            <a:spLocks noGrp="1"/>
          </p:cNvSpPr>
          <p:nvPr>
            <p:ph type="ftr" sz="quarter" idx="11"/>
          </p:nvPr>
        </p:nvSpPr>
        <p:spPr/>
        <p:txBody>
          <a:bodyPr/>
          <a:lstStyle/>
          <a:p>
            <a:r>
              <a:rPr lang="en-US"/>
              <a:t>ASAIHL 2014 Conference</a:t>
            </a:r>
          </a:p>
        </p:txBody>
      </p:sp>
      <p:sp>
        <p:nvSpPr>
          <p:cNvPr id="6" name="Slide Number Placeholder 5"/>
          <p:cNvSpPr>
            <a:spLocks noGrp="1"/>
          </p:cNvSpPr>
          <p:nvPr>
            <p:ph type="sldNum" sz="quarter" idx="12"/>
          </p:nvPr>
        </p:nvSpPr>
        <p:spPr/>
        <p:txBody>
          <a:bodyPr/>
          <a:lstStyle/>
          <a:p>
            <a:fld id="{70116EFC-1B2E-420B-9E75-17F439245B47}" type="slidenum">
              <a:rPr lang="en-US" smtClean="0"/>
              <a:pPr/>
              <a:t>‹#›</a:t>
            </a:fld>
            <a:endParaRPr lang="en-US"/>
          </a:p>
        </p:txBody>
      </p:sp>
    </p:spTree>
    <p:extLst>
      <p:ext uri="{BB962C8B-B14F-4D97-AF65-F5344CB8AC3E}">
        <p14:creationId xmlns:p14="http://schemas.microsoft.com/office/powerpoint/2010/main" xmlns="" val="1832514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90CED8-D175-4A9F-9EF1-D2393936302B}" type="datetime1">
              <a:rPr lang="en-US" smtClean="0"/>
              <a:pPr/>
              <a:t>8/24/2017</a:t>
            </a:fld>
            <a:endParaRPr lang="en-US"/>
          </a:p>
        </p:txBody>
      </p:sp>
      <p:sp>
        <p:nvSpPr>
          <p:cNvPr id="5" name="Footer Placeholder 4"/>
          <p:cNvSpPr>
            <a:spLocks noGrp="1"/>
          </p:cNvSpPr>
          <p:nvPr>
            <p:ph type="ftr" sz="quarter" idx="11"/>
          </p:nvPr>
        </p:nvSpPr>
        <p:spPr/>
        <p:txBody>
          <a:bodyPr/>
          <a:lstStyle/>
          <a:p>
            <a:r>
              <a:rPr lang="en-US"/>
              <a:t>ASAIHL 2014 Conference</a:t>
            </a:r>
          </a:p>
        </p:txBody>
      </p:sp>
      <p:sp>
        <p:nvSpPr>
          <p:cNvPr id="6" name="Slide Number Placeholder 5"/>
          <p:cNvSpPr>
            <a:spLocks noGrp="1"/>
          </p:cNvSpPr>
          <p:nvPr>
            <p:ph type="sldNum" sz="quarter" idx="12"/>
          </p:nvPr>
        </p:nvSpPr>
        <p:spPr/>
        <p:txBody>
          <a:bodyPr/>
          <a:lstStyle/>
          <a:p>
            <a:fld id="{70116EFC-1B2E-420B-9E75-17F439245B47}" type="slidenum">
              <a:rPr lang="en-US" smtClean="0"/>
              <a:pPr/>
              <a:t>‹#›</a:t>
            </a:fld>
            <a:endParaRPr lang="en-US"/>
          </a:p>
        </p:txBody>
      </p:sp>
    </p:spTree>
    <p:extLst>
      <p:ext uri="{BB962C8B-B14F-4D97-AF65-F5344CB8AC3E}">
        <p14:creationId xmlns:p14="http://schemas.microsoft.com/office/powerpoint/2010/main" xmlns="" val="4199834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A79A3335-6331-4872-A8B7-ECD55539F4D0}" type="datetimeFigureOut">
              <a:rPr lang="en-US" smtClean="0"/>
              <a:pPr/>
              <a:t>8/24/2017</a:t>
            </a:fld>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xmlns="" val="29836364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pPr/>
              <a:t>8/24/2017</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xmlns="" val="2547638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100">
                <a:solidFill>
                  <a:schemeClr val="tx1"/>
                </a:solidFill>
              </a:defRPr>
            </a:lvl1pPr>
          </a:lstStyle>
          <a:p>
            <a:fld id="{A79A3335-6331-4872-A8B7-ECD55539F4D0}" type="datetimeFigureOut">
              <a:rPr lang="en-US" smtClean="0"/>
              <a:pPr/>
              <a:t>8/24/2017</a:t>
            </a:fld>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xmlns=""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7"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7D290-A51B-4329-9028-14A467D7F91D}" type="datetimeFigureOut">
              <a:rPr lang="en-US" smtClean="0"/>
              <a:pPr/>
              <a:t>8/24/2017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ABD19-8E07-4317-870F-A14177BA6A11}" type="slidenum">
              <a:rPr lang="en-US" smtClean="0"/>
              <a:pPr/>
              <a:t>‹#›</a:t>
            </a:fld>
            <a:endParaRPr lang="en-US"/>
          </a:p>
        </p:txBody>
      </p:sp>
    </p:spTree>
    <p:extLst>
      <p:ext uri="{BB962C8B-B14F-4D97-AF65-F5344CB8AC3E}">
        <p14:creationId xmlns:p14="http://schemas.microsoft.com/office/powerpoint/2010/main" xmlns="" val="6267768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1971E-3A47-456E-A0A0-B8AED80065AF}" type="datetime1">
              <a:rPr lang="en-US" smtClean="0"/>
              <a:pPr/>
              <a:t>8/24/2017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PH"/>
              <a:t>UCMIMO Property. Do not reproduce without permission.</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8E9F8-F3D2-479E-9A1F-F4C1884D5549}" type="slidenum">
              <a:rPr lang="en-US" smtClean="0"/>
              <a:pPr/>
              <a:t>‹#›</a:t>
            </a:fld>
            <a:endParaRPr lang="en-US"/>
          </a:p>
        </p:txBody>
      </p:sp>
    </p:spTree>
    <p:extLst>
      <p:ext uri="{BB962C8B-B14F-4D97-AF65-F5344CB8AC3E}">
        <p14:creationId xmlns:p14="http://schemas.microsoft.com/office/powerpoint/2010/main" xmlns="" val="7921134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1F3B5-7ECD-406F-A3C1-3FFF651DB585}" type="datetime1">
              <a:rPr lang="en-PH" smtClean="0">
                <a:solidFill>
                  <a:prstClr val="black">
                    <a:tint val="75000"/>
                  </a:prstClr>
                </a:solidFill>
              </a:rPr>
              <a:pPr/>
              <a:t>24/08/2017</a:t>
            </a:fld>
            <a:endParaRPr lang="en-PH">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PH">
                <a:solidFill>
                  <a:prstClr val="black">
                    <a:tint val="75000"/>
                  </a:prstClr>
                </a:solidFill>
              </a:rPr>
              <a:t>University Curriculum Management and instructional Materials Office Property. Do not Reproduce without permission.</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8DBA9-885B-4741-A051-4E048B9CF5C4}"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xmlns="" val="9817002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6F62870-48CA-49FB-AAFC-6CAF54898BC6}" type="datetimeFigureOut">
              <a:rPr lang="en-US" smtClean="0"/>
              <a:pPr/>
              <a:t>8/24/2017</a:t>
            </a:fld>
            <a:endParaRPr lang="en-US"/>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70F48D9-103C-4BC3-B06A-D09AC1CDEE49}" type="slidenum">
              <a:rPr lang="en-US" smtClean="0"/>
              <a:pPr/>
              <a:t>‹#›</a:t>
            </a:fld>
            <a:endParaRPr lang="en-US"/>
          </a:p>
        </p:txBody>
      </p:sp>
    </p:spTree>
    <p:extLst>
      <p:ext uri="{BB962C8B-B14F-4D97-AF65-F5344CB8AC3E}">
        <p14:creationId xmlns:p14="http://schemas.microsoft.com/office/powerpoint/2010/main" xmlns="" val="422839355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1971E-3A47-456E-A0A0-B8AED80065AF}" type="datetime1">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PH">
                <a:solidFill>
                  <a:prstClr val="black">
                    <a:tint val="75000"/>
                  </a:prstClr>
                </a:solidFill>
              </a:rPr>
              <a:t>UCMIMO Property. Do not reproduce without permission.</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8E9F8-F3D2-479E-9A1F-F4C1884D55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4461249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B22A2-8FC7-4F04-B818-E2D3C45B0FFD}" type="datetime1">
              <a:rPr lang="en-US" smtClean="0"/>
              <a:pPr/>
              <a:t>8/24/2017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ASAIHL 2014 Conference</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16EFC-1B2E-420B-9E75-17F439245B47}" type="slidenum">
              <a:rPr lang="en-US" smtClean="0"/>
              <a:pPr/>
              <a:t>‹#›</a:t>
            </a:fld>
            <a:endParaRPr lang="en-US"/>
          </a:p>
        </p:txBody>
      </p:sp>
    </p:spTree>
    <p:extLst>
      <p:ext uri="{BB962C8B-B14F-4D97-AF65-F5344CB8AC3E}">
        <p14:creationId xmlns:p14="http://schemas.microsoft.com/office/powerpoint/2010/main" xmlns="" val="36776019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8.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b="1" dirty="0">
                <a:solidFill>
                  <a:schemeClr val="accent2">
                    <a:lumMod val="75000"/>
                  </a:schemeClr>
                </a:solidFill>
              </a:rPr>
              <a:t>Innovations and Issues in Assessment in the HEI</a:t>
            </a:r>
            <a:endParaRPr lang="en-US" sz="4400" dirty="0">
              <a:solidFill>
                <a:schemeClr val="accent2">
                  <a:lumMod val="75000"/>
                </a:schemeClr>
              </a:solidFill>
            </a:endParaRPr>
          </a:p>
        </p:txBody>
      </p:sp>
      <p:sp>
        <p:nvSpPr>
          <p:cNvPr id="3" name="Subtitle 2"/>
          <p:cNvSpPr>
            <a:spLocks noGrp="1"/>
          </p:cNvSpPr>
          <p:nvPr>
            <p:ph type="subTitle" idx="1"/>
          </p:nvPr>
        </p:nvSpPr>
        <p:spPr>
          <a:xfrm>
            <a:off x="1138375" y="5900057"/>
            <a:ext cx="5120640" cy="743340"/>
          </a:xfrm>
        </p:spPr>
        <p:txBody>
          <a:bodyPr>
            <a:normAutofit/>
          </a:bodyPr>
          <a:lstStyle/>
          <a:p>
            <a:pPr>
              <a:lnSpc>
                <a:spcPct val="100000"/>
              </a:lnSpc>
              <a:spcBef>
                <a:spcPts val="0"/>
              </a:spcBef>
            </a:pPr>
            <a:r>
              <a:rPr lang="en-US" sz="2000" b="1" dirty="0">
                <a:solidFill>
                  <a:schemeClr val="bg2">
                    <a:lumMod val="10000"/>
                  </a:schemeClr>
                </a:solidFill>
              </a:rPr>
              <a:t>Rita B. </a:t>
            </a:r>
            <a:r>
              <a:rPr lang="en-US" sz="2000" b="1" dirty="0" err="1">
                <a:solidFill>
                  <a:schemeClr val="bg2">
                    <a:lumMod val="10000"/>
                  </a:schemeClr>
                </a:solidFill>
              </a:rPr>
              <a:t>Ruscoe</a:t>
            </a:r>
            <a:endParaRPr lang="en-US" sz="2000" b="1" dirty="0">
              <a:solidFill>
                <a:schemeClr val="bg2">
                  <a:lumMod val="10000"/>
                </a:schemeClr>
              </a:solidFill>
            </a:endParaRPr>
          </a:p>
          <a:p>
            <a:pPr>
              <a:lnSpc>
                <a:spcPct val="100000"/>
              </a:lnSpc>
              <a:spcBef>
                <a:spcPts val="0"/>
              </a:spcBef>
            </a:pPr>
            <a:r>
              <a:rPr lang="en-US" sz="2000" b="1" dirty="0">
                <a:solidFill>
                  <a:schemeClr val="bg2">
                    <a:lumMod val="10000"/>
                  </a:schemeClr>
                </a:solidFill>
              </a:rPr>
              <a:t>Philippine Normal University</a:t>
            </a:r>
          </a:p>
        </p:txBody>
      </p:sp>
      <p:sp>
        <p:nvSpPr>
          <p:cNvPr id="6" name="Picture Placeholder 5"/>
          <p:cNvSpPr>
            <a:spLocks noGrp="1"/>
          </p:cNvSpPr>
          <p:nvPr>
            <p:ph type="pic" sz="quarter" idx="10"/>
          </p:nvPr>
        </p:nvSpPr>
        <p:spPr/>
      </p:sp>
    </p:spTree>
    <p:extLst>
      <p:ext uri="{BB962C8B-B14F-4D97-AF65-F5344CB8AC3E}">
        <p14:creationId xmlns:p14="http://schemas.microsoft.com/office/powerpoint/2010/main" xmlns="" val="13805955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JPG_5.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1" y="769144"/>
            <a:ext cx="9143999" cy="6088856"/>
          </a:xfrm>
          <a:prstGeom prst="rect">
            <a:avLst/>
          </a:prstGeom>
          <a:noFill/>
          <a:ln>
            <a:noFill/>
          </a:ln>
          <a:extLst/>
        </p:spPr>
      </p:pic>
      <p:sp>
        <p:nvSpPr>
          <p:cNvPr id="2" name="Rectangle 1"/>
          <p:cNvSpPr/>
          <p:nvPr/>
        </p:nvSpPr>
        <p:spPr>
          <a:xfrm>
            <a:off x="1968844" y="3364469"/>
            <a:ext cx="4572000" cy="2246769"/>
          </a:xfrm>
          <a:prstGeom prst="rect">
            <a:avLst/>
          </a:prstGeom>
        </p:spPr>
        <p:txBody>
          <a:bodyPr>
            <a:spAutoFit/>
          </a:bodyPr>
          <a:lstStyle/>
          <a:p>
            <a:r>
              <a:rPr lang="en-US" sz="2800" b="1" dirty="0">
                <a:solidFill>
                  <a:prstClr val="black"/>
                </a:solidFill>
                <a:latin typeface="Calibri"/>
              </a:rPr>
              <a:t>USING THE PHILIPPINE PROFESSIONAL STANDARDS FOR TEACHERS AS A FRAMEWORK FOR OBTEC ASSESSMENT</a:t>
            </a:r>
          </a:p>
        </p:txBody>
      </p:sp>
    </p:spTree>
    <p:extLst>
      <p:ext uri="{BB962C8B-B14F-4D97-AF65-F5344CB8AC3E}">
        <p14:creationId xmlns:p14="http://schemas.microsoft.com/office/powerpoint/2010/main" xmlns="" val="2118805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524000" y="-180975"/>
            <a:ext cx="9144000" cy="752475"/>
          </a:xfrm>
          <a:prstGeom prst="round2DiagRect">
            <a:avLst/>
          </a:prstGeom>
          <a:solidFill>
            <a:srgbClr val="333399"/>
          </a:solidFill>
          <a:ln w="9525">
            <a:noFill/>
            <a:miter lim="800000"/>
            <a:headEnd/>
            <a:tailEnd/>
          </a:ln>
        </p:spPr>
        <p:txBody>
          <a:bodyPr rot="0" vert="horz" wrap="square" lIns="91440" tIns="45720" rIns="91440" bIns="45720" anchor="t" anchorCtr="0">
            <a:noAutofit/>
          </a:bodyPr>
          <a:lstStyle/>
          <a:p>
            <a:pPr indent="457200">
              <a:lnSpc>
                <a:spcPct val="115000"/>
              </a:lnSpc>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indent="457200">
              <a:lnSpc>
                <a:spcPct val="115000"/>
              </a:lnSpc>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p:txBody>
      </p:sp>
      <p:pic>
        <p:nvPicPr>
          <p:cNvPr id="28" name="Picture 27" descr="JPG_5.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769144"/>
            <a:ext cx="9144000" cy="6088856"/>
          </a:xfrm>
          <a:prstGeom prst="rect">
            <a:avLst/>
          </a:prstGeom>
          <a:noFill/>
          <a:ln>
            <a:noFill/>
          </a:ln>
          <a:extLst/>
        </p:spPr>
      </p:pic>
      <p:sp>
        <p:nvSpPr>
          <p:cNvPr id="36" name="Text Box 2"/>
          <p:cNvSpPr txBox="1">
            <a:spLocks noChangeArrowheads="1"/>
          </p:cNvSpPr>
          <p:nvPr/>
        </p:nvSpPr>
        <p:spPr bwMode="auto">
          <a:xfrm>
            <a:off x="1524000" y="485776"/>
            <a:ext cx="9144000" cy="195262"/>
          </a:xfrm>
          <a:prstGeom prst="roundRect">
            <a:avLst/>
          </a:prstGeom>
          <a:solidFill>
            <a:srgbClr val="FFFF00"/>
          </a:solidFill>
          <a:ln w="9525">
            <a:noFill/>
            <a:miter lim="800000"/>
            <a:headEnd/>
            <a:tailEnd/>
          </a:ln>
        </p:spPr>
        <p:txBody>
          <a:bodyPr rot="0" vert="horz" wrap="square" lIns="91440" tIns="45720" rIns="91440" bIns="45720" anchor="t" anchorCtr="0">
            <a:noAutofit/>
          </a:bodyPr>
          <a:lstStyle/>
          <a:p>
            <a:pPr marL="457200" algn="ctr">
              <a:lnSpc>
                <a:spcPct val="120000"/>
              </a:lnSpc>
              <a:spcBef>
                <a:spcPts val="200"/>
              </a:spcBef>
              <a:spcAft>
                <a:spcPts val="800"/>
              </a:spcAft>
            </a:pPr>
            <a:endParaRPr lang="en-US" sz="1000" b="1" kern="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PNU Torch.png"/>
          <p:cNvPicPr/>
          <p:nvPr/>
        </p:nvPicPr>
        <p:blipFill>
          <a:blip r:embed="rId3" cstate="print"/>
          <a:srcRect l="21584" t="7980" r="22917"/>
          <a:stretch>
            <a:fillRect/>
          </a:stretch>
        </p:blipFill>
        <p:spPr bwMode="auto">
          <a:xfrm>
            <a:off x="9629775" y="-180975"/>
            <a:ext cx="810190" cy="754856"/>
          </a:xfrm>
          <a:prstGeom prst="rect">
            <a:avLst/>
          </a:prstGeom>
          <a:ln>
            <a:noFill/>
          </a:ln>
          <a:effectLst>
            <a:softEdge rad="112500"/>
          </a:effectLst>
        </p:spPr>
      </p:pic>
      <p:pic>
        <p:nvPicPr>
          <p:cNvPr id="8" name="Picture 7"/>
          <p:cNvPicPr>
            <a:picLocks noChangeAspect="1"/>
          </p:cNvPicPr>
          <p:nvPr/>
        </p:nvPicPr>
        <p:blipFill>
          <a:blip r:embed="rId4" cstate="print"/>
          <a:stretch>
            <a:fillRect/>
          </a:stretch>
        </p:blipFill>
        <p:spPr>
          <a:xfrm>
            <a:off x="1627032" y="1237449"/>
            <a:ext cx="3344111" cy="5087153"/>
          </a:xfrm>
          <a:prstGeom prst="rect">
            <a:avLst/>
          </a:prstGeom>
          <a:solidFill>
            <a:srgbClr val="FFFF00"/>
          </a:solidFill>
        </p:spPr>
      </p:pic>
      <p:sp>
        <p:nvSpPr>
          <p:cNvPr id="11" name="Rectangle 10"/>
          <p:cNvSpPr/>
          <p:nvPr/>
        </p:nvSpPr>
        <p:spPr>
          <a:xfrm>
            <a:off x="4640688" y="876507"/>
            <a:ext cx="5799277" cy="5252720"/>
          </a:xfrm>
          <a:prstGeom prst="rect">
            <a:avLst/>
          </a:prstGeom>
        </p:spPr>
        <p:txBody>
          <a:bodyPr wrap="square">
            <a:spAutoFit/>
          </a:bodyPr>
          <a:lstStyle/>
          <a:p>
            <a:pPr marL="342900" marR="457200" indent="-342900" algn="just">
              <a:lnSpc>
                <a:spcPct val="120000"/>
              </a:lnSpc>
              <a:spcBef>
                <a:spcPts val="600"/>
              </a:spcBef>
              <a:spcAft>
                <a:spcPts val="800"/>
              </a:spcAft>
              <a:buFont typeface="+mj-lt"/>
              <a:buAutoNum type="arabicPeriod"/>
            </a:pPr>
            <a:r>
              <a:rPr lang="en-US" sz="2000" b="1" kern="1000" dirty="0">
                <a:solidFill>
                  <a:prstClr val="black"/>
                </a:solidFill>
                <a:latin typeface="Calibri" panose="020F0502020204030204" pitchFamily="34" charset="0"/>
                <a:ea typeface="Calibri" panose="020F0502020204030204" pitchFamily="34" charset="0"/>
                <a:cs typeface="Times New Roman" panose="02020603050405020304" pitchFamily="18" charset="0"/>
              </a:rPr>
              <a:t>How can PNU Outcomes-based Teacher Education Curriculum (OBTEC) be assessed using the Philippine Professional Standards for Teachers? </a:t>
            </a:r>
          </a:p>
          <a:p>
            <a:pPr marL="342900" marR="457200" indent="-342900" algn="just">
              <a:lnSpc>
                <a:spcPct val="120000"/>
              </a:lnSpc>
              <a:spcBef>
                <a:spcPts val="600"/>
              </a:spcBef>
              <a:spcAft>
                <a:spcPts val="800"/>
              </a:spcAft>
              <a:buFont typeface="+mj-lt"/>
              <a:buAutoNum type="arabicPeriod"/>
            </a:pPr>
            <a:r>
              <a:rPr lang="en-US" sz="2000" b="1" kern="1000"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tools are needed to assess the alignment between PNU OBTEC and the Philippine Professional Standards for Teachers?</a:t>
            </a:r>
          </a:p>
          <a:p>
            <a:pPr marL="342900" marR="457200" indent="-342900" algn="just">
              <a:lnSpc>
                <a:spcPct val="120000"/>
              </a:lnSpc>
              <a:spcBef>
                <a:spcPts val="600"/>
              </a:spcBef>
              <a:spcAft>
                <a:spcPts val="800"/>
              </a:spcAft>
              <a:buFont typeface="+mj-lt"/>
              <a:buAutoNum type="arabicPeriod"/>
            </a:pPr>
            <a:r>
              <a:rPr lang="en-US" sz="2000" b="1" kern="1000"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mechanisms should be put in place to ensure: (</a:t>
            </a:r>
            <a:r>
              <a:rPr lang="en-US" sz="2000" b="1" kern="1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lang="en-US" sz="2000" b="1" kern="1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 success of the assessment process using the Standards; and (ii) the use of assessment results in the enhancement of the PNU OBTEC?</a:t>
            </a:r>
          </a:p>
        </p:txBody>
      </p:sp>
    </p:spTree>
    <p:extLst>
      <p:ext uri="{BB962C8B-B14F-4D97-AF65-F5344CB8AC3E}">
        <p14:creationId xmlns:p14="http://schemas.microsoft.com/office/powerpoint/2010/main" xmlns="" val="2640126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JPG_5.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769144"/>
            <a:ext cx="9144000" cy="6088856"/>
          </a:xfrm>
          <a:prstGeom prst="rect">
            <a:avLst/>
          </a:prstGeom>
          <a:noFill/>
          <a:ln>
            <a:noFill/>
          </a:ln>
          <a:extLst/>
        </p:spPr>
      </p:pic>
      <p:pic>
        <p:nvPicPr>
          <p:cNvPr id="5" name="Picture 4" descr="PNU Torch.png"/>
          <p:cNvPicPr/>
          <p:nvPr/>
        </p:nvPicPr>
        <p:blipFill>
          <a:blip r:embed="rId3" cstate="print"/>
          <a:srcRect l="21584" t="7980" r="22917"/>
          <a:stretch>
            <a:fillRect/>
          </a:stretch>
        </p:blipFill>
        <p:spPr bwMode="auto">
          <a:xfrm>
            <a:off x="9629775" y="-180975"/>
            <a:ext cx="810190" cy="754856"/>
          </a:xfrm>
          <a:prstGeom prst="rect">
            <a:avLst/>
          </a:prstGeom>
          <a:ln>
            <a:noFill/>
          </a:ln>
          <a:effectLst>
            <a:softEdge rad="112500"/>
          </a:effectLst>
        </p:spPr>
      </p:pic>
      <p:sp>
        <p:nvSpPr>
          <p:cNvPr id="2" name="Title 1"/>
          <p:cNvSpPr>
            <a:spLocks noGrp="1"/>
          </p:cNvSpPr>
          <p:nvPr>
            <p:ph type="title"/>
          </p:nvPr>
        </p:nvSpPr>
        <p:spPr/>
        <p:txBody>
          <a:bodyPr/>
          <a:lstStyle/>
          <a:p>
            <a:r>
              <a:rPr lang="en-US" b="1" dirty="0"/>
              <a:t>Mechanisms for Quality Audit of     </a:t>
            </a:r>
            <a:br>
              <a:rPr lang="en-US" b="1" dirty="0"/>
            </a:br>
            <a:r>
              <a:rPr lang="en-US" b="1" dirty="0"/>
              <a:t>Pre-service Teacher Education Curriculum</a:t>
            </a:r>
          </a:p>
        </p:txBody>
      </p:sp>
      <p:sp>
        <p:nvSpPr>
          <p:cNvPr id="3" name="Content Placeholder 2"/>
          <p:cNvSpPr>
            <a:spLocks noGrp="1"/>
          </p:cNvSpPr>
          <p:nvPr>
            <p:ph idx="1"/>
          </p:nvPr>
        </p:nvSpPr>
        <p:spPr>
          <a:xfrm>
            <a:off x="1878563" y="1825625"/>
            <a:ext cx="8561402" cy="4351338"/>
          </a:xfrm>
        </p:spPr>
        <p:txBody>
          <a:bodyPr/>
          <a:lstStyle/>
          <a:p>
            <a:pPr marL="457200" indent="-457200">
              <a:buFont typeface="+mj-lt"/>
              <a:buAutoNum type="arabicPeriod"/>
            </a:pPr>
            <a:r>
              <a:rPr lang="en-US" b="1" dirty="0"/>
              <a:t>Development of a Learning Outcomes Assessment Plan ( LOAP)</a:t>
            </a:r>
          </a:p>
          <a:p>
            <a:pPr marL="457200" indent="-457200">
              <a:buFont typeface="+mj-lt"/>
              <a:buAutoNum type="arabicPeriod"/>
            </a:pPr>
            <a:endParaRPr lang="en-US" b="1" dirty="0"/>
          </a:p>
        </p:txBody>
      </p:sp>
      <p:sp>
        <p:nvSpPr>
          <p:cNvPr id="6" name="Content Placeholder 2"/>
          <p:cNvSpPr txBox="1">
            <a:spLocks/>
          </p:cNvSpPr>
          <p:nvPr/>
        </p:nvSpPr>
        <p:spPr>
          <a:xfrm>
            <a:off x="4478904" y="2488407"/>
            <a:ext cx="5441949" cy="31400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prstClr val="black"/>
                </a:solidFill>
                <a:latin typeface="Calibri"/>
              </a:rPr>
              <a:t>Begin with the review of the PPST and the OBTEC program outcomes.</a:t>
            </a:r>
          </a:p>
          <a:p>
            <a:r>
              <a:rPr lang="en-US" b="1" dirty="0">
                <a:solidFill>
                  <a:prstClr val="black"/>
                </a:solidFill>
                <a:latin typeface="Calibri"/>
              </a:rPr>
              <a:t>Map the standards vis-à-vis the general education, professional education, and specialization courses.  </a:t>
            </a:r>
          </a:p>
          <a:p>
            <a:r>
              <a:rPr lang="en-US" b="1" dirty="0">
                <a:solidFill>
                  <a:prstClr val="black"/>
                </a:solidFill>
                <a:latin typeface="Calibri"/>
              </a:rPr>
              <a:t>Do the basic and differentiated audit using the heat maps.</a:t>
            </a:r>
          </a:p>
          <a:p>
            <a:r>
              <a:rPr lang="en-US" b="1" dirty="0">
                <a:solidFill>
                  <a:prstClr val="black"/>
                </a:solidFill>
                <a:latin typeface="Calibri"/>
              </a:rPr>
              <a:t>Review and refinement of syllabus to check alignment</a:t>
            </a:r>
          </a:p>
          <a:p>
            <a:endParaRPr lang="en-US" b="1" dirty="0">
              <a:solidFill>
                <a:prstClr val="black"/>
              </a:solidFill>
              <a:latin typeface="Calibri"/>
            </a:endParaRPr>
          </a:p>
          <a:p>
            <a:endParaRPr lang="en-US" dirty="0">
              <a:solidFill>
                <a:prstClr val="black"/>
              </a:solidFill>
              <a:latin typeface="Calibri"/>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70353" y="2488406"/>
            <a:ext cx="1989438" cy="184093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878564" y="4269241"/>
            <a:ext cx="2395731" cy="1359240"/>
          </a:xfrm>
          <a:prstGeom prst="rect">
            <a:avLst/>
          </a:prstGeom>
        </p:spPr>
      </p:pic>
    </p:spTree>
    <p:extLst>
      <p:ext uri="{BB962C8B-B14F-4D97-AF65-F5344CB8AC3E}">
        <p14:creationId xmlns:p14="http://schemas.microsoft.com/office/powerpoint/2010/main" xmlns="" val="3539758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NU Torch.png"/>
          <p:cNvPicPr/>
          <p:nvPr/>
        </p:nvPicPr>
        <p:blipFill>
          <a:blip r:embed="rId2" cstate="print"/>
          <a:srcRect l="21584" t="7980" r="22917"/>
          <a:stretch>
            <a:fillRect/>
          </a:stretch>
        </p:blipFill>
        <p:spPr bwMode="auto">
          <a:xfrm>
            <a:off x="9629775" y="-180975"/>
            <a:ext cx="810190" cy="754856"/>
          </a:xfrm>
          <a:prstGeom prst="rect">
            <a:avLst/>
          </a:prstGeom>
          <a:ln>
            <a:noFill/>
          </a:ln>
          <a:effectLst>
            <a:softEdge rad="112500"/>
          </a:effectLst>
        </p:spPr>
      </p:pic>
      <p:sp>
        <p:nvSpPr>
          <p:cNvPr id="2" name="Title 1"/>
          <p:cNvSpPr>
            <a:spLocks noGrp="1"/>
          </p:cNvSpPr>
          <p:nvPr>
            <p:ph type="title"/>
          </p:nvPr>
        </p:nvSpPr>
        <p:spPr/>
        <p:txBody>
          <a:bodyPr>
            <a:normAutofit fontScale="90000"/>
          </a:bodyPr>
          <a:lstStyle/>
          <a:p>
            <a:r>
              <a:rPr lang="en-US" b="1" dirty="0"/>
              <a:t>Checking the alignment of OBTEC outcomes vis-à-vis the Philippine Professional Standards for Teachers </a:t>
            </a:r>
            <a:br>
              <a:rPr lang="en-US" b="1" dirty="0"/>
            </a:b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xmlns="" val="4104013907"/>
              </p:ext>
            </p:extLst>
          </p:nvPr>
        </p:nvGraphicFramePr>
        <p:xfrm>
          <a:off x="423081" y="1506830"/>
          <a:ext cx="11546006" cy="4988560"/>
        </p:xfrm>
        <a:graphic>
          <a:graphicData uri="http://schemas.openxmlformats.org/drawingml/2006/table">
            <a:tbl>
              <a:tblPr firstRow="1" firstCol="1" bandRow="1"/>
              <a:tblGrid>
                <a:gridCol w="3059782">
                  <a:extLst>
                    <a:ext uri="{9D8B030D-6E8A-4147-A177-3AD203B41FA5}">
                      <a16:colId xmlns:a16="http://schemas.microsoft.com/office/drawing/2014/main" xmlns="" val="20000"/>
                    </a:ext>
                  </a:extLst>
                </a:gridCol>
                <a:gridCol w="3064110">
                  <a:extLst>
                    <a:ext uri="{9D8B030D-6E8A-4147-A177-3AD203B41FA5}">
                      <a16:colId xmlns:a16="http://schemas.microsoft.com/office/drawing/2014/main" xmlns="" val="20001"/>
                    </a:ext>
                  </a:extLst>
                </a:gridCol>
                <a:gridCol w="2435885">
                  <a:extLst>
                    <a:ext uri="{9D8B030D-6E8A-4147-A177-3AD203B41FA5}">
                      <a16:colId xmlns:a16="http://schemas.microsoft.com/office/drawing/2014/main" xmlns="" val="20002"/>
                    </a:ext>
                  </a:extLst>
                </a:gridCol>
                <a:gridCol w="2986229">
                  <a:extLst>
                    <a:ext uri="{9D8B030D-6E8A-4147-A177-3AD203B41FA5}">
                      <a16:colId xmlns:a16="http://schemas.microsoft.com/office/drawing/2014/main" xmlns="" val="20003"/>
                    </a:ext>
                  </a:extLst>
                </a:gridCol>
              </a:tblGrid>
              <a:tr h="251483">
                <a:tc>
                  <a:txBody>
                    <a:bodyPr/>
                    <a:lstStyle/>
                    <a:p>
                      <a:pPr marL="0" marR="0" algn="ctr">
                        <a:lnSpc>
                          <a:spcPct val="120000"/>
                        </a:lnSpc>
                        <a:spcBef>
                          <a:spcPts val="200"/>
                        </a:spcBef>
                        <a:spcAft>
                          <a:spcPts val="0"/>
                        </a:spcAft>
                      </a:pPr>
                      <a:r>
                        <a:rPr lang="en-US" sz="1800" b="1"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Prof Ed courses</a:t>
                      </a:r>
                    </a:p>
                  </a:txBody>
                  <a:tcPr marL="63836" marR="63836"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20000"/>
                        </a:lnSpc>
                        <a:spcBef>
                          <a:spcPts val="200"/>
                        </a:spcBef>
                        <a:spcAft>
                          <a:spcPts val="0"/>
                        </a:spcAft>
                      </a:pPr>
                      <a:r>
                        <a:rPr lang="en-US" sz="1800" b="1" kern="1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Science</a:t>
                      </a:r>
                    </a:p>
                  </a:txBody>
                  <a:tcPr marL="63836" marR="63836"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20000"/>
                        </a:lnSpc>
                        <a:spcBef>
                          <a:spcPts val="200"/>
                        </a:spcBef>
                        <a:spcAft>
                          <a:spcPts val="0"/>
                        </a:spcAft>
                      </a:pPr>
                      <a:r>
                        <a:rPr lang="en-US" sz="1800" b="1" kern="1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Social Science</a:t>
                      </a:r>
                    </a:p>
                  </a:txBody>
                  <a:tcPr marL="63836" marR="63836"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20000"/>
                        </a:lnSpc>
                        <a:spcBef>
                          <a:spcPts val="200"/>
                        </a:spcBef>
                        <a:spcAft>
                          <a:spcPts val="0"/>
                        </a:spcAft>
                      </a:pPr>
                      <a:r>
                        <a:rPr lang="en-US" sz="1800" b="1"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Languages</a:t>
                      </a:r>
                    </a:p>
                  </a:txBody>
                  <a:tcPr marL="63836" marR="63836"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xmlns="" val="10000"/>
                  </a:ext>
                </a:extLst>
              </a:tr>
              <a:tr h="4355884">
                <a:tc>
                  <a:txBody>
                    <a:bodyPr/>
                    <a:lstStyle/>
                    <a:p>
                      <a:pPr marL="0" marR="0" algn="l">
                        <a:lnSpc>
                          <a:spcPct val="120000"/>
                        </a:lnSpc>
                        <a:spcBef>
                          <a:spcPts val="200"/>
                        </a:spcBef>
                        <a:spcAft>
                          <a:spcPts val="0"/>
                        </a:spcAft>
                      </a:pPr>
                      <a:r>
                        <a:rPr lang="en-US" sz="180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One-way analysis :looking only whether each Prof Ed program outcomes are reflected in the PPST standards and not vice-versa</a:t>
                      </a:r>
                    </a:p>
                    <a:p>
                      <a:pPr marL="0" marR="0" algn="l">
                        <a:lnSpc>
                          <a:spcPct val="120000"/>
                        </a:lnSpc>
                        <a:spcBef>
                          <a:spcPts val="200"/>
                        </a:spcBef>
                        <a:spcAft>
                          <a:spcPts val="0"/>
                        </a:spcAft>
                      </a:pPr>
                      <a:r>
                        <a:rPr lang="en-US" sz="180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20000"/>
                        </a:lnSpc>
                        <a:spcBef>
                          <a:spcPts val="200"/>
                        </a:spcBef>
                        <a:spcAft>
                          <a:spcPts val="0"/>
                        </a:spcAft>
                      </a:pPr>
                      <a:r>
                        <a:rPr lang="en-US" sz="180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Program outcomes were aligned with the PPST.</a:t>
                      </a:r>
                    </a:p>
                    <a:p>
                      <a:pPr marL="0" marR="0" algn="l">
                        <a:lnSpc>
                          <a:spcPct val="120000"/>
                        </a:lnSpc>
                        <a:spcBef>
                          <a:spcPts val="200"/>
                        </a:spcBef>
                        <a:spcAft>
                          <a:spcPts val="0"/>
                        </a:spcAft>
                      </a:pPr>
                      <a:r>
                        <a:rPr lang="en-US" sz="180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may be expected since the Prof Ed course outcomes is anchored on the NCBTS framework.)</a:t>
                      </a:r>
                    </a:p>
                  </a:txBody>
                  <a:tcPr marL="63836" marR="638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l">
                        <a:lnSpc>
                          <a:spcPct val="120000"/>
                        </a:lnSpc>
                        <a:spcBef>
                          <a:spcPts val="200"/>
                        </a:spcBef>
                        <a:spcAft>
                          <a:spcPts val="0"/>
                        </a:spcAft>
                      </a:pPr>
                      <a:r>
                        <a:rPr lang="en-US" sz="180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Two-way analysis: checking both the alignment of the outcomes against the PPST standards and the domains in which the outcomes are represented</a:t>
                      </a:r>
                    </a:p>
                    <a:p>
                      <a:pPr marL="0" marR="0" algn="l">
                        <a:lnSpc>
                          <a:spcPct val="120000"/>
                        </a:lnSpc>
                        <a:spcBef>
                          <a:spcPts val="200"/>
                        </a:spcBef>
                        <a:spcAft>
                          <a:spcPts val="0"/>
                        </a:spcAft>
                      </a:pPr>
                      <a:r>
                        <a:rPr lang="en-US" sz="180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20000"/>
                        </a:lnSpc>
                        <a:spcBef>
                          <a:spcPts val="200"/>
                        </a:spcBef>
                        <a:spcAft>
                          <a:spcPts val="0"/>
                        </a:spcAft>
                      </a:pPr>
                      <a:r>
                        <a:rPr lang="en-US" sz="180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Most of the program outcomes are represented in the PPST standards but there are also specific program outcomes which are not found in the PPST (research component of the program outcomes). </a:t>
                      </a:r>
                    </a:p>
                  </a:txBody>
                  <a:tcPr marL="63836" marR="638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l">
                        <a:lnSpc>
                          <a:spcPct val="120000"/>
                        </a:lnSpc>
                        <a:spcBef>
                          <a:spcPts val="200"/>
                        </a:spcBef>
                        <a:spcAft>
                          <a:spcPts val="0"/>
                        </a:spcAft>
                      </a:pPr>
                      <a:r>
                        <a:rPr lang="en-US" sz="180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PPST standards were reflected more in the Values Education program than in the Social Science program.</a:t>
                      </a:r>
                    </a:p>
                    <a:p>
                      <a:pPr marL="0" marR="0" algn="l">
                        <a:lnSpc>
                          <a:spcPct val="120000"/>
                        </a:lnSpc>
                        <a:spcBef>
                          <a:spcPts val="200"/>
                        </a:spcBef>
                        <a:spcAft>
                          <a:spcPts val="0"/>
                        </a:spcAft>
                      </a:pPr>
                      <a:r>
                        <a:rPr lang="en-US" sz="180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20000"/>
                        </a:lnSpc>
                        <a:spcBef>
                          <a:spcPts val="200"/>
                        </a:spcBef>
                        <a:spcAft>
                          <a:spcPts val="0"/>
                        </a:spcAft>
                      </a:pPr>
                      <a:r>
                        <a:rPr lang="en-US" sz="180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20000"/>
                        </a:lnSpc>
                        <a:spcBef>
                          <a:spcPts val="200"/>
                        </a:spcBef>
                        <a:spcAft>
                          <a:spcPts val="0"/>
                        </a:spcAft>
                      </a:pPr>
                      <a:r>
                        <a:rPr lang="en-US" sz="180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3836" marR="638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l">
                        <a:lnSpc>
                          <a:spcPct val="120000"/>
                        </a:lnSpc>
                        <a:spcBef>
                          <a:spcPts val="200"/>
                        </a:spcBef>
                        <a:spcAft>
                          <a:spcPts val="0"/>
                        </a:spcAft>
                      </a:pPr>
                      <a:r>
                        <a:rPr lang="en-US" sz="180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Checking the alignment of the program outcomes against the PPST standards posted a realization that OBTEC program outcomes seem to be too difficult for a beginning teacher, on the perspective of PPST standards.</a:t>
                      </a:r>
                    </a:p>
                  </a:txBody>
                  <a:tcPr marL="63836" marR="638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508879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JPG_5.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769144"/>
            <a:ext cx="9144000" cy="6088856"/>
          </a:xfrm>
          <a:prstGeom prst="rect">
            <a:avLst/>
          </a:prstGeom>
          <a:noFill/>
          <a:ln>
            <a:noFill/>
          </a:ln>
          <a:extLst/>
        </p:spPr>
      </p:pic>
      <p:sp>
        <p:nvSpPr>
          <p:cNvPr id="2" name="Title 1"/>
          <p:cNvSpPr>
            <a:spLocks noGrp="1"/>
          </p:cNvSpPr>
          <p:nvPr>
            <p:ph type="title"/>
          </p:nvPr>
        </p:nvSpPr>
        <p:spPr/>
        <p:txBody>
          <a:bodyPr/>
          <a:lstStyle/>
          <a:p>
            <a:r>
              <a:rPr lang="en-US" b="1" dirty="0"/>
              <a:t>Mechanisms for Quality Audit of     </a:t>
            </a:r>
            <a:br>
              <a:rPr lang="en-US" b="1" dirty="0"/>
            </a:br>
            <a:r>
              <a:rPr lang="en-US" b="1" dirty="0"/>
              <a:t>Pre-service Teacher Education Curriculum</a:t>
            </a:r>
          </a:p>
        </p:txBody>
      </p:sp>
      <p:sp>
        <p:nvSpPr>
          <p:cNvPr id="3" name="Content Placeholder 2"/>
          <p:cNvSpPr>
            <a:spLocks noGrp="1"/>
          </p:cNvSpPr>
          <p:nvPr>
            <p:ph idx="1"/>
          </p:nvPr>
        </p:nvSpPr>
        <p:spPr>
          <a:xfrm>
            <a:off x="1878563" y="1825625"/>
            <a:ext cx="8561402" cy="4351338"/>
          </a:xfrm>
        </p:spPr>
        <p:txBody>
          <a:bodyPr/>
          <a:lstStyle/>
          <a:p>
            <a:pPr marL="0" indent="0">
              <a:buNone/>
            </a:pPr>
            <a:r>
              <a:rPr lang="en-US" b="1" dirty="0"/>
              <a:t>2. Development of tools for assessing attainment of outcomes at the course, specialization, program and institutional levels. </a:t>
            </a:r>
          </a:p>
          <a:p>
            <a:pPr marL="0" indent="0">
              <a:buNone/>
            </a:pPr>
            <a:endParaRPr lang="en-US" b="1" dirty="0"/>
          </a:p>
          <a:p>
            <a:pPr marL="0" indent="0">
              <a:buNone/>
            </a:pPr>
            <a:r>
              <a:rPr lang="en-US" b="1" dirty="0">
                <a:solidFill>
                  <a:schemeClr val="accent1">
                    <a:lumMod val="50000"/>
                  </a:schemeClr>
                </a:solidFill>
              </a:rPr>
              <a:t>Collecting direct evidence of student learning outcomes </a:t>
            </a:r>
          </a:p>
          <a:p>
            <a:pPr marL="0" indent="0">
              <a:buNone/>
            </a:pPr>
            <a:r>
              <a:rPr lang="en-US" b="1" dirty="0">
                <a:solidFill>
                  <a:schemeClr val="accent1">
                    <a:lumMod val="50000"/>
                  </a:schemeClr>
                </a:solidFill>
              </a:rPr>
              <a:t>Standardized test for Collegiate Learning Assessment?</a:t>
            </a:r>
          </a:p>
          <a:p>
            <a:pPr marL="0" indent="0">
              <a:buNone/>
            </a:pPr>
            <a:r>
              <a:rPr lang="en-US" b="1" dirty="0">
                <a:solidFill>
                  <a:schemeClr val="accent1">
                    <a:lumMod val="50000"/>
                  </a:schemeClr>
                </a:solidFill>
              </a:rPr>
              <a:t> Course embedded assessment</a:t>
            </a:r>
          </a:p>
          <a:p>
            <a:pPr marL="0" indent="0">
              <a:buNone/>
            </a:pPr>
            <a:r>
              <a:rPr lang="en-US" b="1" dirty="0">
                <a:solidFill>
                  <a:schemeClr val="accent1">
                    <a:lumMod val="50000"/>
                  </a:schemeClr>
                </a:solidFill>
              </a:rPr>
              <a:t>Portfolio Assessment</a:t>
            </a:r>
          </a:p>
          <a:p>
            <a:pPr marL="0" indent="0">
              <a:buNone/>
            </a:pPr>
            <a:r>
              <a:rPr lang="en-US" b="1" dirty="0">
                <a:solidFill>
                  <a:schemeClr val="accent1">
                    <a:lumMod val="50000"/>
                  </a:schemeClr>
                </a:solidFill>
              </a:rPr>
              <a:t>Development and carrying out of institutional surveys  for effective assessment of institutional learning outcomes </a:t>
            </a:r>
          </a:p>
          <a:p>
            <a:pPr marL="0" indent="0">
              <a:buNone/>
            </a:pPr>
            <a:r>
              <a:rPr lang="en-US" b="1" dirty="0">
                <a:solidFill>
                  <a:schemeClr val="accent1">
                    <a:lumMod val="50000"/>
                  </a:schemeClr>
                </a:solidFill>
              </a:rPr>
              <a:t>Systematize and institutionalize learning outcomes assessment methods</a:t>
            </a:r>
          </a:p>
          <a:p>
            <a:pPr marL="0" indent="0">
              <a:buNone/>
            </a:pPr>
            <a:endParaRPr lang="en-US" b="1" dirty="0"/>
          </a:p>
          <a:p>
            <a:pPr marL="0" indent="0">
              <a:buNone/>
            </a:pPr>
            <a:endParaRPr lang="en-US" b="1" dirty="0"/>
          </a:p>
          <a:p>
            <a:pPr marL="457200" indent="-457200">
              <a:buFont typeface="+mj-lt"/>
              <a:buAutoNum type="arabicPeriod"/>
            </a:pPr>
            <a:endParaRPr lang="en-US" b="1" dirty="0"/>
          </a:p>
        </p:txBody>
      </p:sp>
    </p:spTree>
    <p:extLst>
      <p:ext uri="{BB962C8B-B14F-4D97-AF65-F5344CB8AC3E}">
        <p14:creationId xmlns:p14="http://schemas.microsoft.com/office/powerpoint/2010/main" xmlns="" val="2482962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edefined Process 8"/>
          <p:cNvSpPr/>
          <p:nvPr/>
        </p:nvSpPr>
        <p:spPr>
          <a:xfrm>
            <a:off x="6705600" y="1295400"/>
            <a:ext cx="2209800" cy="533400"/>
          </a:xfrm>
          <a:prstGeom prst="flowChartPredefined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latin typeface="Calibri"/>
            </a:endParaRPr>
          </a:p>
        </p:txBody>
      </p:sp>
      <p:sp>
        <p:nvSpPr>
          <p:cNvPr id="3" name="Title 2"/>
          <p:cNvSpPr>
            <a:spLocks noGrp="1"/>
          </p:cNvSpPr>
          <p:nvPr>
            <p:ph type="title"/>
          </p:nvPr>
        </p:nvSpPr>
        <p:spPr>
          <a:xfrm>
            <a:off x="1981200" y="152400"/>
            <a:ext cx="8229600" cy="641350"/>
          </a:xfrm>
        </p:spPr>
        <p:txBody>
          <a:bodyPr>
            <a:normAutofit/>
          </a:bodyPr>
          <a:lstStyle/>
          <a:p>
            <a:pPr algn="l"/>
            <a:r>
              <a:rPr lang="en-US" sz="3200" dirty="0"/>
              <a:t>Learning Outcomes Assessment </a:t>
            </a:r>
          </a:p>
        </p:txBody>
      </p:sp>
      <p:sp>
        <p:nvSpPr>
          <p:cNvPr id="5" name="Text Placeholder 4"/>
          <p:cNvSpPr>
            <a:spLocks noGrp="1"/>
          </p:cNvSpPr>
          <p:nvPr>
            <p:ph type="body" sz="half" idx="2"/>
          </p:nvPr>
        </p:nvSpPr>
        <p:spPr>
          <a:xfrm>
            <a:off x="1981201" y="1066801"/>
            <a:ext cx="3008313" cy="5453063"/>
          </a:xfrm>
        </p:spPr>
        <p:txBody>
          <a:bodyPr>
            <a:normAutofit/>
          </a:bodyPr>
          <a:lstStyle/>
          <a:p>
            <a:pPr marL="228600" indent="-228600">
              <a:spcAft>
                <a:spcPts val="600"/>
              </a:spcAft>
              <a:buFont typeface="Arial" pitchFamily="34" charset="0"/>
              <a:buChar char="•"/>
            </a:pPr>
            <a:r>
              <a:rPr lang="en-US" sz="2000" b="1" dirty="0"/>
              <a:t>Development of Institutional Learning Outcomes Plan (LOAP)</a:t>
            </a:r>
          </a:p>
          <a:p>
            <a:pPr marL="228600" indent="-228600">
              <a:spcAft>
                <a:spcPts val="600"/>
              </a:spcAft>
              <a:buFont typeface="Arial" pitchFamily="34" charset="0"/>
              <a:buChar char="•"/>
            </a:pPr>
            <a:r>
              <a:rPr lang="en-US" sz="2000" b="1" dirty="0"/>
              <a:t>Development of Strategies for Institutional learning Outcomes Assessment</a:t>
            </a:r>
          </a:p>
          <a:p>
            <a:pPr marL="228600" indent="-228600">
              <a:spcAft>
                <a:spcPts val="600"/>
              </a:spcAft>
              <a:buFont typeface="Arial" pitchFamily="34" charset="0"/>
              <a:buChar char="•"/>
            </a:pPr>
            <a:r>
              <a:rPr lang="en-US" sz="2000" b="1" dirty="0"/>
              <a:t>Development of Program Learning Outcomes Assessment</a:t>
            </a:r>
          </a:p>
          <a:p>
            <a:pPr marL="228600" indent="-228600">
              <a:spcAft>
                <a:spcPts val="600"/>
              </a:spcAft>
              <a:buFont typeface="Arial" pitchFamily="34" charset="0"/>
              <a:buChar char="•"/>
            </a:pPr>
            <a:r>
              <a:rPr lang="en-US" sz="2000" b="1" dirty="0"/>
              <a:t>Development of Specialization  Learning Outcomes Assessment</a:t>
            </a:r>
          </a:p>
          <a:p>
            <a:pPr marL="228600" indent="-228600">
              <a:spcAft>
                <a:spcPts val="600"/>
              </a:spcAft>
              <a:buFont typeface="Arial" pitchFamily="34" charset="0"/>
              <a:buChar char="•"/>
            </a:pPr>
            <a:r>
              <a:rPr lang="en-US" sz="2000" b="1" dirty="0"/>
              <a:t>Development of Course Learning Assessment</a:t>
            </a:r>
          </a:p>
          <a:p>
            <a:endParaRPr lang="en-US" dirty="0"/>
          </a:p>
        </p:txBody>
      </p:sp>
      <p:sp>
        <p:nvSpPr>
          <p:cNvPr id="8" name="TextBox 7"/>
          <p:cNvSpPr txBox="1"/>
          <p:nvPr/>
        </p:nvSpPr>
        <p:spPr>
          <a:xfrm>
            <a:off x="7239000" y="1295401"/>
            <a:ext cx="1371600" cy="584775"/>
          </a:xfrm>
          <a:prstGeom prst="rect">
            <a:avLst/>
          </a:prstGeom>
          <a:noFill/>
        </p:spPr>
        <p:txBody>
          <a:bodyPr wrap="square" rtlCol="0">
            <a:spAutoFit/>
          </a:bodyPr>
          <a:lstStyle/>
          <a:p>
            <a:r>
              <a:rPr lang="en-US" sz="1600" b="1" dirty="0">
                <a:solidFill>
                  <a:prstClr val="black"/>
                </a:solidFill>
                <a:latin typeface="Calibri"/>
              </a:rPr>
              <a:t>Institutional Outcomes</a:t>
            </a:r>
          </a:p>
        </p:txBody>
      </p:sp>
      <p:sp>
        <p:nvSpPr>
          <p:cNvPr id="10" name="TextBox 9"/>
          <p:cNvSpPr txBox="1"/>
          <p:nvPr/>
        </p:nvSpPr>
        <p:spPr>
          <a:xfrm>
            <a:off x="6705600" y="2133600"/>
            <a:ext cx="2209800" cy="338554"/>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600" b="1" dirty="0">
                <a:solidFill>
                  <a:prstClr val="white"/>
                </a:solidFill>
                <a:latin typeface="Calibri"/>
              </a:rPr>
              <a:t>Program Objectives</a:t>
            </a:r>
          </a:p>
        </p:txBody>
      </p:sp>
      <p:sp>
        <p:nvSpPr>
          <p:cNvPr id="11" name="TextBox 10"/>
          <p:cNvSpPr txBox="1"/>
          <p:nvPr/>
        </p:nvSpPr>
        <p:spPr>
          <a:xfrm>
            <a:off x="6096000" y="2819400"/>
            <a:ext cx="3657600" cy="338554"/>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b="1" dirty="0">
                <a:solidFill>
                  <a:prstClr val="white"/>
                </a:solidFill>
                <a:latin typeface="Calibri"/>
              </a:rPr>
              <a:t>Program  Outcomes</a:t>
            </a:r>
          </a:p>
        </p:txBody>
      </p:sp>
      <p:sp>
        <p:nvSpPr>
          <p:cNvPr id="12" name="TextBox 11"/>
          <p:cNvSpPr txBox="1"/>
          <p:nvPr/>
        </p:nvSpPr>
        <p:spPr>
          <a:xfrm>
            <a:off x="5638800" y="3886200"/>
            <a:ext cx="1295400" cy="738664"/>
          </a:xfrm>
          <a:prstGeom prst="rect">
            <a:avLst/>
          </a:prstGeom>
          <a:noFill/>
        </p:spPr>
        <p:txBody>
          <a:bodyPr wrap="square" rtlCol="0">
            <a:spAutoFit/>
          </a:bodyPr>
          <a:lstStyle/>
          <a:p>
            <a:r>
              <a:rPr lang="en-US" sz="1400" b="1" dirty="0">
                <a:solidFill>
                  <a:prstClr val="black"/>
                </a:solidFill>
                <a:latin typeface="Calibri"/>
              </a:rPr>
              <a:t>Program Specialization Outcomes</a:t>
            </a:r>
          </a:p>
        </p:txBody>
      </p:sp>
      <p:sp>
        <p:nvSpPr>
          <p:cNvPr id="13" name="TextBox 12"/>
          <p:cNvSpPr txBox="1"/>
          <p:nvPr/>
        </p:nvSpPr>
        <p:spPr>
          <a:xfrm>
            <a:off x="7315200" y="3962400"/>
            <a:ext cx="1219200" cy="738664"/>
          </a:xfrm>
          <a:prstGeom prst="rect">
            <a:avLst/>
          </a:prstGeom>
          <a:noFill/>
        </p:spPr>
        <p:txBody>
          <a:bodyPr wrap="square" rtlCol="0">
            <a:spAutoFit/>
          </a:bodyPr>
          <a:lstStyle/>
          <a:p>
            <a:r>
              <a:rPr lang="en-US" sz="1400" b="1" dirty="0">
                <a:solidFill>
                  <a:prstClr val="black"/>
                </a:solidFill>
                <a:latin typeface="Calibri"/>
              </a:rPr>
              <a:t>Program Specialization Outcomes</a:t>
            </a:r>
          </a:p>
        </p:txBody>
      </p:sp>
      <p:sp>
        <p:nvSpPr>
          <p:cNvPr id="14" name="TextBox 13"/>
          <p:cNvSpPr txBox="1"/>
          <p:nvPr/>
        </p:nvSpPr>
        <p:spPr>
          <a:xfrm>
            <a:off x="8839200" y="3962400"/>
            <a:ext cx="1295400" cy="738664"/>
          </a:xfrm>
          <a:prstGeom prst="rect">
            <a:avLst/>
          </a:prstGeom>
          <a:noFill/>
        </p:spPr>
        <p:txBody>
          <a:bodyPr wrap="square" rtlCol="0">
            <a:spAutoFit/>
          </a:bodyPr>
          <a:lstStyle/>
          <a:p>
            <a:r>
              <a:rPr lang="en-US" sz="1400" b="1" dirty="0">
                <a:solidFill>
                  <a:prstClr val="black"/>
                </a:solidFill>
                <a:latin typeface="Calibri"/>
              </a:rPr>
              <a:t>Program Specialization Outcomes</a:t>
            </a:r>
          </a:p>
        </p:txBody>
      </p:sp>
      <p:sp>
        <p:nvSpPr>
          <p:cNvPr id="15" name="TextBox 14"/>
          <p:cNvSpPr txBox="1"/>
          <p:nvPr/>
        </p:nvSpPr>
        <p:spPr>
          <a:xfrm>
            <a:off x="6096000" y="3200400"/>
            <a:ext cx="1143000" cy="523220"/>
          </a:xfrm>
          <a:prstGeom prst="rect">
            <a:avLst/>
          </a:prstGeom>
          <a:solidFill>
            <a:srgbClr val="FFFF00"/>
          </a:solidFill>
          <a:ln>
            <a:solidFill>
              <a:schemeClr val="tx1"/>
            </a:solidFill>
          </a:ln>
        </p:spPr>
        <p:txBody>
          <a:bodyPr wrap="square" rtlCol="0">
            <a:spAutoFit/>
          </a:bodyPr>
          <a:lstStyle/>
          <a:p>
            <a:r>
              <a:rPr lang="en-US" sz="1400" b="1" dirty="0">
                <a:solidFill>
                  <a:prstClr val="black"/>
                </a:solidFill>
                <a:latin typeface="Calibri"/>
              </a:rPr>
              <a:t>General Ed. Outcomes</a:t>
            </a:r>
          </a:p>
        </p:txBody>
      </p:sp>
      <p:sp>
        <p:nvSpPr>
          <p:cNvPr id="16" name="TextBox 15"/>
          <p:cNvSpPr txBox="1"/>
          <p:nvPr/>
        </p:nvSpPr>
        <p:spPr>
          <a:xfrm>
            <a:off x="7239000" y="3200400"/>
            <a:ext cx="1295400" cy="523220"/>
          </a:xfrm>
          <a:prstGeom prst="rect">
            <a:avLst/>
          </a:prstGeom>
          <a:solidFill>
            <a:schemeClr val="tx2">
              <a:lumMod val="40000"/>
              <a:lumOff val="60000"/>
            </a:schemeClr>
          </a:solidFill>
          <a:ln>
            <a:solidFill>
              <a:schemeClr val="tx1"/>
            </a:solidFill>
          </a:ln>
        </p:spPr>
        <p:txBody>
          <a:bodyPr wrap="square" rtlCol="0">
            <a:spAutoFit/>
          </a:bodyPr>
          <a:lstStyle/>
          <a:p>
            <a:r>
              <a:rPr lang="en-US" sz="1400" b="1" dirty="0">
                <a:solidFill>
                  <a:prstClr val="black"/>
                </a:solidFill>
                <a:latin typeface="Calibri"/>
              </a:rPr>
              <a:t>Specialization. Outcomes</a:t>
            </a:r>
          </a:p>
        </p:txBody>
      </p:sp>
      <p:sp>
        <p:nvSpPr>
          <p:cNvPr id="17" name="TextBox 16"/>
          <p:cNvSpPr txBox="1"/>
          <p:nvPr/>
        </p:nvSpPr>
        <p:spPr>
          <a:xfrm>
            <a:off x="8534400" y="3200400"/>
            <a:ext cx="1219200" cy="523220"/>
          </a:xfrm>
          <a:prstGeom prst="rect">
            <a:avLst/>
          </a:prstGeom>
          <a:solidFill>
            <a:schemeClr val="accent3">
              <a:lumMod val="60000"/>
              <a:lumOff val="40000"/>
            </a:schemeClr>
          </a:solidFill>
          <a:ln>
            <a:solidFill>
              <a:schemeClr val="tx1"/>
            </a:solidFill>
          </a:ln>
        </p:spPr>
        <p:txBody>
          <a:bodyPr wrap="square" rtlCol="0">
            <a:spAutoFit/>
          </a:bodyPr>
          <a:lstStyle/>
          <a:p>
            <a:r>
              <a:rPr lang="en-US" sz="1400" b="1" dirty="0" err="1">
                <a:solidFill>
                  <a:prstClr val="black"/>
                </a:solidFill>
                <a:latin typeface="Calibri"/>
              </a:rPr>
              <a:t>Pofessional</a:t>
            </a:r>
            <a:r>
              <a:rPr lang="en-US" sz="1400" b="1" dirty="0">
                <a:solidFill>
                  <a:prstClr val="black"/>
                </a:solidFill>
                <a:latin typeface="Calibri"/>
              </a:rPr>
              <a:t> Ed. Outcomes</a:t>
            </a:r>
          </a:p>
        </p:txBody>
      </p:sp>
      <p:cxnSp>
        <p:nvCxnSpPr>
          <p:cNvPr id="23" name="Straight Connector 22"/>
          <p:cNvCxnSpPr/>
          <p:nvPr/>
        </p:nvCxnSpPr>
        <p:spPr>
          <a:xfrm flipH="1">
            <a:off x="6477000" y="3733800"/>
            <a:ext cx="1295400" cy="30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48600" y="3733800"/>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6" idx="2"/>
          </p:cNvCxnSpPr>
          <p:nvPr/>
        </p:nvCxnSpPr>
        <p:spPr>
          <a:xfrm>
            <a:off x="7886700" y="3723620"/>
            <a:ext cx="1409700" cy="3149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391400" y="5410201"/>
            <a:ext cx="533400" cy="307777"/>
          </a:xfrm>
          <a:prstGeom prst="rect">
            <a:avLst/>
          </a:prstGeom>
          <a:noFill/>
          <a:ln>
            <a:solidFill>
              <a:schemeClr val="tx1"/>
            </a:solidFill>
          </a:ln>
        </p:spPr>
        <p:txBody>
          <a:bodyPr wrap="square" rtlCol="0">
            <a:spAutoFit/>
          </a:bodyPr>
          <a:lstStyle/>
          <a:p>
            <a:r>
              <a:rPr lang="en-US" sz="1400" b="1" dirty="0">
                <a:solidFill>
                  <a:prstClr val="black"/>
                </a:solidFill>
                <a:latin typeface="Calibri"/>
              </a:rPr>
              <a:t>CLO</a:t>
            </a:r>
          </a:p>
        </p:txBody>
      </p:sp>
      <p:sp>
        <p:nvSpPr>
          <p:cNvPr id="37" name="TextBox 36"/>
          <p:cNvSpPr txBox="1"/>
          <p:nvPr/>
        </p:nvSpPr>
        <p:spPr>
          <a:xfrm>
            <a:off x="5867400" y="4724401"/>
            <a:ext cx="533400" cy="307777"/>
          </a:xfrm>
          <a:prstGeom prst="rect">
            <a:avLst/>
          </a:prstGeom>
          <a:noFill/>
          <a:ln>
            <a:solidFill>
              <a:schemeClr val="tx1"/>
            </a:solidFill>
          </a:ln>
        </p:spPr>
        <p:txBody>
          <a:bodyPr wrap="square" rtlCol="0">
            <a:spAutoFit/>
          </a:bodyPr>
          <a:lstStyle/>
          <a:p>
            <a:r>
              <a:rPr lang="en-US" sz="1400" b="1" dirty="0">
                <a:solidFill>
                  <a:prstClr val="black"/>
                </a:solidFill>
                <a:latin typeface="Calibri"/>
              </a:rPr>
              <a:t>CLO</a:t>
            </a:r>
          </a:p>
        </p:txBody>
      </p:sp>
      <p:sp>
        <p:nvSpPr>
          <p:cNvPr id="38" name="TextBox 37"/>
          <p:cNvSpPr txBox="1"/>
          <p:nvPr/>
        </p:nvSpPr>
        <p:spPr>
          <a:xfrm>
            <a:off x="5867400" y="5029201"/>
            <a:ext cx="533400" cy="307777"/>
          </a:xfrm>
          <a:prstGeom prst="rect">
            <a:avLst/>
          </a:prstGeom>
          <a:noFill/>
          <a:ln>
            <a:solidFill>
              <a:schemeClr val="tx1"/>
            </a:solidFill>
          </a:ln>
        </p:spPr>
        <p:txBody>
          <a:bodyPr wrap="square" rtlCol="0">
            <a:spAutoFit/>
          </a:bodyPr>
          <a:lstStyle/>
          <a:p>
            <a:r>
              <a:rPr lang="en-US" sz="1400" b="1" dirty="0">
                <a:solidFill>
                  <a:prstClr val="black"/>
                </a:solidFill>
                <a:latin typeface="Calibri"/>
              </a:rPr>
              <a:t>CLO</a:t>
            </a:r>
          </a:p>
        </p:txBody>
      </p:sp>
      <p:sp>
        <p:nvSpPr>
          <p:cNvPr id="39" name="TextBox 38"/>
          <p:cNvSpPr txBox="1"/>
          <p:nvPr/>
        </p:nvSpPr>
        <p:spPr>
          <a:xfrm>
            <a:off x="5867400" y="5334001"/>
            <a:ext cx="533400" cy="307777"/>
          </a:xfrm>
          <a:prstGeom prst="rect">
            <a:avLst/>
          </a:prstGeom>
          <a:noFill/>
          <a:ln>
            <a:solidFill>
              <a:schemeClr val="tx1"/>
            </a:solidFill>
          </a:ln>
        </p:spPr>
        <p:txBody>
          <a:bodyPr wrap="square" rtlCol="0">
            <a:spAutoFit/>
          </a:bodyPr>
          <a:lstStyle/>
          <a:p>
            <a:r>
              <a:rPr lang="en-US" sz="1400" b="1" dirty="0">
                <a:solidFill>
                  <a:prstClr val="black"/>
                </a:solidFill>
                <a:latin typeface="Calibri"/>
              </a:rPr>
              <a:t>CLO</a:t>
            </a:r>
          </a:p>
        </p:txBody>
      </p:sp>
      <p:sp>
        <p:nvSpPr>
          <p:cNvPr id="40" name="TextBox 39"/>
          <p:cNvSpPr txBox="1"/>
          <p:nvPr/>
        </p:nvSpPr>
        <p:spPr>
          <a:xfrm>
            <a:off x="5867400" y="5638801"/>
            <a:ext cx="533400" cy="307777"/>
          </a:xfrm>
          <a:prstGeom prst="rect">
            <a:avLst/>
          </a:prstGeom>
          <a:noFill/>
          <a:ln>
            <a:solidFill>
              <a:schemeClr val="tx1"/>
            </a:solidFill>
          </a:ln>
        </p:spPr>
        <p:txBody>
          <a:bodyPr wrap="square" rtlCol="0">
            <a:spAutoFit/>
          </a:bodyPr>
          <a:lstStyle/>
          <a:p>
            <a:r>
              <a:rPr lang="en-US" sz="1400" b="1" dirty="0">
                <a:solidFill>
                  <a:prstClr val="black"/>
                </a:solidFill>
                <a:latin typeface="Calibri"/>
              </a:rPr>
              <a:t>CLO</a:t>
            </a:r>
          </a:p>
        </p:txBody>
      </p:sp>
      <p:sp>
        <p:nvSpPr>
          <p:cNvPr id="41" name="TextBox 40"/>
          <p:cNvSpPr txBox="1"/>
          <p:nvPr/>
        </p:nvSpPr>
        <p:spPr>
          <a:xfrm>
            <a:off x="5867400" y="5943601"/>
            <a:ext cx="533400" cy="307777"/>
          </a:xfrm>
          <a:prstGeom prst="rect">
            <a:avLst/>
          </a:prstGeom>
          <a:noFill/>
          <a:ln>
            <a:solidFill>
              <a:schemeClr val="tx1"/>
            </a:solidFill>
          </a:ln>
        </p:spPr>
        <p:txBody>
          <a:bodyPr wrap="square" rtlCol="0">
            <a:spAutoFit/>
          </a:bodyPr>
          <a:lstStyle/>
          <a:p>
            <a:r>
              <a:rPr lang="en-US" sz="1400" b="1" dirty="0">
                <a:solidFill>
                  <a:prstClr val="black"/>
                </a:solidFill>
                <a:latin typeface="Calibri"/>
              </a:rPr>
              <a:t>CLO</a:t>
            </a:r>
          </a:p>
        </p:txBody>
      </p:sp>
      <p:sp>
        <p:nvSpPr>
          <p:cNvPr id="42" name="TextBox 41"/>
          <p:cNvSpPr txBox="1"/>
          <p:nvPr/>
        </p:nvSpPr>
        <p:spPr>
          <a:xfrm>
            <a:off x="7391400" y="4800601"/>
            <a:ext cx="533400" cy="307777"/>
          </a:xfrm>
          <a:prstGeom prst="rect">
            <a:avLst/>
          </a:prstGeom>
          <a:noFill/>
          <a:ln>
            <a:solidFill>
              <a:schemeClr val="tx1"/>
            </a:solidFill>
          </a:ln>
        </p:spPr>
        <p:txBody>
          <a:bodyPr wrap="square" rtlCol="0">
            <a:spAutoFit/>
          </a:bodyPr>
          <a:lstStyle/>
          <a:p>
            <a:r>
              <a:rPr lang="en-US" sz="1400" b="1" dirty="0">
                <a:solidFill>
                  <a:prstClr val="black"/>
                </a:solidFill>
                <a:latin typeface="Calibri"/>
              </a:rPr>
              <a:t>CLO</a:t>
            </a:r>
          </a:p>
        </p:txBody>
      </p:sp>
      <p:sp>
        <p:nvSpPr>
          <p:cNvPr id="43" name="TextBox 42"/>
          <p:cNvSpPr txBox="1"/>
          <p:nvPr/>
        </p:nvSpPr>
        <p:spPr>
          <a:xfrm>
            <a:off x="7391400" y="5105401"/>
            <a:ext cx="533400" cy="307777"/>
          </a:xfrm>
          <a:prstGeom prst="rect">
            <a:avLst/>
          </a:prstGeom>
          <a:noFill/>
          <a:ln>
            <a:solidFill>
              <a:schemeClr val="tx1"/>
            </a:solidFill>
          </a:ln>
        </p:spPr>
        <p:txBody>
          <a:bodyPr wrap="square" rtlCol="0">
            <a:spAutoFit/>
          </a:bodyPr>
          <a:lstStyle/>
          <a:p>
            <a:r>
              <a:rPr lang="en-US" sz="1400" b="1" dirty="0">
                <a:solidFill>
                  <a:prstClr val="black"/>
                </a:solidFill>
                <a:latin typeface="Calibri"/>
              </a:rPr>
              <a:t>CLO</a:t>
            </a:r>
          </a:p>
        </p:txBody>
      </p:sp>
      <p:cxnSp>
        <p:nvCxnSpPr>
          <p:cNvPr id="45" name="Straight Connector 44"/>
          <p:cNvCxnSpPr/>
          <p:nvPr/>
        </p:nvCxnSpPr>
        <p:spPr>
          <a:xfrm>
            <a:off x="5791200" y="4724400"/>
            <a:ext cx="0" cy="1524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991600" y="4724400"/>
            <a:ext cx="0" cy="15240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8991600" y="4724401"/>
            <a:ext cx="533400" cy="307777"/>
          </a:xfrm>
          <a:prstGeom prst="rect">
            <a:avLst/>
          </a:prstGeom>
          <a:noFill/>
          <a:ln>
            <a:solidFill>
              <a:schemeClr val="tx1"/>
            </a:solidFill>
          </a:ln>
        </p:spPr>
        <p:txBody>
          <a:bodyPr wrap="square" rtlCol="0">
            <a:spAutoFit/>
          </a:bodyPr>
          <a:lstStyle/>
          <a:p>
            <a:r>
              <a:rPr lang="en-US" sz="1400" b="1" dirty="0">
                <a:solidFill>
                  <a:prstClr val="black"/>
                </a:solidFill>
                <a:latin typeface="Calibri"/>
              </a:rPr>
              <a:t>CLO</a:t>
            </a:r>
          </a:p>
        </p:txBody>
      </p:sp>
      <p:sp>
        <p:nvSpPr>
          <p:cNvPr id="53" name="TextBox 52"/>
          <p:cNvSpPr txBox="1"/>
          <p:nvPr/>
        </p:nvSpPr>
        <p:spPr>
          <a:xfrm>
            <a:off x="8991600" y="5334001"/>
            <a:ext cx="533400" cy="307777"/>
          </a:xfrm>
          <a:prstGeom prst="rect">
            <a:avLst/>
          </a:prstGeom>
          <a:noFill/>
          <a:ln>
            <a:solidFill>
              <a:schemeClr val="tx1"/>
            </a:solidFill>
          </a:ln>
        </p:spPr>
        <p:txBody>
          <a:bodyPr wrap="square" rtlCol="0">
            <a:spAutoFit/>
          </a:bodyPr>
          <a:lstStyle/>
          <a:p>
            <a:r>
              <a:rPr lang="en-US" sz="1400" b="1" dirty="0">
                <a:solidFill>
                  <a:prstClr val="black"/>
                </a:solidFill>
                <a:latin typeface="Calibri"/>
              </a:rPr>
              <a:t>CLO</a:t>
            </a:r>
          </a:p>
        </p:txBody>
      </p:sp>
      <p:sp>
        <p:nvSpPr>
          <p:cNvPr id="54" name="TextBox 53"/>
          <p:cNvSpPr txBox="1"/>
          <p:nvPr/>
        </p:nvSpPr>
        <p:spPr>
          <a:xfrm>
            <a:off x="8991600" y="5029201"/>
            <a:ext cx="533400" cy="307777"/>
          </a:xfrm>
          <a:prstGeom prst="rect">
            <a:avLst/>
          </a:prstGeom>
          <a:noFill/>
          <a:ln>
            <a:solidFill>
              <a:schemeClr val="tx1"/>
            </a:solidFill>
          </a:ln>
        </p:spPr>
        <p:txBody>
          <a:bodyPr wrap="square" rtlCol="0">
            <a:spAutoFit/>
          </a:bodyPr>
          <a:lstStyle/>
          <a:p>
            <a:r>
              <a:rPr lang="en-US" sz="1400" b="1" dirty="0">
                <a:solidFill>
                  <a:prstClr val="black"/>
                </a:solidFill>
                <a:latin typeface="Calibri"/>
              </a:rPr>
              <a:t>CLO</a:t>
            </a:r>
          </a:p>
        </p:txBody>
      </p:sp>
      <p:sp>
        <p:nvSpPr>
          <p:cNvPr id="55" name="TextBox 54"/>
          <p:cNvSpPr txBox="1"/>
          <p:nvPr/>
        </p:nvSpPr>
        <p:spPr>
          <a:xfrm>
            <a:off x="7391400" y="6019801"/>
            <a:ext cx="533400" cy="307777"/>
          </a:xfrm>
          <a:prstGeom prst="rect">
            <a:avLst/>
          </a:prstGeom>
          <a:noFill/>
          <a:ln>
            <a:solidFill>
              <a:schemeClr val="tx1"/>
            </a:solidFill>
          </a:ln>
        </p:spPr>
        <p:txBody>
          <a:bodyPr wrap="square" rtlCol="0">
            <a:spAutoFit/>
          </a:bodyPr>
          <a:lstStyle/>
          <a:p>
            <a:r>
              <a:rPr lang="en-US" sz="1400" b="1" dirty="0">
                <a:solidFill>
                  <a:prstClr val="black"/>
                </a:solidFill>
                <a:latin typeface="Calibri"/>
              </a:rPr>
              <a:t>CLO</a:t>
            </a:r>
          </a:p>
        </p:txBody>
      </p:sp>
      <p:sp>
        <p:nvSpPr>
          <p:cNvPr id="56" name="TextBox 55"/>
          <p:cNvSpPr txBox="1"/>
          <p:nvPr/>
        </p:nvSpPr>
        <p:spPr>
          <a:xfrm>
            <a:off x="7391400" y="5715001"/>
            <a:ext cx="533400" cy="307777"/>
          </a:xfrm>
          <a:prstGeom prst="rect">
            <a:avLst/>
          </a:prstGeom>
          <a:noFill/>
          <a:ln>
            <a:solidFill>
              <a:schemeClr val="tx1"/>
            </a:solidFill>
          </a:ln>
        </p:spPr>
        <p:txBody>
          <a:bodyPr wrap="square" rtlCol="0">
            <a:spAutoFit/>
          </a:bodyPr>
          <a:lstStyle/>
          <a:p>
            <a:r>
              <a:rPr lang="en-US" sz="1400" b="1" dirty="0">
                <a:solidFill>
                  <a:prstClr val="black"/>
                </a:solidFill>
                <a:latin typeface="Calibri"/>
              </a:rPr>
              <a:t>CLO</a:t>
            </a:r>
          </a:p>
        </p:txBody>
      </p:sp>
      <p:cxnSp>
        <p:nvCxnSpPr>
          <p:cNvPr id="49" name="Straight Connector 48"/>
          <p:cNvCxnSpPr/>
          <p:nvPr/>
        </p:nvCxnSpPr>
        <p:spPr>
          <a:xfrm>
            <a:off x="7391400" y="4800600"/>
            <a:ext cx="0" cy="15240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991600" y="5943601"/>
            <a:ext cx="533400" cy="307777"/>
          </a:xfrm>
          <a:prstGeom prst="rect">
            <a:avLst/>
          </a:prstGeom>
          <a:noFill/>
          <a:ln>
            <a:solidFill>
              <a:schemeClr val="tx1"/>
            </a:solidFill>
          </a:ln>
        </p:spPr>
        <p:txBody>
          <a:bodyPr wrap="square" rtlCol="0">
            <a:spAutoFit/>
          </a:bodyPr>
          <a:lstStyle/>
          <a:p>
            <a:r>
              <a:rPr lang="en-US" sz="1400" b="1" dirty="0">
                <a:solidFill>
                  <a:prstClr val="black"/>
                </a:solidFill>
                <a:latin typeface="Calibri"/>
              </a:rPr>
              <a:t>CLO</a:t>
            </a:r>
          </a:p>
        </p:txBody>
      </p:sp>
      <p:sp>
        <p:nvSpPr>
          <p:cNvPr id="58" name="TextBox 57"/>
          <p:cNvSpPr txBox="1"/>
          <p:nvPr/>
        </p:nvSpPr>
        <p:spPr>
          <a:xfrm>
            <a:off x="8991600" y="5638801"/>
            <a:ext cx="533400" cy="307777"/>
          </a:xfrm>
          <a:prstGeom prst="rect">
            <a:avLst/>
          </a:prstGeom>
          <a:noFill/>
          <a:ln>
            <a:solidFill>
              <a:schemeClr val="tx1"/>
            </a:solidFill>
          </a:ln>
        </p:spPr>
        <p:txBody>
          <a:bodyPr wrap="square" rtlCol="0">
            <a:spAutoFit/>
          </a:bodyPr>
          <a:lstStyle/>
          <a:p>
            <a:r>
              <a:rPr lang="en-US" sz="1400" b="1" dirty="0">
                <a:solidFill>
                  <a:prstClr val="black"/>
                </a:solidFill>
                <a:latin typeface="Calibri"/>
              </a:rPr>
              <a:t>CLO</a:t>
            </a:r>
          </a:p>
        </p:txBody>
      </p:sp>
      <p:sp>
        <p:nvSpPr>
          <p:cNvPr id="60" name="Up Arrow 59"/>
          <p:cNvSpPr/>
          <p:nvPr/>
        </p:nvSpPr>
        <p:spPr>
          <a:xfrm>
            <a:off x="7772400" y="2438400"/>
            <a:ext cx="228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1" name="Up Arrow 60"/>
          <p:cNvSpPr/>
          <p:nvPr/>
        </p:nvSpPr>
        <p:spPr>
          <a:xfrm>
            <a:off x="7772400" y="1828800"/>
            <a:ext cx="2286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xmlns="" val="2556116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B55CDB-AA2B-456B-978D-F4171B8E434D}"/>
              </a:ext>
            </a:extLst>
          </p:cNvPr>
          <p:cNvSpPr>
            <a:spLocks noGrp="1"/>
          </p:cNvSpPr>
          <p:nvPr>
            <p:ph type="title"/>
          </p:nvPr>
        </p:nvSpPr>
        <p:spPr/>
        <p:txBody>
          <a:bodyPr/>
          <a:lstStyle/>
          <a:p>
            <a:r>
              <a:rPr lang="en-US" b="1" dirty="0">
                <a:solidFill>
                  <a:schemeClr val="tx2"/>
                </a:solidFill>
              </a:rPr>
              <a:t>Development of Institutional</a:t>
            </a:r>
            <a:br>
              <a:rPr lang="en-US" b="1" dirty="0">
                <a:solidFill>
                  <a:schemeClr val="tx2"/>
                </a:solidFill>
              </a:rPr>
            </a:br>
            <a:r>
              <a:rPr lang="en-US" b="1" dirty="0">
                <a:solidFill>
                  <a:schemeClr val="tx2"/>
                </a:solidFill>
              </a:rPr>
              <a:t>Learning Outcomes Plan (LOAP)</a:t>
            </a:r>
            <a:endParaRPr lang="en-PH" dirty="0">
              <a:solidFill>
                <a:schemeClr val="tx2"/>
              </a:solidFill>
            </a:endParaRPr>
          </a:p>
        </p:txBody>
      </p:sp>
      <p:sp>
        <p:nvSpPr>
          <p:cNvPr id="5" name="Content Placeholder 3">
            <a:extLst>
              <a:ext uri="{FF2B5EF4-FFF2-40B4-BE49-F238E27FC236}">
                <a16:creationId xmlns:a16="http://schemas.microsoft.com/office/drawing/2014/main" xmlns="" id="{F25133A8-3D5E-48B9-BC0C-31A2758D991A}"/>
              </a:ext>
            </a:extLst>
          </p:cNvPr>
          <p:cNvSpPr txBox="1">
            <a:spLocks/>
          </p:cNvSpPr>
          <p:nvPr/>
        </p:nvSpPr>
        <p:spPr>
          <a:xfrm>
            <a:off x="609600" y="1787857"/>
            <a:ext cx="10972800" cy="43383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800" b="1" i="1" u="none" strike="noStrike" kern="1200" cap="none" spc="0" normalizeH="0" baseline="0" noProof="0" dirty="0">
                <a:ln>
                  <a:noFill/>
                </a:ln>
                <a:solidFill>
                  <a:sysClr val="windowText" lastClr="000000"/>
                </a:solidFill>
                <a:effectLst/>
                <a:uLnTx/>
                <a:uFillTx/>
                <a:latin typeface="Calibri"/>
                <a:ea typeface="+mn-ea"/>
                <a:cs typeface="+mn-cs"/>
              </a:rPr>
              <a:t>Objective</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 strengthen the systematic collection, review and use of outcomes data for Continual Quality Improvement</a:t>
            </a: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 (CQI)</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1082675" marR="0" lvl="0" indent="-1082675"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Step 1- Deliberation and Identification of strategies for learning outcomes assessment ( Institutional, Program, Specialization Level)</a:t>
            </a:r>
          </a:p>
          <a:p>
            <a:pPr marL="1082675" marR="0" lvl="0" indent="-1082675"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Step 2 – Presentation and Approval of the LOAP c/0 UCMIMO</a:t>
            </a:r>
          </a:p>
          <a:p>
            <a:pPr marL="1082675" marR="0" lvl="0" indent="-1082675"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Step 3 – Dissemination of LOAP</a:t>
            </a:r>
          </a:p>
        </p:txBody>
      </p:sp>
    </p:spTree>
    <p:extLst>
      <p:ext uri="{BB962C8B-B14F-4D97-AF65-F5344CB8AC3E}">
        <p14:creationId xmlns:p14="http://schemas.microsoft.com/office/powerpoint/2010/main" xmlns="" val="1785216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sz="3600" b="1" dirty="0">
                <a:solidFill>
                  <a:schemeClr val="tx2"/>
                </a:solidFill>
              </a:rPr>
              <a:t>Development of Strategies for Institutional learning Outcomes Assessment</a:t>
            </a:r>
            <a:endParaRPr lang="en-US" dirty="0">
              <a:solidFill>
                <a:schemeClr val="tx2"/>
              </a:solidFill>
            </a:endParaRPr>
          </a:p>
        </p:txBody>
      </p:sp>
      <p:sp>
        <p:nvSpPr>
          <p:cNvPr id="5" name="Content Placeholder 4"/>
          <p:cNvSpPr>
            <a:spLocks noGrp="1"/>
          </p:cNvSpPr>
          <p:nvPr>
            <p:ph idx="1"/>
          </p:nvPr>
        </p:nvSpPr>
        <p:spPr/>
        <p:txBody>
          <a:bodyPr>
            <a:normAutofit/>
          </a:bodyPr>
          <a:lstStyle/>
          <a:p>
            <a:r>
              <a:rPr lang="en-US" dirty="0">
                <a:solidFill>
                  <a:schemeClr val="tx2"/>
                </a:solidFill>
              </a:rPr>
              <a:t>Collecting direct evidence of student learning outcomes </a:t>
            </a:r>
          </a:p>
          <a:p>
            <a:pPr lvl="1"/>
            <a:r>
              <a:rPr lang="en-US" dirty="0">
                <a:solidFill>
                  <a:schemeClr val="tx2"/>
                </a:solidFill>
              </a:rPr>
              <a:t>Standardized test for Collegiate Learning Assessment</a:t>
            </a:r>
          </a:p>
          <a:p>
            <a:pPr lvl="1"/>
            <a:r>
              <a:rPr lang="en-US" dirty="0">
                <a:solidFill>
                  <a:schemeClr val="tx2"/>
                </a:solidFill>
              </a:rPr>
              <a:t> Course embedded assessment</a:t>
            </a:r>
          </a:p>
          <a:p>
            <a:pPr lvl="1"/>
            <a:r>
              <a:rPr lang="en-US" dirty="0">
                <a:solidFill>
                  <a:schemeClr val="tx2"/>
                </a:solidFill>
              </a:rPr>
              <a:t>Portfolio Assessment</a:t>
            </a:r>
          </a:p>
          <a:p>
            <a:r>
              <a:rPr lang="en-US" dirty="0">
                <a:solidFill>
                  <a:schemeClr val="tx2"/>
                </a:solidFill>
              </a:rPr>
              <a:t>Development and carrying out of institutional surveys  for effective assessment of institutional learning outcomes </a:t>
            </a:r>
          </a:p>
          <a:p>
            <a:r>
              <a:rPr lang="en-US" dirty="0">
                <a:solidFill>
                  <a:schemeClr val="tx2"/>
                </a:solidFill>
              </a:rPr>
              <a:t>Systematize and institutionalize learning outcomes assessment methods</a:t>
            </a:r>
          </a:p>
          <a:p>
            <a:pPr lvl="1"/>
            <a:endParaRPr lang="en-US" dirty="0"/>
          </a:p>
        </p:txBody>
      </p:sp>
      <p:sp>
        <p:nvSpPr>
          <p:cNvPr id="2" name="Footer Placeholder 1"/>
          <p:cNvSpPr>
            <a:spLocks noGrp="1"/>
          </p:cNvSpPr>
          <p:nvPr>
            <p:ph type="ftr" sz="quarter" idx="11"/>
          </p:nvPr>
        </p:nvSpPr>
        <p:spPr>
          <a:xfrm>
            <a:off x="4648200" y="6356351"/>
            <a:ext cx="4495800" cy="365125"/>
          </a:xfrm>
        </p:spPr>
        <p:txBody>
          <a:bodyPr/>
          <a:lstStyle/>
          <a:p>
            <a:r>
              <a:rPr lang="en-PH" dirty="0"/>
              <a:t>UCMIMO Property. Do not reproduce without permission.</a:t>
            </a:r>
            <a:endParaRPr lang="en-US" dirty="0"/>
          </a:p>
        </p:txBody>
      </p:sp>
    </p:spTree>
    <p:extLst>
      <p:ext uri="{BB962C8B-B14F-4D97-AF65-F5344CB8AC3E}">
        <p14:creationId xmlns:p14="http://schemas.microsoft.com/office/powerpoint/2010/main" xmlns="" val="3663048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838200"/>
          </a:xfrm>
        </p:spPr>
        <p:txBody>
          <a:bodyPr>
            <a:normAutofit fontScale="90000"/>
          </a:bodyPr>
          <a:lstStyle/>
          <a:p>
            <a:pPr algn="l"/>
            <a:r>
              <a:rPr lang="en-US" sz="2800" b="1" dirty="0"/>
              <a:t>3. Development of Program Level Outcomes Assessment</a:t>
            </a:r>
          </a:p>
        </p:txBody>
      </p:sp>
      <p:sp>
        <p:nvSpPr>
          <p:cNvPr id="3" name="Content Placeholder 2"/>
          <p:cNvSpPr>
            <a:spLocks noGrp="1"/>
          </p:cNvSpPr>
          <p:nvPr>
            <p:ph idx="1"/>
          </p:nvPr>
        </p:nvSpPr>
        <p:spPr>
          <a:xfrm>
            <a:off x="1981200" y="1371601"/>
            <a:ext cx="4337222" cy="4361935"/>
          </a:xfrm>
        </p:spPr>
        <p:txBody>
          <a:bodyPr>
            <a:normAutofit fontScale="85000" lnSpcReduction="20000"/>
          </a:bodyPr>
          <a:lstStyle/>
          <a:p>
            <a:pPr>
              <a:spcAft>
                <a:spcPts val="600"/>
              </a:spcAft>
            </a:pPr>
            <a:r>
              <a:rPr lang="en-US" sz="2400" dirty="0"/>
              <a:t>All Faculties, institutes and School need to pilot  their LOAP to collect data on the extent to which program and specialization learning outcomes are achieved.</a:t>
            </a:r>
          </a:p>
          <a:p>
            <a:pPr>
              <a:spcAft>
                <a:spcPts val="600"/>
              </a:spcAft>
            </a:pPr>
            <a:r>
              <a:rPr lang="en-US" sz="2400" dirty="0"/>
              <a:t>Interim report on LOAP on the implementation and continuous refinement of LOAP  shall be made and reported to CTD and VP academics.</a:t>
            </a:r>
          </a:p>
          <a:p>
            <a:pPr>
              <a:spcAft>
                <a:spcPts val="600"/>
              </a:spcAft>
            </a:pPr>
            <a:r>
              <a:rPr lang="en-US" sz="2400" dirty="0"/>
              <a:t>An overall review of the complete cycle of OBTEC Piloting  should be conducted after each year and after the four year term. Continuous refinement should be done every year.</a:t>
            </a:r>
          </a:p>
          <a:p>
            <a:pPr>
              <a:spcAft>
                <a:spcPts val="600"/>
              </a:spcAft>
            </a:pPr>
            <a:endParaRPr lang="en-US" sz="2400" dirty="0"/>
          </a:p>
          <a:p>
            <a:pPr>
              <a:spcAft>
                <a:spcPts val="600"/>
              </a:spcAft>
            </a:pPr>
            <a:endParaRPr lang="en-US" sz="2400"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200" b="0" i="0" u="none" strike="noStrike" kern="1200" cap="none" spc="0" normalizeH="0" baseline="0" noProof="0">
                <a:ln>
                  <a:noFill/>
                </a:ln>
                <a:solidFill>
                  <a:prstClr val="black">
                    <a:tint val="75000"/>
                  </a:prstClr>
                </a:solidFill>
                <a:effectLst/>
                <a:uLnTx/>
                <a:uFillTx/>
                <a:latin typeface="Calibri"/>
                <a:ea typeface="+mn-ea"/>
                <a:cs typeface="+mn-cs"/>
              </a:rPr>
              <a:t>UCMIMO Property. Do not reproduce without permission.</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818991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FD199-0A9D-4E89-A575-921D490562C9}"/>
              </a:ext>
            </a:extLst>
          </p:cNvPr>
          <p:cNvSpPr>
            <a:spLocks noGrp="1"/>
          </p:cNvSpPr>
          <p:nvPr>
            <p:ph type="title"/>
          </p:nvPr>
        </p:nvSpPr>
        <p:spPr/>
        <p:txBody>
          <a:bodyPr/>
          <a:lstStyle/>
          <a:p>
            <a:r>
              <a:rPr lang="en-PH" b="1" dirty="0">
                <a:solidFill>
                  <a:schemeClr val="tx2"/>
                </a:solidFill>
              </a:rPr>
              <a:t>Development of Program Level Outcomes Assessment</a:t>
            </a:r>
          </a:p>
        </p:txBody>
      </p:sp>
      <p:graphicFrame>
        <p:nvGraphicFramePr>
          <p:cNvPr id="4" name="Content Placeholder 3">
            <a:extLst>
              <a:ext uri="{FF2B5EF4-FFF2-40B4-BE49-F238E27FC236}">
                <a16:creationId xmlns:a16="http://schemas.microsoft.com/office/drawing/2014/main" xmlns="" id="{FD733B38-18DF-4A29-AE33-26358AAF67EC}"/>
              </a:ext>
            </a:extLst>
          </p:cNvPr>
          <p:cNvGraphicFramePr>
            <a:graphicFrameLocks noGrp="1"/>
          </p:cNvGraphicFramePr>
          <p:nvPr>
            <p:ph idx="1"/>
            <p:extLst>
              <p:ext uri="{D42A27DB-BD31-4B8C-83A1-F6EECF244321}">
                <p14:modId xmlns:p14="http://schemas.microsoft.com/office/powerpoint/2010/main" xmlns="" val="1664818052"/>
              </p:ext>
            </p:extLst>
          </p:nvPr>
        </p:nvGraphicFramePr>
        <p:xfrm>
          <a:off x="641350" y="1624084"/>
          <a:ext cx="10755313" cy="5233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957458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rrow: Right 16">
            <a:extLst>
              <a:ext uri="{FF2B5EF4-FFF2-40B4-BE49-F238E27FC236}">
                <a16:creationId xmlns:a16="http://schemas.microsoft.com/office/drawing/2014/main" xmlns="" id="{8EC99DEC-E445-4294-8FCB-76F8F2A0E755}"/>
              </a:ext>
            </a:extLst>
          </p:cNvPr>
          <p:cNvSpPr/>
          <p:nvPr/>
        </p:nvSpPr>
        <p:spPr>
          <a:xfrm rot="1865136">
            <a:off x="3801101" y="3902866"/>
            <a:ext cx="1278912" cy="58685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p:txBody>
          <a:bodyPr/>
          <a:lstStyle/>
          <a:p>
            <a:r>
              <a:rPr lang="en-US" b="1" dirty="0">
                <a:solidFill>
                  <a:schemeClr val="accent2">
                    <a:lumMod val="50000"/>
                  </a:schemeClr>
                </a:solidFill>
              </a:rPr>
              <a:t>The Changing Landscape of Higher Educa</a:t>
            </a:r>
            <a:r>
              <a:rPr lang="en-US" b="1" dirty="0">
                <a:solidFill>
                  <a:schemeClr val="bg2">
                    <a:lumMod val="10000"/>
                  </a:schemeClr>
                </a:solidFill>
              </a:rPr>
              <a:t>tion</a:t>
            </a:r>
          </a:p>
        </p:txBody>
      </p:sp>
      <p:pic>
        <p:nvPicPr>
          <p:cNvPr id="8" name="yui_3_5_1_5_1378798420830_793" descr="http://image.slidesharecdn.com/62642-124108-k-12-121226000416-phpapp02/95/slide-1-638.jpg?1356502117">
            <a:extLst>
              <a:ext uri="{FF2B5EF4-FFF2-40B4-BE49-F238E27FC236}">
                <a16:creationId xmlns:a16="http://schemas.microsoft.com/office/drawing/2014/main" xmlns="" id="{ABC14AF3-3C80-4148-BA90-91BC00B239DF}"/>
              </a:ext>
            </a:extLst>
          </p:cNvPr>
          <p:cNvPicPr/>
          <p:nvPr/>
        </p:nvPicPr>
        <p:blipFill>
          <a:blip r:embed="rId2" cstate="print"/>
          <a:srcRect/>
          <a:stretch>
            <a:fillRect/>
          </a:stretch>
        </p:blipFill>
        <p:spPr bwMode="auto">
          <a:xfrm>
            <a:off x="701724" y="1580416"/>
            <a:ext cx="2996818" cy="2320120"/>
          </a:xfrm>
          <a:prstGeom prst="rect">
            <a:avLst/>
          </a:prstGeom>
          <a:noFill/>
          <a:ln w="9525">
            <a:noFill/>
            <a:miter lim="800000"/>
            <a:headEnd/>
            <a:tailEnd/>
          </a:ln>
        </p:spPr>
      </p:pic>
      <p:pic>
        <p:nvPicPr>
          <p:cNvPr id="9" name="Picture 2" descr="http://www.rihes.cmu.ac.th/rihes2010/image/asean_community2015/asean.jpg">
            <a:extLst>
              <a:ext uri="{FF2B5EF4-FFF2-40B4-BE49-F238E27FC236}">
                <a16:creationId xmlns:a16="http://schemas.microsoft.com/office/drawing/2014/main" xmlns="" id="{D0933F86-72C2-4E72-8A2B-F74102ECAEC9}"/>
              </a:ext>
            </a:extLst>
          </p:cNvPr>
          <p:cNvPicPr>
            <a:picLocks noChangeAspect="1" noChangeArrowheads="1"/>
          </p:cNvPicPr>
          <p:nvPr/>
        </p:nvPicPr>
        <p:blipFill>
          <a:blip r:embed="rId3" cstate="print"/>
          <a:srcRect/>
          <a:stretch>
            <a:fillRect/>
          </a:stretch>
        </p:blipFill>
        <p:spPr bwMode="auto">
          <a:xfrm>
            <a:off x="701723" y="4134378"/>
            <a:ext cx="2996819" cy="2185430"/>
          </a:xfrm>
          <a:prstGeom prst="rect">
            <a:avLst/>
          </a:prstGeom>
          <a:noFill/>
        </p:spPr>
      </p:pic>
      <p:pic>
        <p:nvPicPr>
          <p:cNvPr id="10" name="Picture 9">
            <a:extLst>
              <a:ext uri="{FF2B5EF4-FFF2-40B4-BE49-F238E27FC236}">
                <a16:creationId xmlns:a16="http://schemas.microsoft.com/office/drawing/2014/main" xmlns="" id="{B69466F8-1474-47A8-9109-92E1A5BD54E3}"/>
              </a:ext>
            </a:extLst>
          </p:cNvPr>
          <p:cNvPicPr>
            <a:picLocks noChangeAspect="1"/>
          </p:cNvPicPr>
          <p:nvPr/>
        </p:nvPicPr>
        <p:blipFill>
          <a:blip r:embed="rId4" cstate="print"/>
          <a:stretch>
            <a:fillRect/>
          </a:stretch>
        </p:blipFill>
        <p:spPr>
          <a:xfrm>
            <a:off x="4331606" y="1791264"/>
            <a:ext cx="3528787" cy="1898424"/>
          </a:xfrm>
          <a:prstGeom prst="rect">
            <a:avLst/>
          </a:prstGeom>
        </p:spPr>
      </p:pic>
      <p:pic>
        <p:nvPicPr>
          <p:cNvPr id="11" name="Picture 10" descr="http://barwellroades.wcpss.net/images/Framework%20for%2021st%20Century%20Learning%20Poster.jpg">
            <a:extLst>
              <a:ext uri="{FF2B5EF4-FFF2-40B4-BE49-F238E27FC236}">
                <a16:creationId xmlns:a16="http://schemas.microsoft.com/office/drawing/2014/main" xmlns="" id="{DD7B6F08-C818-4479-907F-66FDF9035890}"/>
              </a:ext>
            </a:extLst>
          </p:cNvPr>
          <p:cNvPicPr>
            <a:picLocks noChangeAspect="1" noChangeArrowheads="1"/>
          </p:cNvPicPr>
          <p:nvPr/>
        </p:nvPicPr>
        <p:blipFill>
          <a:blip r:embed="rId5" cstate="print"/>
          <a:srcRect/>
          <a:stretch>
            <a:fillRect/>
          </a:stretch>
        </p:blipFill>
        <p:spPr bwMode="auto">
          <a:xfrm>
            <a:off x="8168335" y="1777964"/>
            <a:ext cx="3214853" cy="1925024"/>
          </a:xfrm>
          <a:prstGeom prst="rect">
            <a:avLst/>
          </a:prstGeom>
          <a:noFill/>
        </p:spPr>
      </p:pic>
      <p:pic>
        <p:nvPicPr>
          <p:cNvPr id="13" name="Picture 12">
            <a:extLst>
              <a:ext uri="{FF2B5EF4-FFF2-40B4-BE49-F238E27FC236}">
                <a16:creationId xmlns:a16="http://schemas.microsoft.com/office/drawing/2014/main" xmlns="" id="{5B799865-194A-4BB4-B9A9-77902BBA9F83}"/>
              </a:ext>
            </a:extLst>
          </p:cNvPr>
          <p:cNvPicPr>
            <a:picLocks noChangeAspect="1"/>
          </p:cNvPicPr>
          <p:nvPr/>
        </p:nvPicPr>
        <p:blipFill>
          <a:blip r:embed="rId6"/>
          <a:stretch>
            <a:fillRect/>
          </a:stretch>
        </p:blipFill>
        <p:spPr>
          <a:xfrm>
            <a:off x="9282234" y="4134378"/>
            <a:ext cx="2575588" cy="2478736"/>
          </a:xfrm>
          <a:prstGeom prst="rect">
            <a:avLst/>
          </a:prstGeom>
        </p:spPr>
      </p:pic>
      <p:sp>
        <p:nvSpPr>
          <p:cNvPr id="14" name="Rectangle: Rounded Corners 13">
            <a:extLst>
              <a:ext uri="{FF2B5EF4-FFF2-40B4-BE49-F238E27FC236}">
                <a16:creationId xmlns:a16="http://schemas.microsoft.com/office/drawing/2014/main" xmlns="" id="{D5EE4CB0-1416-4766-B307-35B96E1F0775}"/>
              </a:ext>
            </a:extLst>
          </p:cNvPr>
          <p:cNvSpPr/>
          <p:nvPr/>
        </p:nvSpPr>
        <p:spPr>
          <a:xfrm>
            <a:off x="5043725" y="4702428"/>
            <a:ext cx="2893325" cy="19106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400" dirty="0">
                <a:solidFill>
                  <a:schemeClr val="accent2">
                    <a:lumMod val="75000"/>
                  </a:schemeClr>
                </a:solidFill>
                <a:latin typeface="Aharoni" panose="02010803020104030203" pitchFamily="2" charset="-79"/>
                <a:cs typeface="Aharoni" panose="02010803020104030203" pitchFamily="2" charset="-79"/>
              </a:rPr>
              <a:t>Higher Education Institutions</a:t>
            </a:r>
          </a:p>
        </p:txBody>
      </p:sp>
      <p:sp>
        <p:nvSpPr>
          <p:cNvPr id="15" name="Arrow: Right 14">
            <a:extLst>
              <a:ext uri="{FF2B5EF4-FFF2-40B4-BE49-F238E27FC236}">
                <a16:creationId xmlns:a16="http://schemas.microsoft.com/office/drawing/2014/main" xmlns="" id="{E0D1320F-F32A-4F68-86D4-61D8899E77C0}"/>
              </a:ext>
            </a:extLst>
          </p:cNvPr>
          <p:cNvSpPr/>
          <p:nvPr/>
        </p:nvSpPr>
        <p:spPr>
          <a:xfrm>
            <a:off x="3693749" y="5431809"/>
            <a:ext cx="791571" cy="58685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Arrow: Left 15">
            <a:extLst>
              <a:ext uri="{FF2B5EF4-FFF2-40B4-BE49-F238E27FC236}">
                <a16:creationId xmlns:a16="http://schemas.microsoft.com/office/drawing/2014/main" xmlns="" id="{5224919C-B444-409C-8D3D-6AE500C71F23}"/>
              </a:ext>
            </a:extLst>
          </p:cNvPr>
          <p:cNvSpPr/>
          <p:nvPr/>
        </p:nvSpPr>
        <p:spPr>
          <a:xfrm>
            <a:off x="8406663" y="5431809"/>
            <a:ext cx="792288" cy="511791"/>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Arrow: Right 17">
            <a:extLst>
              <a:ext uri="{FF2B5EF4-FFF2-40B4-BE49-F238E27FC236}">
                <a16:creationId xmlns:a16="http://schemas.microsoft.com/office/drawing/2014/main" xmlns="" id="{FFCDA279-1CEF-4FED-BD5E-014B80B192AA}"/>
              </a:ext>
            </a:extLst>
          </p:cNvPr>
          <p:cNvSpPr/>
          <p:nvPr/>
        </p:nvSpPr>
        <p:spPr>
          <a:xfrm rot="5400000">
            <a:off x="5818119" y="3804910"/>
            <a:ext cx="791571" cy="58685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Arrow: Right 18">
            <a:extLst>
              <a:ext uri="{FF2B5EF4-FFF2-40B4-BE49-F238E27FC236}">
                <a16:creationId xmlns:a16="http://schemas.microsoft.com/office/drawing/2014/main" xmlns="" id="{AB3C587A-6E6F-490D-B689-E97692F64139}"/>
              </a:ext>
            </a:extLst>
          </p:cNvPr>
          <p:cNvSpPr/>
          <p:nvPr/>
        </p:nvSpPr>
        <p:spPr>
          <a:xfrm rot="8403174">
            <a:off x="7918154" y="4018705"/>
            <a:ext cx="1146082" cy="58685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xmlns="" val="36398723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FD199-0A9D-4E89-A575-921D490562C9}"/>
              </a:ext>
            </a:extLst>
          </p:cNvPr>
          <p:cNvSpPr>
            <a:spLocks noGrp="1"/>
          </p:cNvSpPr>
          <p:nvPr>
            <p:ph type="title"/>
          </p:nvPr>
        </p:nvSpPr>
        <p:spPr/>
        <p:txBody>
          <a:bodyPr/>
          <a:lstStyle/>
          <a:p>
            <a:r>
              <a:rPr lang="en-PH" b="1" dirty="0">
                <a:solidFill>
                  <a:schemeClr val="tx2"/>
                </a:solidFill>
              </a:rPr>
              <a:t>Development of Course Level Outcomes Assessment</a:t>
            </a:r>
          </a:p>
        </p:txBody>
      </p:sp>
      <p:pic>
        <p:nvPicPr>
          <p:cNvPr id="5" name="Content Placeholder 4">
            <a:extLst>
              <a:ext uri="{FF2B5EF4-FFF2-40B4-BE49-F238E27FC236}">
                <a16:creationId xmlns:a16="http://schemas.microsoft.com/office/drawing/2014/main" xmlns="" id="{9993A123-62CB-445E-BF67-A90B71A30CA9}"/>
              </a:ext>
            </a:extLst>
          </p:cNvPr>
          <p:cNvPicPr>
            <a:picLocks noGrp="1" noChangeAspect="1"/>
          </p:cNvPicPr>
          <p:nvPr>
            <p:ph idx="1"/>
          </p:nvPr>
        </p:nvPicPr>
        <p:blipFill>
          <a:blip r:embed="rId2"/>
          <a:stretch>
            <a:fillRect/>
          </a:stretch>
        </p:blipFill>
        <p:spPr>
          <a:xfrm>
            <a:off x="968990" y="1487606"/>
            <a:ext cx="10931857" cy="4343400"/>
          </a:xfrm>
          <a:prstGeom prst="rect">
            <a:avLst/>
          </a:prstGeom>
        </p:spPr>
      </p:pic>
      <p:sp>
        <p:nvSpPr>
          <p:cNvPr id="6" name="Title 4">
            <a:extLst>
              <a:ext uri="{FF2B5EF4-FFF2-40B4-BE49-F238E27FC236}">
                <a16:creationId xmlns:a16="http://schemas.microsoft.com/office/drawing/2014/main" xmlns="" id="{E0F53E22-F051-4569-90B9-E020356E566A}"/>
              </a:ext>
            </a:extLst>
          </p:cNvPr>
          <p:cNvSpPr txBox="1">
            <a:spLocks/>
          </p:cNvSpPr>
          <p:nvPr/>
        </p:nvSpPr>
        <p:spPr>
          <a:xfrm>
            <a:off x="312761" y="6026628"/>
            <a:ext cx="11588085" cy="7324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nSpc>
                <a:spcPct val="100000"/>
              </a:lnSpc>
            </a:pPr>
            <a:r>
              <a:rPr lang="en-PH" sz="1400">
                <a:solidFill>
                  <a:schemeClr val="tx2"/>
                </a:solidFill>
                <a:latin typeface="Arial" panose="020B0604020202020204" pitchFamily="34" charset="0"/>
                <a:cs typeface="Arial" panose="020B0604020202020204" pitchFamily="34" charset="0"/>
              </a:rPr>
              <a:t> Source: Concept Map Illustrating the main ideas put forward by Biggs on Constructive Alignment, (Houghton, 2004). Repro Centre for Engineering and Design Education. Implementing Outcomes-Based Education in Chemistry and Chemical Engineering. European Chemistry and Chemical Engineering Education Network www.ec2e2n.net</a:t>
            </a:r>
            <a:endParaRPr lang="en-PH" sz="1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12154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Levels of Achievement for Outcomes/ Competencies</a:t>
            </a:r>
          </a:p>
        </p:txBody>
      </p:sp>
      <p:sp>
        <p:nvSpPr>
          <p:cNvPr id="3" name="Content Placeholder 2"/>
          <p:cNvSpPr>
            <a:spLocks noGrp="1"/>
          </p:cNvSpPr>
          <p:nvPr>
            <p:ph idx="1"/>
          </p:nvPr>
        </p:nvSpPr>
        <p:spPr/>
        <p:txBody>
          <a:bodyPr>
            <a:normAutofit fontScale="92500"/>
          </a:bodyPr>
          <a:lstStyle/>
          <a:p>
            <a:pPr>
              <a:spcAft>
                <a:spcPts val="600"/>
              </a:spcAft>
            </a:pPr>
            <a:r>
              <a:rPr lang="en-US" b="1" dirty="0">
                <a:solidFill>
                  <a:schemeClr val="tx2"/>
                </a:solidFill>
              </a:rPr>
              <a:t>BASIC KNOWLEDGE </a:t>
            </a:r>
            <a:r>
              <a:rPr lang="en-US" dirty="0">
                <a:solidFill>
                  <a:schemeClr val="tx2"/>
                </a:solidFill>
              </a:rPr>
              <a:t>	Recognition and understanding of facts, terms, definitions, descriptions, relationships 	</a:t>
            </a:r>
          </a:p>
          <a:p>
            <a:pPr>
              <a:spcAft>
                <a:spcPts val="600"/>
              </a:spcAft>
            </a:pPr>
            <a:r>
              <a:rPr lang="en-US" b="1" dirty="0">
                <a:solidFill>
                  <a:schemeClr val="tx2"/>
                </a:solidFill>
              </a:rPr>
              <a:t>APPLICATION OF KNOWLEDGE </a:t>
            </a:r>
            <a:r>
              <a:rPr lang="en-US" dirty="0">
                <a:solidFill>
                  <a:schemeClr val="tx2"/>
                </a:solidFill>
              </a:rPr>
              <a:t>	Use of knowledge in ways that demonstrate understanding of concepts or terms, their proper use, and limitations of their applicability 	</a:t>
            </a:r>
          </a:p>
          <a:p>
            <a:pPr>
              <a:spcAft>
                <a:spcPts val="600"/>
              </a:spcAft>
            </a:pPr>
            <a:r>
              <a:rPr lang="en-US" b="1" dirty="0">
                <a:solidFill>
                  <a:schemeClr val="tx2"/>
                </a:solidFill>
              </a:rPr>
              <a:t>CRITICAL ANALYSIS </a:t>
            </a:r>
            <a:r>
              <a:rPr lang="en-US" dirty="0">
                <a:solidFill>
                  <a:schemeClr val="tx2"/>
                </a:solidFill>
              </a:rPr>
              <a:t>	Examination and evaluation of information as required to judge its value to a design solution and to make decisions 	</a:t>
            </a:r>
          </a:p>
          <a:p>
            <a:pPr>
              <a:spcAft>
                <a:spcPts val="600"/>
              </a:spcAft>
            </a:pPr>
            <a:r>
              <a:rPr lang="en-US" b="1" dirty="0">
                <a:solidFill>
                  <a:schemeClr val="tx2"/>
                </a:solidFill>
              </a:rPr>
              <a:t>EXTENSION OF KNOWLEDGE </a:t>
            </a:r>
            <a:r>
              <a:rPr lang="en-US" dirty="0">
                <a:solidFill>
                  <a:schemeClr val="tx2"/>
                </a:solidFill>
              </a:rPr>
              <a:t>	Extending knowledge beyond what was received, creating new knowledge, making inferences, transferring knowledge to usefulness in new areas of application 	</a:t>
            </a:r>
          </a:p>
          <a:p>
            <a:endParaRPr lang="en-US" dirty="0"/>
          </a:p>
        </p:txBody>
      </p:sp>
      <p:sp>
        <p:nvSpPr>
          <p:cNvPr id="4" name="Footer Placeholder 3"/>
          <p:cNvSpPr>
            <a:spLocks noGrp="1"/>
          </p:cNvSpPr>
          <p:nvPr>
            <p:ph type="ftr" sz="quarter" idx="11"/>
          </p:nvPr>
        </p:nvSpPr>
        <p:spPr/>
        <p:txBody>
          <a:bodyPr/>
          <a:lstStyle/>
          <a:p>
            <a:r>
              <a:rPr lang="en-PH"/>
              <a:t>UCMIMO Property. Do not reproduce without permission.</a:t>
            </a:r>
            <a:endParaRPr lang="en-US"/>
          </a:p>
        </p:txBody>
      </p:sp>
    </p:spTree>
    <p:extLst>
      <p:ext uri="{BB962C8B-B14F-4D97-AF65-F5344CB8AC3E}">
        <p14:creationId xmlns:p14="http://schemas.microsoft.com/office/powerpoint/2010/main" xmlns="" val="3506916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020762"/>
          </a:xfrm>
        </p:spPr>
        <p:txBody>
          <a:bodyPr>
            <a:normAutofit/>
          </a:bodyPr>
          <a:lstStyle/>
          <a:p>
            <a:r>
              <a:rPr lang="en-US" sz="2400" dirty="0"/>
              <a:t>Increasing Level</a:t>
            </a:r>
          </a:p>
        </p:txBody>
      </p:sp>
      <p:graphicFrame>
        <p:nvGraphicFramePr>
          <p:cNvPr id="4" name="Content Placeholder 3"/>
          <p:cNvGraphicFramePr>
            <a:graphicFrameLocks noGrp="1"/>
          </p:cNvGraphicFramePr>
          <p:nvPr>
            <p:ph idx="1"/>
            <p:extLst/>
          </p:nvPr>
        </p:nvGraphicFramePr>
        <p:xfrm>
          <a:off x="1981200" y="1219200"/>
          <a:ext cx="8229600" cy="5181601"/>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xmlns="" val="20000"/>
                    </a:ext>
                  </a:extLst>
                </a:gridCol>
                <a:gridCol w="178308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325880">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690401">
                <a:tc>
                  <a:txBody>
                    <a:bodyPr/>
                    <a:lstStyle/>
                    <a:p>
                      <a:endParaRPr lang="en-US" dirty="0"/>
                    </a:p>
                  </a:txBody>
                  <a:tcPr/>
                </a:tc>
                <a:tc>
                  <a:txBody>
                    <a:bodyPr/>
                    <a:lstStyle/>
                    <a:p>
                      <a:r>
                        <a:rPr lang="en-US" dirty="0"/>
                        <a:t>Basic Knowledge </a:t>
                      </a:r>
                    </a:p>
                  </a:txBody>
                  <a:tcPr/>
                </a:tc>
                <a:tc>
                  <a:txBody>
                    <a:bodyPr/>
                    <a:lstStyle/>
                    <a:p>
                      <a:r>
                        <a:rPr lang="en-US" dirty="0"/>
                        <a:t>Application of Knowledge </a:t>
                      </a:r>
                    </a:p>
                  </a:txBody>
                  <a:tcPr/>
                </a:tc>
                <a:tc>
                  <a:txBody>
                    <a:bodyPr/>
                    <a:lstStyle/>
                    <a:p>
                      <a:r>
                        <a:rPr lang="en-US" dirty="0"/>
                        <a:t>Critical Analysis </a:t>
                      </a:r>
                    </a:p>
                  </a:txBody>
                  <a:tcPr/>
                </a:tc>
                <a:tc>
                  <a:txBody>
                    <a:bodyPr/>
                    <a:lstStyle/>
                    <a:p>
                      <a:r>
                        <a:rPr lang="en-US" dirty="0"/>
                        <a:t>Extension of Knowledge </a:t>
                      </a:r>
                    </a:p>
                  </a:txBody>
                  <a:tcPr/>
                </a:tc>
                <a:extLst>
                  <a:ext uri="{0D108BD9-81ED-4DB2-BD59-A6C34878D82A}">
                    <a16:rowId xmlns:a16="http://schemas.microsoft.com/office/drawing/2014/main" xmlns="" val="10000"/>
                  </a:ext>
                </a:extLst>
              </a:tr>
              <a:tr h="690401">
                <a:tc>
                  <a:txBody>
                    <a:bodyPr/>
                    <a:lstStyle/>
                    <a:p>
                      <a:r>
                        <a:rPr lang="en-US" dirty="0"/>
                        <a:t>Lesson Planning</a:t>
                      </a:r>
                    </a:p>
                  </a:txBody>
                  <a:tcPr/>
                </a:tc>
                <a:tc>
                  <a:txBody>
                    <a:bodyPr/>
                    <a:lstStyle/>
                    <a:p>
                      <a:endParaRPr lang="en-US" dirty="0">
                        <a:solidFill>
                          <a:srgbClr val="C00000"/>
                        </a:solidFill>
                      </a:endParaRPr>
                    </a:p>
                  </a:txBody>
                  <a:tcPr>
                    <a:solidFill>
                      <a:schemeClr val="accent2">
                        <a:lumMod val="75000"/>
                      </a:schemeClr>
                    </a:solidFill>
                  </a:tcPr>
                </a:tc>
                <a:tc>
                  <a:txBody>
                    <a:bodyPr/>
                    <a:lstStyle/>
                    <a:p>
                      <a:endParaRPr lang="en-US" dirty="0">
                        <a:solidFill>
                          <a:srgbClr val="C00000"/>
                        </a:solidFill>
                      </a:endParaRPr>
                    </a:p>
                  </a:txBody>
                  <a:tcPr>
                    <a:solidFill>
                      <a:schemeClr val="accent2">
                        <a:lumMod val="75000"/>
                      </a:schemeClr>
                    </a:solidFill>
                  </a:tcPr>
                </a:tc>
                <a:tc>
                  <a:txBody>
                    <a:bodyPr/>
                    <a:lstStyle/>
                    <a:p>
                      <a:endParaRPr lang="en-US" dirty="0"/>
                    </a:p>
                  </a:txBody>
                  <a:tcPr>
                    <a:solidFill>
                      <a:schemeClr val="accent2">
                        <a:lumMod val="75000"/>
                      </a:schemeClr>
                    </a:solidFill>
                  </a:tcPr>
                </a:tc>
                <a:tc>
                  <a:txBody>
                    <a:bodyPr/>
                    <a:lstStyle/>
                    <a:p>
                      <a:endParaRPr lang="en-US"/>
                    </a:p>
                  </a:txBody>
                  <a:tcPr/>
                </a:tc>
                <a:extLst>
                  <a:ext uri="{0D108BD9-81ED-4DB2-BD59-A6C34878D82A}">
                    <a16:rowId xmlns:a16="http://schemas.microsoft.com/office/drawing/2014/main" xmlns="" val="10001"/>
                  </a:ext>
                </a:extLst>
              </a:tr>
              <a:tr h="690401">
                <a:tc>
                  <a:txBody>
                    <a:bodyPr/>
                    <a:lstStyle/>
                    <a:p>
                      <a:r>
                        <a:rPr lang="en-US" dirty="0"/>
                        <a:t>Classroom management</a:t>
                      </a:r>
                    </a:p>
                  </a:txBody>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75000"/>
                      </a:schemeClr>
                    </a:solidFill>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2"/>
                  </a:ext>
                </a:extLst>
              </a:tr>
              <a:tr h="986287">
                <a:tc>
                  <a:txBody>
                    <a:bodyPr/>
                    <a:lstStyle/>
                    <a:p>
                      <a:r>
                        <a:rPr lang="en-US" dirty="0"/>
                        <a:t>Instructional materials development</a:t>
                      </a:r>
                    </a:p>
                  </a:txBody>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75000"/>
                      </a:schemeClr>
                    </a:solidFill>
                  </a:tcPr>
                </a:tc>
                <a:extLst>
                  <a:ext uri="{0D108BD9-81ED-4DB2-BD59-A6C34878D82A}">
                    <a16:rowId xmlns:a16="http://schemas.microsoft.com/office/drawing/2014/main" xmlns="" val="10003"/>
                  </a:ext>
                </a:extLst>
              </a:tr>
              <a:tr h="690401">
                <a:tc>
                  <a:txBody>
                    <a:bodyPr/>
                    <a:lstStyle/>
                    <a:p>
                      <a:r>
                        <a:rPr lang="en-US" dirty="0"/>
                        <a:t>Conduct of Research</a:t>
                      </a:r>
                    </a:p>
                  </a:txBody>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75000"/>
                      </a:schemeClr>
                    </a:solidFill>
                  </a:tcPr>
                </a:tc>
                <a:extLst>
                  <a:ext uri="{0D108BD9-81ED-4DB2-BD59-A6C34878D82A}">
                    <a16:rowId xmlns:a16="http://schemas.microsoft.com/office/drawing/2014/main" xmlns="" val="10004"/>
                  </a:ext>
                </a:extLst>
              </a:tr>
              <a:tr h="789030">
                <a:tc>
                  <a:txBody>
                    <a:bodyPr/>
                    <a:lstStyle/>
                    <a:p>
                      <a:r>
                        <a:rPr lang="en-US" dirty="0"/>
                        <a:t>Understanding content</a:t>
                      </a:r>
                    </a:p>
                  </a:txBody>
                  <a:tcPr/>
                </a:tc>
                <a:tc>
                  <a:txBody>
                    <a:bodyPr/>
                    <a:lstStyle/>
                    <a:p>
                      <a:endParaRPr lang="en-US" dirty="0"/>
                    </a:p>
                  </a:txBody>
                  <a:tcPr>
                    <a:solidFill>
                      <a:schemeClr val="accent2">
                        <a:lumMod val="75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5"/>
                  </a:ext>
                </a:extLst>
              </a:tr>
              <a:tr h="644680">
                <a:tc>
                  <a:txBody>
                    <a:bodyPr/>
                    <a:lstStyle/>
                    <a:p>
                      <a:r>
                        <a:rPr lang="en-US" dirty="0"/>
                        <a:t>Theories </a:t>
                      </a:r>
                      <a:r>
                        <a:rPr lang="en-US" baseline="0" dirty="0"/>
                        <a:t> in the </a:t>
                      </a:r>
                      <a:r>
                        <a:rPr lang="en-US" dirty="0"/>
                        <a:t>discipline</a:t>
                      </a:r>
                    </a:p>
                  </a:txBody>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75000"/>
                      </a:schemeClr>
                    </a:solidFill>
                  </a:tcPr>
                </a:tc>
                <a:extLst>
                  <a:ext uri="{0D108BD9-81ED-4DB2-BD59-A6C34878D82A}">
                    <a16:rowId xmlns:a16="http://schemas.microsoft.com/office/drawing/2014/main" xmlns="" val="10006"/>
                  </a:ext>
                </a:extLst>
              </a:tr>
            </a:tbl>
          </a:graphicData>
        </a:graphic>
      </p:graphicFrame>
      <p:cxnSp>
        <p:nvCxnSpPr>
          <p:cNvPr id="6" name="Straight Arrow Connector 5"/>
          <p:cNvCxnSpPr/>
          <p:nvPr/>
        </p:nvCxnSpPr>
        <p:spPr>
          <a:xfrm>
            <a:off x="3276600" y="609600"/>
            <a:ext cx="64770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4572000" y="6492876"/>
            <a:ext cx="4800600" cy="365125"/>
          </a:xfrm>
        </p:spPr>
        <p:txBody>
          <a:bodyPr/>
          <a:lstStyle/>
          <a:p>
            <a:r>
              <a:rPr lang="en-PH" dirty="0">
                <a:solidFill>
                  <a:prstClr val="black">
                    <a:tint val="75000"/>
                  </a:prstClr>
                </a:solidFill>
                <a:latin typeface="Calibri"/>
              </a:rPr>
              <a:t>UCMIMO Property. Do not reproduce without permission.</a:t>
            </a:r>
            <a:endParaRPr lang="en-US" dirty="0">
              <a:solidFill>
                <a:prstClr val="black">
                  <a:tint val="75000"/>
                </a:prstClr>
              </a:solidFill>
              <a:latin typeface="Calibri"/>
            </a:endParaRPr>
          </a:p>
        </p:txBody>
      </p:sp>
    </p:spTree>
    <p:extLst>
      <p:ext uri="{BB962C8B-B14F-4D97-AF65-F5344CB8AC3E}">
        <p14:creationId xmlns:p14="http://schemas.microsoft.com/office/powerpoint/2010/main" xmlns="" val="803881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85800"/>
          </a:xfrm>
        </p:spPr>
        <p:txBody>
          <a:bodyPr>
            <a:normAutofit/>
          </a:bodyPr>
          <a:lstStyle/>
          <a:p>
            <a:pPr algn="l"/>
            <a:r>
              <a:rPr lang="en-US" sz="2400" b="1" dirty="0"/>
              <a:t>Enhancing program quality for achieving learning outcomes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06570493"/>
              </p:ext>
            </p:extLst>
          </p:nvPr>
        </p:nvGraphicFramePr>
        <p:xfrm>
          <a:off x="723331" y="609600"/>
          <a:ext cx="10658903" cy="5978330"/>
        </p:xfrm>
        <a:graphic>
          <a:graphicData uri="http://schemas.openxmlformats.org/drawingml/2006/table">
            <a:tbl>
              <a:tblPr firstRow="1" bandRow="1">
                <a:tableStyleId>{5C22544A-7EE6-4342-B048-85BDC9FD1C3A}</a:tableStyleId>
              </a:tblPr>
              <a:tblGrid>
                <a:gridCol w="2021516">
                  <a:extLst>
                    <a:ext uri="{9D8B030D-6E8A-4147-A177-3AD203B41FA5}">
                      <a16:colId xmlns:a16="http://schemas.microsoft.com/office/drawing/2014/main" xmlns="" val="20000"/>
                    </a:ext>
                  </a:extLst>
                </a:gridCol>
                <a:gridCol w="1929629">
                  <a:extLst>
                    <a:ext uri="{9D8B030D-6E8A-4147-A177-3AD203B41FA5}">
                      <a16:colId xmlns:a16="http://schemas.microsoft.com/office/drawing/2014/main" xmlns="" val="20001"/>
                    </a:ext>
                  </a:extLst>
                </a:gridCol>
                <a:gridCol w="2858709">
                  <a:extLst>
                    <a:ext uri="{9D8B030D-6E8A-4147-A177-3AD203B41FA5}">
                      <a16:colId xmlns:a16="http://schemas.microsoft.com/office/drawing/2014/main" xmlns="" val="20002"/>
                    </a:ext>
                  </a:extLst>
                </a:gridCol>
                <a:gridCol w="1962517">
                  <a:extLst>
                    <a:ext uri="{9D8B030D-6E8A-4147-A177-3AD203B41FA5}">
                      <a16:colId xmlns:a16="http://schemas.microsoft.com/office/drawing/2014/main" xmlns="" val="20003"/>
                    </a:ext>
                  </a:extLst>
                </a:gridCol>
                <a:gridCol w="1886532">
                  <a:extLst>
                    <a:ext uri="{9D8B030D-6E8A-4147-A177-3AD203B41FA5}">
                      <a16:colId xmlns:a16="http://schemas.microsoft.com/office/drawing/2014/main" xmlns="" val="20004"/>
                    </a:ext>
                  </a:extLst>
                </a:gridCol>
              </a:tblGrid>
              <a:tr h="762000">
                <a:tc>
                  <a:txBody>
                    <a:bodyPr/>
                    <a:lstStyle/>
                    <a:p>
                      <a:r>
                        <a:rPr lang="en-US" sz="1400" dirty="0"/>
                        <a:t>Levels  of Assessment</a:t>
                      </a:r>
                    </a:p>
                  </a:txBody>
                  <a:tcPr/>
                </a:tc>
                <a:tc>
                  <a:txBody>
                    <a:bodyPr/>
                    <a:lstStyle/>
                    <a:p>
                      <a:r>
                        <a:rPr lang="en-US" sz="1400" dirty="0"/>
                        <a:t>Areas  of Outcomes Assessment </a:t>
                      </a:r>
                    </a:p>
                  </a:txBody>
                  <a:tcPr/>
                </a:tc>
                <a:tc>
                  <a:txBody>
                    <a:bodyPr/>
                    <a:lstStyle/>
                    <a:p>
                      <a:r>
                        <a:rPr lang="en-US" sz="1400" dirty="0"/>
                        <a:t>Strategies for Assessment</a:t>
                      </a:r>
                    </a:p>
                  </a:txBody>
                  <a:tcPr/>
                </a:tc>
                <a:tc>
                  <a:txBody>
                    <a:bodyPr/>
                    <a:lstStyle/>
                    <a:p>
                      <a:r>
                        <a:rPr lang="en-US" sz="1400" dirty="0"/>
                        <a:t>Concerned Unit</a:t>
                      </a:r>
                    </a:p>
                  </a:txBody>
                  <a:tcPr/>
                </a:tc>
                <a:tc>
                  <a:txBody>
                    <a:bodyPr/>
                    <a:lstStyle/>
                    <a:p>
                      <a:r>
                        <a:rPr lang="en-US" sz="1400" dirty="0"/>
                        <a:t>Assessment Output (Evidence)</a:t>
                      </a:r>
                    </a:p>
                  </a:txBody>
                  <a:tcPr/>
                </a:tc>
                <a:extLst>
                  <a:ext uri="{0D108BD9-81ED-4DB2-BD59-A6C34878D82A}">
                    <a16:rowId xmlns:a16="http://schemas.microsoft.com/office/drawing/2014/main" xmlns="" val="10000"/>
                  </a:ext>
                </a:extLst>
              </a:tr>
              <a:tr h="953174">
                <a:tc>
                  <a:txBody>
                    <a:bodyPr/>
                    <a:lstStyle/>
                    <a:p>
                      <a:r>
                        <a:rPr lang="en-US" sz="1600" dirty="0"/>
                        <a:t>Institutional / (PNU)</a:t>
                      </a:r>
                      <a:r>
                        <a:rPr lang="en-US" sz="1600" baseline="0" dirty="0"/>
                        <a:t> - </a:t>
                      </a:r>
                      <a:r>
                        <a:rPr lang="en-US" sz="1600" dirty="0"/>
                        <a:t>Program  Educational Outcomes</a:t>
                      </a:r>
                    </a:p>
                  </a:txBody>
                  <a:tcPr/>
                </a:tc>
                <a:tc>
                  <a:txBody>
                    <a:bodyPr/>
                    <a:lstStyle/>
                    <a:p>
                      <a:r>
                        <a:rPr lang="en-US" sz="1600" dirty="0"/>
                        <a:t>Institutional Outcomes and  Program Educational Outcomes</a:t>
                      </a:r>
                    </a:p>
                  </a:txBody>
                  <a:tcPr/>
                </a:tc>
                <a:tc rowSpan="2">
                  <a:txBody>
                    <a:bodyPr/>
                    <a:lstStyle/>
                    <a:p>
                      <a:pPr marL="120650" lvl="1" indent="-120650">
                        <a:buFont typeface="Arial" pitchFamily="34" charset="0"/>
                        <a:buChar char="•"/>
                      </a:pPr>
                      <a:r>
                        <a:rPr lang="en-US" sz="1400" dirty="0"/>
                        <a:t>Standardized test for Collegiate Learning Assessment?</a:t>
                      </a:r>
                    </a:p>
                    <a:p>
                      <a:pPr marL="120650" lvl="1" indent="-120650">
                        <a:buFont typeface="Arial" pitchFamily="34" charset="0"/>
                        <a:buChar char="•"/>
                      </a:pPr>
                      <a:r>
                        <a:rPr lang="en-US" sz="1400" dirty="0"/>
                        <a:t> Course embedded assessment</a:t>
                      </a:r>
                    </a:p>
                    <a:p>
                      <a:pPr marL="120650" lvl="1" indent="-120650">
                        <a:buFont typeface="Arial" pitchFamily="34" charset="0"/>
                        <a:buChar char="•"/>
                      </a:pPr>
                      <a:r>
                        <a:rPr lang="en-US" sz="1400" dirty="0"/>
                        <a:t>Portfolio Assessment</a:t>
                      </a:r>
                    </a:p>
                    <a:p>
                      <a:pPr marL="120650" indent="-120650">
                        <a:buFont typeface="Arial" pitchFamily="34" charset="0"/>
                        <a:buChar char="•"/>
                      </a:pPr>
                      <a:r>
                        <a:rPr lang="en-US" sz="1400" dirty="0"/>
                        <a:t> institutional surveys  for</a:t>
                      </a:r>
                    </a:p>
                    <a:p>
                      <a:pPr marL="120650" indent="-120650">
                        <a:buFont typeface="Arial" pitchFamily="34" charset="0"/>
                        <a:buChar char="•"/>
                      </a:pPr>
                      <a:r>
                        <a:rPr lang="en-US" sz="1400" dirty="0"/>
                        <a:t>Systematize and institutionalize learning outcomes assessment methods</a:t>
                      </a:r>
                      <a:endParaRPr lang="en-US" sz="1600" dirty="0"/>
                    </a:p>
                  </a:txBody>
                  <a:tcPr/>
                </a:tc>
                <a:tc>
                  <a:txBody>
                    <a:bodyPr/>
                    <a:lstStyle/>
                    <a:p>
                      <a:r>
                        <a:rPr lang="en-US" sz="1600" dirty="0"/>
                        <a:t>VP Academics</a:t>
                      </a:r>
                    </a:p>
                  </a:txBody>
                  <a:tcPr/>
                </a:tc>
                <a:tc>
                  <a:txBody>
                    <a:bodyPr/>
                    <a:lstStyle/>
                    <a:p>
                      <a:endParaRPr lang="en-US" sz="1600" dirty="0"/>
                    </a:p>
                  </a:txBody>
                  <a:tcPr/>
                </a:tc>
                <a:extLst>
                  <a:ext uri="{0D108BD9-81ED-4DB2-BD59-A6C34878D82A}">
                    <a16:rowId xmlns:a16="http://schemas.microsoft.com/office/drawing/2014/main" xmlns="" val="10001"/>
                  </a:ext>
                </a:extLst>
              </a:tr>
              <a:tr h="1522652">
                <a:tc>
                  <a:txBody>
                    <a:bodyPr/>
                    <a:lstStyle/>
                    <a:p>
                      <a:r>
                        <a:rPr lang="en-US" sz="1600" dirty="0"/>
                        <a:t>Collegiate</a:t>
                      </a:r>
                      <a:r>
                        <a:rPr lang="en-US" sz="1600" baseline="0" dirty="0"/>
                        <a:t> (CTD) - </a:t>
                      </a:r>
                      <a:r>
                        <a:rPr lang="en-US" sz="1600" dirty="0"/>
                        <a:t> Program outcomes</a:t>
                      </a:r>
                    </a:p>
                  </a:txBody>
                  <a:tcPr/>
                </a:tc>
                <a:tc>
                  <a:txBody>
                    <a:bodyPr/>
                    <a:lstStyle/>
                    <a:p>
                      <a:r>
                        <a:rPr lang="en-US" sz="1600" dirty="0"/>
                        <a:t>Teacher Education Program to include Gen.</a:t>
                      </a:r>
                      <a:r>
                        <a:rPr lang="en-US" sz="1600" baseline="0" dirty="0"/>
                        <a:t> Ed and Prof. Ed</a:t>
                      </a:r>
                      <a:endParaRPr lang="en-US" sz="1600" dirty="0"/>
                    </a:p>
                  </a:txBody>
                  <a:tcPr/>
                </a:tc>
                <a:tc vMerge="1">
                  <a:txBody>
                    <a:bodyPr/>
                    <a:lstStyle/>
                    <a:p>
                      <a:endParaRPr lang="en-US" sz="1600" dirty="0"/>
                    </a:p>
                  </a:txBody>
                  <a:tcPr/>
                </a:tc>
                <a:tc>
                  <a:txBody>
                    <a:bodyPr/>
                    <a:lstStyle/>
                    <a:p>
                      <a:r>
                        <a:rPr lang="en-US" sz="1600" dirty="0"/>
                        <a:t>CTD</a:t>
                      </a:r>
                    </a:p>
                  </a:txBody>
                  <a:tcPr/>
                </a:tc>
                <a:tc>
                  <a:txBody>
                    <a:bodyPr/>
                    <a:lstStyle/>
                    <a:p>
                      <a:endParaRPr lang="en-US" sz="1600" dirty="0"/>
                    </a:p>
                  </a:txBody>
                  <a:tcPr/>
                </a:tc>
                <a:extLst>
                  <a:ext uri="{0D108BD9-81ED-4DB2-BD59-A6C34878D82A}">
                    <a16:rowId xmlns:a16="http://schemas.microsoft.com/office/drawing/2014/main" xmlns="" val="10002"/>
                  </a:ext>
                </a:extLst>
              </a:tr>
              <a:tr h="1235596">
                <a:tc>
                  <a:txBody>
                    <a:bodyPr/>
                    <a:lstStyle/>
                    <a:p>
                      <a:r>
                        <a:rPr lang="en-US" sz="1600" dirty="0"/>
                        <a:t>Faculty / Institute/ School-Specialization Outcomes </a:t>
                      </a:r>
                    </a:p>
                  </a:txBody>
                  <a:tcPr/>
                </a:tc>
                <a:tc>
                  <a:txBody>
                    <a:bodyPr/>
                    <a:lstStyle/>
                    <a:p>
                      <a:r>
                        <a:rPr lang="en-US" sz="1600" dirty="0"/>
                        <a:t>Specialization-</a:t>
                      </a:r>
                      <a:r>
                        <a:rPr lang="en-US" sz="1600" baseline="0" dirty="0"/>
                        <a:t> CK. PK, PCK, TPCK, Practicum</a:t>
                      </a:r>
                      <a:endParaRPr lang="en-US" sz="1600" dirty="0"/>
                    </a:p>
                  </a:txBody>
                  <a:tcPr/>
                </a:tc>
                <a:tc>
                  <a:txBody>
                    <a:bodyPr/>
                    <a:lstStyle/>
                    <a:p>
                      <a:endParaRPr lang="en-US" sz="1600" dirty="0"/>
                    </a:p>
                  </a:txBody>
                  <a:tcPr/>
                </a:tc>
                <a:tc>
                  <a:txBody>
                    <a:bodyPr/>
                    <a:lstStyle/>
                    <a:p>
                      <a:r>
                        <a:rPr lang="en-US" sz="1600" dirty="0"/>
                        <a:t>Faculty, Institutes,</a:t>
                      </a:r>
                      <a:r>
                        <a:rPr lang="en-US" sz="1600" baseline="0" dirty="0"/>
                        <a:t> Schools</a:t>
                      </a:r>
                      <a:endParaRPr lang="en-US" sz="1600" dirty="0"/>
                    </a:p>
                  </a:txBody>
                  <a:tcPr/>
                </a:tc>
                <a:tc>
                  <a:txBody>
                    <a:bodyPr/>
                    <a:lstStyle/>
                    <a:p>
                      <a:endParaRPr lang="en-US" sz="1600" dirty="0"/>
                    </a:p>
                  </a:txBody>
                  <a:tcPr/>
                </a:tc>
                <a:extLst>
                  <a:ext uri="{0D108BD9-81ED-4DB2-BD59-A6C34878D82A}">
                    <a16:rowId xmlns:a16="http://schemas.microsoft.com/office/drawing/2014/main" xmlns="" val="10003"/>
                  </a:ext>
                </a:extLst>
              </a:tr>
              <a:tr h="1391282">
                <a:tc>
                  <a:txBody>
                    <a:bodyPr/>
                    <a:lstStyle/>
                    <a:p>
                      <a:r>
                        <a:rPr lang="en-US" sz="1600" dirty="0"/>
                        <a:t>Individual / Cluster</a:t>
                      </a:r>
                      <a:r>
                        <a:rPr lang="en-US" sz="1600" baseline="0" dirty="0"/>
                        <a:t> </a:t>
                      </a:r>
                      <a:r>
                        <a:rPr lang="en-US" sz="1600" dirty="0"/>
                        <a:t>Faculty- Course Learning Outcomes</a:t>
                      </a:r>
                    </a:p>
                  </a:txBody>
                  <a:tcPr/>
                </a:tc>
                <a:tc>
                  <a:txBody>
                    <a:bodyPr/>
                    <a:lstStyle/>
                    <a:p>
                      <a:r>
                        <a:rPr lang="en-US" sz="1600" dirty="0"/>
                        <a:t>Specific courses</a:t>
                      </a:r>
                    </a:p>
                  </a:txBody>
                  <a:tcPr/>
                </a:tc>
                <a:tc>
                  <a:txBody>
                    <a:bodyPr/>
                    <a:lstStyle/>
                    <a:p>
                      <a:endParaRPr lang="en-US" sz="1600" dirty="0"/>
                    </a:p>
                  </a:txBody>
                  <a:tcPr/>
                </a:tc>
                <a:tc>
                  <a:txBody>
                    <a:bodyPr/>
                    <a:lstStyle/>
                    <a:p>
                      <a:r>
                        <a:rPr lang="en-US" sz="1600" dirty="0"/>
                        <a:t>Individual</a:t>
                      </a:r>
                      <a:r>
                        <a:rPr lang="en-US" sz="1600" baseline="0" dirty="0"/>
                        <a:t> faculty or cluster of Faculty teaching the course</a:t>
                      </a:r>
                      <a:endParaRPr lang="en-US" sz="1600" dirty="0"/>
                    </a:p>
                  </a:txBody>
                  <a:tcPr/>
                </a:tc>
                <a:tc>
                  <a:txBody>
                    <a:bodyPr/>
                    <a:lstStyle/>
                    <a:p>
                      <a:endParaRPr lang="en-US" sz="1600" dirty="0"/>
                    </a:p>
                  </a:txBody>
                  <a:tcPr/>
                </a:tc>
                <a:extLst>
                  <a:ext uri="{0D108BD9-81ED-4DB2-BD59-A6C34878D82A}">
                    <a16:rowId xmlns:a16="http://schemas.microsoft.com/office/drawing/2014/main" xmlns="" val="10004"/>
                  </a:ext>
                </a:extLst>
              </a:tr>
            </a:tbl>
          </a:graphicData>
        </a:graphic>
      </p:graphicFrame>
      <p:sp>
        <p:nvSpPr>
          <p:cNvPr id="3" name="Footer Placeholder 2"/>
          <p:cNvSpPr>
            <a:spLocks noGrp="1"/>
          </p:cNvSpPr>
          <p:nvPr>
            <p:ph type="ftr" sz="quarter" idx="11"/>
          </p:nvPr>
        </p:nvSpPr>
        <p:spPr>
          <a:xfrm>
            <a:off x="3048000" y="6356351"/>
            <a:ext cx="4495800" cy="365125"/>
          </a:xfrm>
        </p:spPr>
        <p:txBody>
          <a:bodyPr/>
          <a:lstStyle/>
          <a:p>
            <a:r>
              <a:rPr lang="en-PH" dirty="0">
                <a:solidFill>
                  <a:prstClr val="black">
                    <a:tint val="75000"/>
                  </a:prstClr>
                </a:solidFill>
                <a:latin typeface="Calibri"/>
              </a:rPr>
              <a:t>UCMIMO Property. Do not reproduce without permission.</a:t>
            </a:r>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069946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957067383"/>
              </p:ext>
            </p:extLst>
          </p:nvPr>
        </p:nvGraphicFramePr>
        <p:xfrm>
          <a:off x="108857" y="0"/>
          <a:ext cx="11930744" cy="6781800"/>
        </p:xfrm>
        <a:graphic>
          <a:graphicData uri="http://schemas.openxmlformats.org/drawingml/2006/table">
            <a:tbl>
              <a:tblPr firstRow="1" bandRow="1">
                <a:tableStyleId>{5C22544A-7EE6-4342-B048-85BDC9FD1C3A}</a:tableStyleId>
              </a:tblPr>
              <a:tblGrid>
                <a:gridCol w="2982686">
                  <a:extLst>
                    <a:ext uri="{9D8B030D-6E8A-4147-A177-3AD203B41FA5}">
                      <a16:colId xmlns:a16="http://schemas.microsoft.com/office/drawing/2014/main" xmlns="" val="20000"/>
                    </a:ext>
                  </a:extLst>
                </a:gridCol>
                <a:gridCol w="2982686">
                  <a:extLst>
                    <a:ext uri="{9D8B030D-6E8A-4147-A177-3AD203B41FA5}">
                      <a16:colId xmlns:a16="http://schemas.microsoft.com/office/drawing/2014/main" xmlns="" val="20001"/>
                    </a:ext>
                  </a:extLst>
                </a:gridCol>
                <a:gridCol w="2982686">
                  <a:extLst>
                    <a:ext uri="{9D8B030D-6E8A-4147-A177-3AD203B41FA5}">
                      <a16:colId xmlns:a16="http://schemas.microsoft.com/office/drawing/2014/main" xmlns="" val="20002"/>
                    </a:ext>
                  </a:extLst>
                </a:gridCol>
                <a:gridCol w="2982686">
                  <a:extLst>
                    <a:ext uri="{9D8B030D-6E8A-4147-A177-3AD203B41FA5}">
                      <a16:colId xmlns:a16="http://schemas.microsoft.com/office/drawing/2014/main" xmlns="" val="20003"/>
                    </a:ext>
                  </a:extLst>
                </a:gridCol>
              </a:tblGrid>
              <a:tr h="781248">
                <a:tc>
                  <a:txBody>
                    <a:bodyPr/>
                    <a:lstStyle/>
                    <a:p>
                      <a:r>
                        <a:rPr lang="en-PH" sz="1800" dirty="0"/>
                        <a:t>Outcomes</a:t>
                      </a:r>
                    </a:p>
                  </a:txBody>
                  <a:tcPr marT="45716" marB="45716"/>
                </a:tc>
                <a:tc>
                  <a:txBody>
                    <a:bodyPr/>
                    <a:lstStyle/>
                    <a:p>
                      <a:r>
                        <a:rPr lang="en-PH" sz="1800" dirty="0"/>
                        <a:t>Performance Indicators</a:t>
                      </a:r>
                    </a:p>
                  </a:txBody>
                  <a:tcPr marT="45716" marB="45716"/>
                </a:tc>
                <a:tc>
                  <a:txBody>
                    <a:bodyPr/>
                    <a:lstStyle/>
                    <a:p>
                      <a:r>
                        <a:rPr lang="en-PH" sz="1800" dirty="0"/>
                        <a:t>Evidence of Achievement</a:t>
                      </a:r>
                    </a:p>
                  </a:txBody>
                  <a:tcPr marT="45716" marB="45716"/>
                </a:tc>
                <a:tc>
                  <a:txBody>
                    <a:bodyPr/>
                    <a:lstStyle/>
                    <a:p>
                      <a:r>
                        <a:rPr lang="en-PH" sz="1800" dirty="0"/>
                        <a:t>Performance Standards</a:t>
                      </a:r>
                    </a:p>
                  </a:txBody>
                  <a:tcPr marT="45716" marB="45716"/>
                </a:tc>
                <a:extLst>
                  <a:ext uri="{0D108BD9-81ED-4DB2-BD59-A6C34878D82A}">
                    <a16:rowId xmlns:a16="http://schemas.microsoft.com/office/drawing/2014/main" xmlns="" val="10000"/>
                  </a:ext>
                </a:extLst>
              </a:tr>
              <a:tr h="6000552">
                <a:tc>
                  <a:txBody>
                    <a:bodyPr/>
                    <a:lstStyle/>
                    <a:p>
                      <a:pPr marL="228600" indent="-228600">
                        <a:spcBef>
                          <a:spcPts val="600"/>
                        </a:spcBef>
                        <a:buFont typeface="+mj-lt"/>
                        <a:buAutoNum type="arabicPeriod"/>
                        <a:tabLst>
                          <a:tab pos="228600" algn="l"/>
                        </a:tabLst>
                      </a:pPr>
                      <a:r>
                        <a:rPr kumimoji="0" lang="en-PH" sz="1400" b="1" kern="1200" baseline="0" dirty="0">
                          <a:solidFill>
                            <a:schemeClr val="dk1"/>
                          </a:solidFill>
                          <a:latin typeface="Calibri" pitchFamily="34" charset="0"/>
                          <a:ea typeface="+mn-ea"/>
                          <a:cs typeface="+mn-cs"/>
                        </a:rPr>
                        <a:t>Manifest  awareness of  current trends and issues in S &amp; T  and their importance to society</a:t>
                      </a:r>
                    </a:p>
                    <a:p>
                      <a:pPr marL="228600" indent="-228600">
                        <a:spcBef>
                          <a:spcPts val="600"/>
                        </a:spcBef>
                        <a:buFont typeface="+mj-lt"/>
                        <a:buAutoNum type="arabicPeriod"/>
                        <a:tabLst>
                          <a:tab pos="228600" algn="l"/>
                        </a:tabLst>
                      </a:pPr>
                      <a:r>
                        <a:rPr kumimoji="0" lang="en-PH" sz="1400" b="1" kern="1200" baseline="0" dirty="0">
                          <a:solidFill>
                            <a:schemeClr val="dk1"/>
                          </a:solidFill>
                          <a:latin typeface="Calibri" pitchFamily="34" charset="0"/>
                          <a:ea typeface="+mn-ea"/>
                          <a:cs typeface="+mn-cs"/>
                        </a:rPr>
                        <a:t>Actively respond to current socio-cultural issues as affected by science and technology </a:t>
                      </a:r>
                    </a:p>
                    <a:p>
                      <a:pPr marL="228600" indent="-228600">
                        <a:spcBef>
                          <a:spcPts val="600"/>
                        </a:spcBef>
                        <a:buFont typeface="+mj-lt"/>
                        <a:buAutoNum type="arabicPeriod"/>
                        <a:tabLst>
                          <a:tab pos="228600" algn="l"/>
                        </a:tabLst>
                      </a:pPr>
                      <a:r>
                        <a:rPr kumimoji="0" lang="en-PH" sz="1400" b="1" kern="1200" baseline="0" dirty="0">
                          <a:solidFill>
                            <a:schemeClr val="dk1"/>
                          </a:solidFill>
                          <a:latin typeface="Calibri" pitchFamily="34" charset="0"/>
                          <a:ea typeface="+mn-ea"/>
                          <a:cs typeface="+mn-cs"/>
                        </a:rPr>
                        <a:t>Demonstrate rational understanding of current developments in science and technology  and its  effects on  human activities </a:t>
                      </a:r>
                    </a:p>
                    <a:p>
                      <a:pPr marL="228600" indent="-228600">
                        <a:spcBef>
                          <a:spcPts val="600"/>
                        </a:spcBef>
                        <a:buFont typeface="+mj-lt"/>
                        <a:buAutoNum type="arabicPeriod"/>
                        <a:tabLst>
                          <a:tab pos="228600" algn="l"/>
                        </a:tabLst>
                      </a:pPr>
                      <a:r>
                        <a:rPr kumimoji="0" lang="en-PH" sz="1400" b="1" kern="1200" baseline="0" dirty="0">
                          <a:solidFill>
                            <a:schemeClr val="dk1"/>
                          </a:solidFill>
                          <a:latin typeface="Calibri" pitchFamily="34" charset="0"/>
                          <a:ea typeface="+mn-ea"/>
                          <a:cs typeface="+mn-cs"/>
                        </a:rPr>
                        <a:t> exhibit values and attributes to arrive at relevant solutions to problems concerning STS</a:t>
                      </a:r>
                      <a:endParaRPr lang="en-PH" sz="1400" b="1" dirty="0">
                        <a:latin typeface="Calibri" pitchFamily="34" charset="0"/>
                      </a:endParaRPr>
                    </a:p>
                  </a:txBody>
                  <a:tcPr marT="45716" marB="45716"/>
                </a:tc>
                <a:tc>
                  <a:txBody>
                    <a:bodyPr/>
                    <a:lstStyle/>
                    <a:p>
                      <a:pPr>
                        <a:spcBef>
                          <a:spcPts val="600"/>
                        </a:spcBef>
                      </a:pPr>
                      <a:r>
                        <a:rPr kumimoji="0" lang="en-PH" sz="1400" b="1" kern="1200" baseline="0" dirty="0">
                          <a:solidFill>
                            <a:schemeClr val="dk1"/>
                          </a:solidFill>
                          <a:latin typeface="Calibri" pitchFamily="34" charset="0"/>
                          <a:ea typeface="+mn-ea"/>
                          <a:cs typeface="+mn-cs"/>
                        </a:rPr>
                        <a:t>Create a photo essay that</a:t>
                      </a:r>
                    </a:p>
                    <a:p>
                      <a:pPr>
                        <a:spcBef>
                          <a:spcPts val="600"/>
                        </a:spcBef>
                      </a:pPr>
                      <a:r>
                        <a:rPr kumimoji="0" lang="en-PH" sz="1400" b="1" kern="1200" baseline="0" dirty="0">
                          <a:solidFill>
                            <a:schemeClr val="dk1"/>
                          </a:solidFill>
                          <a:latin typeface="Calibri" pitchFamily="34" charset="0"/>
                          <a:ea typeface="+mn-ea"/>
                          <a:cs typeface="+mn-cs"/>
                        </a:rPr>
                        <a:t>tackles one of the following</a:t>
                      </a:r>
                    </a:p>
                    <a:p>
                      <a:pPr>
                        <a:spcBef>
                          <a:spcPts val="600"/>
                        </a:spcBef>
                      </a:pPr>
                      <a:r>
                        <a:rPr kumimoji="0" lang="en-PH" sz="1400" b="1" kern="1200" baseline="0" dirty="0">
                          <a:solidFill>
                            <a:schemeClr val="dk1"/>
                          </a:solidFill>
                          <a:latin typeface="Calibri" pitchFamily="34" charset="0"/>
                          <a:ea typeface="+mn-ea"/>
                          <a:cs typeface="+mn-cs"/>
                        </a:rPr>
                        <a:t>topics:</a:t>
                      </a:r>
                    </a:p>
                    <a:p>
                      <a:pPr>
                        <a:spcBef>
                          <a:spcPts val="600"/>
                        </a:spcBef>
                      </a:pPr>
                      <a:r>
                        <a:rPr kumimoji="0" lang="en-PH" sz="1400" b="1" kern="1200" baseline="0" dirty="0">
                          <a:solidFill>
                            <a:schemeClr val="dk1"/>
                          </a:solidFill>
                          <a:latin typeface="Calibri" pitchFamily="34" charset="0"/>
                          <a:ea typeface="+mn-ea"/>
                          <a:cs typeface="+mn-cs"/>
                        </a:rPr>
                        <a:t>• Biological warfare</a:t>
                      </a:r>
                    </a:p>
                    <a:p>
                      <a:pPr>
                        <a:spcBef>
                          <a:spcPts val="600"/>
                        </a:spcBef>
                      </a:pPr>
                      <a:r>
                        <a:rPr kumimoji="0" lang="en-PH" sz="1400" b="1" kern="1200" baseline="0" dirty="0">
                          <a:solidFill>
                            <a:schemeClr val="dk1"/>
                          </a:solidFill>
                          <a:latin typeface="Calibri" pitchFamily="34" charset="0"/>
                          <a:ea typeface="+mn-ea"/>
                          <a:cs typeface="+mn-cs"/>
                        </a:rPr>
                        <a:t>• Chemical warfare</a:t>
                      </a:r>
                    </a:p>
                    <a:p>
                      <a:pPr>
                        <a:spcBef>
                          <a:spcPts val="600"/>
                        </a:spcBef>
                      </a:pPr>
                      <a:r>
                        <a:rPr kumimoji="0" lang="en-PH" sz="1400" b="1" kern="1200" baseline="0" dirty="0">
                          <a:solidFill>
                            <a:schemeClr val="dk1"/>
                          </a:solidFill>
                          <a:latin typeface="Calibri" pitchFamily="34" charset="0"/>
                          <a:ea typeface="+mn-ea"/>
                          <a:cs typeface="+mn-cs"/>
                        </a:rPr>
                        <a:t>• Nuclear warfare</a:t>
                      </a:r>
                    </a:p>
                    <a:p>
                      <a:pPr>
                        <a:spcBef>
                          <a:spcPts val="600"/>
                        </a:spcBef>
                      </a:pPr>
                      <a:r>
                        <a:rPr kumimoji="0" lang="en-PH" sz="1400" b="1" kern="1200" baseline="0" dirty="0">
                          <a:solidFill>
                            <a:schemeClr val="dk1"/>
                          </a:solidFill>
                          <a:latin typeface="Calibri" pitchFamily="34" charset="0"/>
                          <a:ea typeface="+mn-ea"/>
                          <a:cs typeface="+mn-cs"/>
                        </a:rPr>
                        <a:t>• Biochemical warfare</a:t>
                      </a:r>
                    </a:p>
                    <a:p>
                      <a:pPr>
                        <a:spcBef>
                          <a:spcPts val="600"/>
                        </a:spcBef>
                      </a:pPr>
                      <a:r>
                        <a:rPr kumimoji="0" lang="en-PH" sz="1400" b="1" kern="1200" baseline="0" dirty="0">
                          <a:solidFill>
                            <a:schemeClr val="dk1"/>
                          </a:solidFill>
                          <a:latin typeface="Calibri" pitchFamily="34" charset="0"/>
                          <a:ea typeface="+mn-ea"/>
                          <a:cs typeface="+mn-cs"/>
                        </a:rPr>
                        <a:t>• Bioterrorism</a:t>
                      </a:r>
                    </a:p>
                    <a:p>
                      <a:pPr>
                        <a:spcBef>
                          <a:spcPts val="600"/>
                        </a:spcBef>
                      </a:pPr>
                      <a:r>
                        <a:rPr kumimoji="0" lang="en-PH" sz="1400" b="1" kern="1200" baseline="0" dirty="0">
                          <a:solidFill>
                            <a:schemeClr val="dk1"/>
                          </a:solidFill>
                          <a:latin typeface="Calibri" pitchFamily="34" charset="0"/>
                          <a:ea typeface="+mn-ea"/>
                          <a:cs typeface="+mn-cs"/>
                        </a:rPr>
                        <a:t>2. Participate in debates on</a:t>
                      </a:r>
                    </a:p>
                    <a:p>
                      <a:pPr>
                        <a:spcBef>
                          <a:spcPts val="600"/>
                        </a:spcBef>
                      </a:pPr>
                      <a:r>
                        <a:rPr kumimoji="0" lang="en-PH" sz="1400" b="1" kern="1200" baseline="0" dirty="0">
                          <a:solidFill>
                            <a:schemeClr val="dk1"/>
                          </a:solidFill>
                          <a:latin typeface="Calibri" pitchFamily="34" charset="0"/>
                          <a:ea typeface="+mn-ea"/>
                          <a:cs typeface="+mn-cs"/>
                        </a:rPr>
                        <a:t>issues of population dynamics</a:t>
                      </a:r>
                    </a:p>
                    <a:p>
                      <a:pPr>
                        <a:spcBef>
                          <a:spcPts val="600"/>
                        </a:spcBef>
                      </a:pPr>
                      <a:r>
                        <a:rPr kumimoji="0" lang="en-PH" sz="1400" b="1" kern="1200" baseline="0" dirty="0">
                          <a:solidFill>
                            <a:schemeClr val="dk1"/>
                          </a:solidFill>
                          <a:latin typeface="Calibri" pitchFamily="34" charset="0"/>
                          <a:ea typeface="+mn-ea"/>
                          <a:cs typeface="+mn-cs"/>
                        </a:rPr>
                        <a:t>3. Create a portfolio and poster presentation regarding</a:t>
                      </a:r>
                    </a:p>
                    <a:p>
                      <a:pPr>
                        <a:spcBef>
                          <a:spcPts val="600"/>
                        </a:spcBef>
                      </a:pPr>
                      <a:r>
                        <a:rPr kumimoji="0" lang="en-PH" sz="1400" b="1" kern="1200" baseline="0" dirty="0">
                          <a:solidFill>
                            <a:schemeClr val="dk1"/>
                          </a:solidFill>
                          <a:latin typeface="Calibri" pitchFamily="34" charset="0"/>
                          <a:ea typeface="+mn-ea"/>
                          <a:cs typeface="+mn-cs"/>
                        </a:rPr>
                        <a:t>environmental issues tackled in the immersion</a:t>
                      </a:r>
                    </a:p>
                    <a:p>
                      <a:pPr>
                        <a:spcBef>
                          <a:spcPts val="600"/>
                        </a:spcBef>
                      </a:pPr>
                      <a:r>
                        <a:rPr kumimoji="0" lang="en-PH" sz="1400" b="1" kern="1200" baseline="0" dirty="0">
                          <a:solidFill>
                            <a:schemeClr val="dk1"/>
                          </a:solidFill>
                          <a:latin typeface="Calibri" pitchFamily="34" charset="0"/>
                          <a:ea typeface="+mn-ea"/>
                          <a:cs typeface="+mn-cs"/>
                        </a:rPr>
                        <a:t>4. Start a campaign or advocacy ad that stresses the importance of environmental</a:t>
                      </a:r>
                    </a:p>
                    <a:p>
                      <a:pPr>
                        <a:spcBef>
                          <a:spcPts val="600"/>
                        </a:spcBef>
                      </a:pPr>
                      <a:r>
                        <a:rPr kumimoji="0" lang="en-PH" sz="1400" b="1" kern="1200" baseline="0" dirty="0" err="1">
                          <a:solidFill>
                            <a:schemeClr val="dk1"/>
                          </a:solidFill>
                          <a:latin typeface="Calibri" pitchFamily="34" charset="0"/>
                          <a:ea typeface="+mn-ea"/>
                          <a:cs typeface="+mn-cs"/>
                        </a:rPr>
                        <a:t>awarenes</a:t>
                      </a:r>
                      <a:endParaRPr lang="en-PH" sz="1400" b="1" dirty="0">
                        <a:latin typeface="Calibri" pitchFamily="34" charset="0"/>
                      </a:endParaRPr>
                    </a:p>
                  </a:txBody>
                  <a:tcPr marT="45716" marB="45716"/>
                </a:tc>
                <a:tc>
                  <a:txBody>
                    <a:bodyPr/>
                    <a:lstStyle/>
                    <a:p>
                      <a:pPr marL="342900" indent="-342900">
                        <a:buAutoNum type="arabicPeriod"/>
                      </a:pPr>
                      <a:r>
                        <a:rPr kumimoji="0" lang="en-PH" sz="1800" b="1" kern="1200" baseline="0" dirty="0">
                          <a:solidFill>
                            <a:schemeClr val="dk1"/>
                          </a:solidFill>
                          <a:latin typeface="Calibri" pitchFamily="34" charset="0"/>
                          <a:ea typeface="+mn-ea"/>
                          <a:cs typeface="+mn-cs"/>
                        </a:rPr>
                        <a:t>Photo Essay</a:t>
                      </a:r>
                    </a:p>
                    <a:p>
                      <a:pPr marL="342900" indent="-342900">
                        <a:buAutoNum type="arabicPeriod"/>
                      </a:pPr>
                      <a:endParaRPr kumimoji="0" lang="en-PH" sz="1800" b="1" kern="1200" baseline="0" dirty="0">
                        <a:solidFill>
                          <a:schemeClr val="dk1"/>
                        </a:solidFill>
                        <a:latin typeface="Calibri" pitchFamily="34" charset="0"/>
                        <a:ea typeface="+mn-ea"/>
                        <a:cs typeface="+mn-cs"/>
                      </a:endParaRPr>
                    </a:p>
                    <a:p>
                      <a:pPr marL="342900" indent="-342900">
                        <a:buAutoNum type="arabicPeriod"/>
                      </a:pPr>
                      <a:endParaRPr kumimoji="0" lang="en-PH" sz="1800" b="1" kern="1200" baseline="0" dirty="0">
                        <a:solidFill>
                          <a:schemeClr val="dk1"/>
                        </a:solidFill>
                        <a:latin typeface="Calibri" pitchFamily="34" charset="0"/>
                        <a:ea typeface="+mn-ea"/>
                        <a:cs typeface="+mn-cs"/>
                      </a:endParaRPr>
                    </a:p>
                    <a:p>
                      <a:pPr marL="342900" indent="-342900">
                        <a:buAutoNum type="arabicPeriod"/>
                      </a:pPr>
                      <a:endParaRPr kumimoji="0" lang="en-PH" sz="1800" b="1" kern="1200" baseline="0" dirty="0">
                        <a:solidFill>
                          <a:schemeClr val="dk1"/>
                        </a:solidFill>
                        <a:latin typeface="Calibri" pitchFamily="34" charset="0"/>
                        <a:ea typeface="+mn-ea"/>
                        <a:cs typeface="+mn-cs"/>
                      </a:endParaRPr>
                    </a:p>
                    <a:p>
                      <a:pPr marL="342900" indent="-342900">
                        <a:buAutoNum type="arabicPeriod"/>
                      </a:pPr>
                      <a:endParaRPr kumimoji="0" lang="en-PH" sz="1800" b="1" kern="1200" baseline="0" dirty="0">
                        <a:solidFill>
                          <a:schemeClr val="dk1"/>
                        </a:solidFill>
                        <a:latin typeface="Calibri" pitchFamily="34" charset="0"/>
                        <a:ea typeface="+mn-ea"/>
                        <a:cs typeface="+mn-cs"/>
                      </a:endParaRPr>
                    </a:p>
                    <a:p>
                      <a:pPr marL="342900" indent="-342900">
                        <a:buAutoNum type="arabicPeriod"/>
                      </a:pPr>
                      <a:endParaRPr kumimoji="0" lang="en-PH" sz="1800" b="1" kern="1200" baseline="0" dirty="0">
                        <a:solidFill>
                          <a:schemeClr val="dk1"/>
                        </a:solidFill>
                        <a:latin typeface="Calibri" pitchFamily="34" charset="0"/>
                        <a:ea typeface="+mn-ea"/>
                        <a:cs typeface="+mn-cs"/>
                      </a:endParaRPr>
                    </a:p>
                    <a:p>
                      <a:pPr marL="342900" indent="-342900">
                        <a:buAutoNum type="arabicPeriod"/>
                      </a:pPr>
                      <a:endParaRPr kumimoji="0" lang="en-PH" sz="1800" b="1" kern="1200" baseline="0" dirty="0">
                        <a:solidFill>
                          <a:schemeClr val="dk1"/>
                        </a:solidFill>
                        <a:latin typeface="Calibri" pitchFamily="34" charset="0"/>
                        <a:ea typeface="+mn-ea"/>
                        <a:cs typeface="+mn-cs"/>
                      </a:endParaRPr>
                    </a:p>
                    <a:p>
                      <a:pPr marL="342900" indent="-342900">
                        <a:buAutoNum type="arabicPeriod"/>
                      </a:pPr>
                      <a:endParaRPr kumimoji="0" lang="en-PH" sz="1800" b="1" kern="1200" baseline="0" dirty="0">
                        <a:solidFill>
                          <a:schemeClr val="dk1"/>
                        </a:solidFill>
                        <a:latin typeface="Calibri" pitchFamily="34" charset="0"/>
                        <a:ea typeface="+mn-ea"/>
                        <a:cs typeface="+mn-cs"/>
                      </a:endParaRPr>
                    </a:p>
                    <a:p>
                      <a:pPr marL="342900" indent="-342900">
                        <a:buAutoNum type="arabicPeriod"/>
                      </a:pPr>
                      <a:r>
                        <a:rPr kumimoji="0" lang="en-PH" sz="1800" b="1" kern="1200" baseline="0" dirty="0">
                          <a:solidFill>
                            <a:schemeClr val="dk1"/>
                          </a:solidFill>
                          <a:latin typeface="Calibri" pitchFamily="34" charset="0"/>
                          <a:ea typeface="+mn-ea"/>
                          <a:cs typeface="+mn-cs"/>
                        </a:rPr>
                        <a:t>Debate</a:t>
                      </a:r>
                    </a:p>
                    <a:p>
                      <a:pPr marL="342900" indent="-342900">
                        <a:buAutoNum type="arabicPeriod"/>
                      </a:pPr>
                      <a:endParaRPr kumimoji="0" lang="en-PH" sz="1800" b="1" kern="1200" baseline="0" dirty="0">
                        <a:solidFill>
                          <a:schemeClr val="dk1"/>
                        </a:solidFill>
                        <a:latin typeface="Calibri" pitchFamily="34" charset="0"/>
                        <a:ea typeface="+mn-ea"/>
                        <a:cs typeface="+mn-cs"/>
                      </a:endParaRPr>
                    </a:p>
                    <a:p>
                      <a:pPr marL="342900" indent="-342900">
                        <a:buAutoNum type="arabicPeriod"/>
                      </a:pPr>
                      <a:endParaRPr kumimoji="0" lang="en-PH" sz="1800" b="1" kern="1200" baseline="0" dirty="0">
                        <a:solidFill>
                          <a:schemeClr val="dk1"/>
                        </a:solidFill>
                        <a:latin typeface="Calibri" pitchFamily="34" charset="0"/>
                        <a:ea typeface="+mn-ea"/>
                        <a:cs typeface="+mn-cs"/>
                      </a:endParaRPr>
                    </a:p>
                    <a:p>
                      <a:pPr marL="342900" indent="-342900">
                        <a:buAutoNum type="arabicPeriod"/>
                      </a:pPr>
                      <a:r>
                        <a:rPr kumimoji="0" lang="en-PH" sz="1800" b="1" kern="1200" baseline="0" dirty="0">
                          <a:solidFill>
                            <a:schemeClr val="dk1"/>
                          </a:solidFill>
                          <a:latin typeface="Calibri" pitchFamily="34" charset="0"/>
                          <a:ea typeface="+mn-ea"/>
                          <a:cs typeface="+mn-cs"/>
                        </a:rPr>
                        <a:t>Portfolio/Poster Presentation</a:t>
                      </a:r>
                    </a:p>
                    <a:p>
                      <a:pPr marL="342900" indent="-342900">
                        <a:buAutoNum type="arabicPeriod"/>
                      </a:pPr>
                      <a:endParaRPr kumimoji="0" lang="en-PH" sz="1800" b="1" kern="1200" baseline="0" dirty="0">
                        <a:solidFill>
                          <a:schemeClr val="dk1"/>
                        </a:solidFill>
                        <a:latin typeface="Calibri" pitchFamily="34" charset="0"/>
                        <a:ea typeface="+mn-ea"/>
                        <a:cs typeface="+mn-cs"/>
                      </a:endParaRPr>
                    </a:p>
                    <a:p>
                      <a:pPr marL="342900" indent="-342900">
                        <a:buAutoNum type="arabicPeriod"/>
                      </a:pPr>
                      <a:endParaRPr kumimoji="0" lang="en-PH" sz="1800" b="1" kern="1200" baseline="0" dirty="0">
                        <a:solidFill>
                          <a:schemeClr val="dk1"/>
                        </a:solidFill>
                        <a:latin typeface="Calibri" pitchFamily="34" charset="0"/>
                        <a:ea typeface="+mn-ea"/>
                        <a:cs typeface="+mn-cs"/>
                      </a:endParaRPr>
                    </a:p>
                    <a:p>
                      <a:pPr marL="342900" indent="-342900">
                        <a:buAutoNum type="arabicPeriod"/>
                      </a:pPr>
                      <a:r>
                        <a:rPr kumimoji="0" lang="en-PH" sz="1800" b="1" kern="1200" baseline="0" dirty="0">
                          <a:solidFill>
                            <a:schemeClr val="dk1"/>
                          </a:solidFill>
                          <a:latin typeface="Calibri" pitchFamily="34" charset="0"/>
                          <a:ea typeface="+mn-ea"/>
                          <a:cs typeface="+mn-cs"/>
                        </a:rPr>
                        <a:t> Campaign/</a:t>
                      </a:r>
                    </a:p>
                    <a:p>
                      <a:pPr marL="342900" indent="-342900">
                        <a:buNone/>
                      </a:pPr>
                      <a:r>
                        <a:rPr kumimoji="0" lang="en-PH" sz="1800" b="1" kern="1200" baseline="0" dirty="0">
                          <a:solidFill>
                            <a:schemeClr val="dk1"/>
                          </a:solidFill>
                          <a:latin typeface="Calibri" pitchFamily="34" charset="0"/>
                          <a:ea typeface="+mn-ea"/>
                          <a:cs typeface="+mn-cs"/>
                        </a:rPr>
                        <a:t>Advocacy act</a:t>
                      </a:r>
                    </a:p>
                    <a:p>
                      <a:pPr marL="342900" indent="-342900">
                        <a:buNone/>
                      </a:pPr>
                      <a:endParaRPr kumimoji="0" lang="en-PH" sz="1800" b="1" kern="1200" baseline="0" dirty="0">
                        <a:solidFill>
                          <a:schemeClr val="dk1"/>
                        </a:solidFill>
                        <a:latin typeface="Calibri" pitchFamily="34" charset="0"/>
                        <a:ea typeface="+mn-ea"/>
                        <a:cs typeface="+mn-cs"/>
                      </a:endParaRPr>
                    </a:p>
                    <a:p>
                      <a:pPr marL="342900" indent="-342900">
                        <a:buNone/>
                      </a:pPr>
                      <a:endParaRPr kumimoji="0" lang="en-PH" sz="1800" b="1" kern="1200" baseline="0" dirty="0">
                        <a:solidFill>
                          <a:schemeClr val="dk1"/>
                        </a:solidFill>
                        <a:latin typeface="Calibri" pitchFamily="34" charset="0"/>
                        <a:ea typeface="+mn-ea"/>
                        <a:cs typeface="+mn-cs"/>
                      </a:endParaRPr>
                    </a:p>
                    <a:p>
                      <a:pPr marL="342900" indent="-342900">
                        <a:buAutoNum type="arabicPeriod"/>
                      </a:pPr>
                      <a:endParaRPr kumimoji="0" lang="en-PH" sz="1800" b="1" kern="1200" baseline="0" dirty="0">
                        <a:solidFill>
                          <a:schemeClr val="dk1"/>
                        </a:solidFill>
                        <a:latin typeface="Calibri" pitchFamily="34" charset="0"/>
                        <a:ea typeface="+mn-ea"/>
                        <a:cs typeface="+mn-cs"/>
                      </a:endParaRPr>
                    </a:p>
                    <a:p>
                      <a:pPr marL="342900" indent="-342900">
                        <a:buAutoNum type="arabicPeriod"/>
                      </a:pPr>
                      <a:endParaRPr lang="en-PH" sz="1800" b="1" dirty="0">
                        <a:latin typeface="Calibri" pitchFamily="34" charset="0"/>
                      </a:endParaRPr>
                    </a:p>
                  </a:txBody>
                  <a:tcPr marT="45716" marB="45716"/>
                </a:tc>
                <a:tc>
                  <a:txBody>
                    <a:bodyPr/>
                    <a:lstStyle/>
                    <a:p>
                      <a:r>
                        <a:rPr kumimoji="0" lang="en-PH" sz="1400" b="1" kern="1200" baseline="0" dirty="0">
                          <a:solidFill>
                            <a:schemeClr val="dk1"/>
                          </a:solidFill>
                          <a:latin typeface="Calibri" pitchFamily="34" charset="0"/>
                          <a:ea typeface="+mn-ea"/>
                          <a:cs typeface="+mn-cs"/>
                        </a:rPr>
                        <a:t>Rubric for Photo Essay</a:t>
                      </a:r>
                    </a:p>
                    <a:p>
                      <a:r>
                        <a:rPr kumimoji="0" lang="en-PH" sz="1400" b="1" kern="1200" baseline="0" dirty="0">
                          <a:solidFill>
                            <a:schemeClr val="dk1"/>
                          </a:solidFill>
                          <a:latin typeface="Calibri" pitchFamily="34" charset="0"/>
                          <a:ea typeface="+mn-ea"/>
                          <a:cs typeface="+mn-cs"/>
                        </a:rPr>
                        <a:t>Presentation:</a:t>
                      </a:r>
                    </a:p>
                    <a:p>
                      <a:r>
                        <a:rPr kumimoji="0" lang="en-PH" sz="1400" b="1" kern="1200" baseline="0" dirty="0">
                          <a:solidFill>
                            <a:schemeClr val="dk1"/>
                          </a:solidFill>
                          <a:latin typeface="Calibri" pitchFamily="34" charset="0"/>
                          <a:ea typeface="+mn-ea"/>
                          <a:cs typeface="+mn-cs"/>
                        </a:rPr>
                        <a:t>• Content Relevance –</a:t>
                      </a:r>
                    </a:p>
                    <a:p>
                      <a:r>
                        <a:rPr kumimoji="0" lang="en-PH" sz="1400" b="1" kern="1200" baseline="0" dirty="0">
                          <a:solidFill>
                            <a:schemeClr val="dk1"/>
                          </a:solidFill>
                          <a:latin typeface="Calibri" pitchFamily="34" charset="0"/>
                          <a:ea typeface="+mn-ea"/>
                          <a:cs typeface="+mn-cs"/>
                        </a:rPr>
                        <a:t>40%</a:t>
                      </a:r>
                    </a:p>
                    <a:p>
                      <a:r>
                        <a:rPr kumimoji="0" lang="en-PH" sz="1400" b="1" kern="1200" baseline="0" dirty="0">
                          <a:solidFill>
                            <a:schemeClr val="dk1"/>
                          </a:solidFill>
                          <a:latin typeface="Calibri" pitchFamily="34" charset="0"/>
                          <a:ea typeface="+mn-ea"/>
                          <a:cs typeface="+mn-cs"/>
                        </a:rPr>
                        <a:t>• Originality – 30%</a:t>
                      </a:r>
                    </a:p>
                    <a:p>
                      <a:r>
                        <a:rPr kumimoji="0" lang="en-PH" sz="1400" b="1" kern="1200" baseline="0" dirty="0">
                          <a:solidFill>
                            <a:schemeClr val="dk1"/>
                          </a:solidFill>
                          <a:latin typeface="Calibri" pitchFamily="34" charset="0"/>
                          <a:ea typeface="+mn-ea"/>
                          <a:cs typeface="+mn-cs"/>
                        </a:rPr>
                        <a:t>• Creativity – 20%</a:t>
                      </a:r>
                    </a:p>
                    <a:p>
                      <a:r>
                        <a:rPr kumimoji="0" lang="en-PH" sz="1400" b="1" kern="1200" baseline="0" dirty="0">
                          <a:solidFill>
                            <a:schemeClr val="dk1"/>
                          </a:solidFill>
                          <a:latin typeface="Calibri" pitchFamily="34" charset="0"/>
                          <a:ea typeface="+mn-ea"/>
                          <a:cs typeface="+mn-cs"/>
                        </a:rPr>
                        <a:t>• Neatness – 10%</a:t>
                      </a:r>
                    </a:p>
                    <a:p>
                      <a:r>
                        <a:rPr kumimoji="0" lang="en-PH" sz="1400" b="1" kern="1200" baseline="0" dirty="0">
                          <a:solidFill>
                            <a:schemeClr val="dk1"/>
                          </a:solidFill>
                          <a:latin typeface="Calibri" pitchFamily="34" charset="0"/>
                          <a:ea typeface="+mn-ea"/>
                          <a:cs typeface="+mn-cs"/>
                        </a:rPr>
                        <a:t>TOTAL – 100%</a:t>
                      </a:r>
                    </a:p>
                    <a:p>
                      <a:endParaRPr kumimoji="0" lang="en-PH" sz="1400" b="1" kern="1200" baseline="0" dirty="0">
                        <a:solidFill>
                          <a:schemeClr val="dk1"/>
                        </a:solidFill>
                        <a:latin typeface="Calibri" pitchFamily="34" charset="0"/>
                        <a:ea typeface="+mn-ea"/>
                        <a:cs typeface="+mn-cs"/>
                      </a:endParaRPr>
                    </a:p>
                    <a:p>
                      <a:r>
                        <a:rPr kumimoji="0" lang="en-PH" sz="1400" b="1" kern="1200" baseline="0" dirty="0">
                          <a:solidFill>
                            <a:schemeClr val="dk1"/>
                          </a:solidFill>
                          <a:latin typeface="Calibri" pitchFamily="34" charset="0"/>
                          <a:ea typeface="+mn-ea"/>
                          <a:cs typeface="+mn-cs"/>
                        </a:rPr>
                        <a:t>Rubric for Debate:</a:t>
                      </a:r>
                    </a:p>
                    <a:p>
                      <a:r>
                        <a:rPr kumimoji="0" lang="en-PH" sz="1400" b="1" kern="1200" baseline="0" dirty="0">
                          <a:solidFill>
                            <a:schemeClr val="dk1"/>
                          </a:solidFill>
                          <a:latin typeface="Calibri" pitchFamily="34" charset="0"/>
                          <a:ea typeface="+mn-ea"/>
                          <a:cs typeface="+mn-cs"/>
                        </a:rPr>
                        <a:t>• Logical Reasoning –</a:t>
                      </a:r>
                    </a:p>
                    <a:p>
                      <a:r>
                        <a:rPr kumimoji="0" lang="en-PH" sz="1400" b="1" kern="1200" baseline="0" dirty="0">
                          <a:solidFill>
                            <a:schemeClr val="dk1"/>
                          </a:solidFill>
                          <a:latin typeface="Calibri" pitchFamily="34" charset="0"/>
                          <a:ea typeface="+mn-ea"/>
                          <a:cs typeface="+mn-cs"/>
                        </a:rPr>
                        <a:t>30%</a:t>
                      </a:r>
                    </a:p>
                    <a:p>
                      <a:r>
                        <a:rPr kumimoji="0" lang="en-PH" sz="1400" b="1" kern="1200" baseline="0" dirty="0">
                          <a:solidFill>
                            <a:schemeClr val="dk1"/>
                          </a:solidFill>
                          <a:latin typeface="Calibri" pitchFamily="34" charset="0"/>
                          <a:ea typeface="+mn-ea"/>
                          <a:cs typeface="+mn-cs"/>
                        </a:rPr>
                        <a:t>• Extent of Research –</a:t>
                      </a:r>
                    </a:p>
                    <a:p>
                      <a:r>
                        <a:rPr kumimoji="0" lang="en-PH" sz="1400" b="1" kern="1200" baseline="0" dirty="0">
                          <a:solidFill>
                            <a:schemeClr val="dk1"/>
                          </a:solidFill>
                          <a:latin typeface="Calibri" pitchFamily="34" charset="0"/>
                          <a:ea typeface="+mn-ea"/>
                          <a:cs typeface="+mn-cs"/>
                        </a:rPr>
                        <a:t>20%</a:t>
                      </a:r>
                    </a:p>
                    <a:p>
                      <a:r>
                        <a:rPr kumimoji="0" lang="en-PH" sz="1400" b="1" kern="1200" baseline="0" dirty="0">
                          <a:solidFill>
                            <a:schemeClr val="dk1"/>
                          </a:solidFill>
                          <a:latin typeface="Calibri" pitchFamily="34" charset="0"/>
                          <a:ea typeface="+mn-ea"/>
                          <a:cs typeface="+mn-cs"/>
                        </a:rPr>
                        <a:t>• Topic Coherence and</a:t>
                      </a:r>
                    </a:p>
                    <a:p>
                      <a:r>
                        <a:rPr kumimoji="0" lang="en-PH" sz="1400" b="1" kern="1200" baseline="0" dirty="0">
                          <a:solidFill>
                            <a:schemeClr val="dk1"/>
                          </a:solidFill>
                          <a:latin typeface="Calibri" pitchFamily="34" charset="0"/>
                          <a:ea typeface="+mn-ea"/>
                          <a:cs typeface="+mn-cs"/>
                        </a:rPr>
                        <a:t>Relevance – 20%</a:t>
                      </a:r>
                    </a:p>
                    <a:p>
                      <a:r>
                        <a:rPr kumimoji="0" lang="en-PH" sz="1400" b="1" kern="1200" baseline="0" dirty="0">
                          <a:solidFill>
                            <a:schemeClr val="dk1"/>
                          </a:solidFill>
                          <a:latin typeface="Calibri" pitchFamily="34" charset="0"/>
                          <a:ea typeface="+mn-ea"/>
                          <a:cs typeface="+mn-cs"/>
                        </a:rPr>
                        <a:t>• Ideas and Viewpoints</a:t>
                      </a:r>
                    </a:p>
                    <a:p>
                      <a:r>
                        <a:rPr kumimoji="0" lang="en-PH" sz="1400" b="1" kern="1200" baseline="0" dirty="0">
                          <a:solidFill>
                            <a:schemeClr val="dk1"/>
                          </a:solidFill>
                          <a:latin typeface="Calibri" pitchFamily="34" charset="0"/>
                          <a:ea typeface="+mn-ea"/>
                          <a:cs typeface="+mn-cs"/>
                        </a:rPr>
                        <a:t>– 20%</a:t>
                      </a:r>
                    </a:p>
                    <a:p>
                      <a:r>
                        <a:rPr kumimoji="0" lang="en-PH" sz="1400" b="1" kern="1200" baseline="0" dirty="0">
                          <a:solidFill>
                            <a:schemeClr val="dk1"/>
                          </a:solidFill>
                          <a:latin typeface="Calibri" pitchFamily="34" charset="0"/>
                          <a:ea typeface="+mn-ea"/>
                          <a:cs typeface="+mn-cs"/>
                        </a:rPr>
                        <a:t>• Articulation – 10%</a:t>
                      </a:r>
                    </a:p>
                    <a:p>
                      <a:r>
                        <a:rPr kumimoji="0" lang="en-PH" sz="1400" b="1" kern="1200" baseline="0" dirty="0">
                          <a:solidFill>
                            <a:schemeClr val="dk1"/>
                          </a:solidFill>
                          <a:latin typeface="Calibri" pitchFamily="34" charset="0"/>
                          <a:ea typeface="+mn-ea"/>
                          <a:cs typeface="+mn-cs"/>
                        </a:rPr>
                        <a:t>TOTAL – 100%</a:t>
                      </a:r>
                      <a:endParaRPr lang="en-PH" sz="1400" b="1" dirty="0">
                        <a:latin typeface="Calibri" pitchFamily="34" charset="0"/>
                      </a:endParaRPr>
                    </a:p>
                  </a:txBody>
                  <a:tcPr marT="45716" marB="45716"/>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62245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423543577"/>
              </p:ext>
            </p:extLst>
          </p:nvPr>
        </p:nvGraphicFramePr>
        <p:xfrm>
          <a:off x="370115" y="239814"/>
          <a:ext cx="11658602" cy="6449387"/>
        </p:xfrm>
        <a:graphic>
          <a:graphicData uri="http://schemas.openxmlformats.org/drawingml/2006/table">
            <a:tbl>
              <a:tblPr firstRow="1" firstCol="1" bandRow="1">
                <a:tableStyleId>{5C22544A-7EE6-4342-B048-85BDC9FD1C3A}</a:tableStyleId>
              </a:tblPr>
              <a:tblGrid>
                <a:gridCol w="2914651">
                  <a:extLst>
                    <a:ext uri="{9D8B030D-6E8A-4147-A177-3AD203B41FA5}">
                      <a16:colId xmlns:a16="http://schemas.microsoft.com/office/drawing/2014/main" xmlns="" val="20000"/>
                    </a:ext>
                  </a:extLst>
                </a:gridCol>
                <a:gridCol w="2914651">
                  <a:extLst>
                    <a:ext uri="{9D8B030D-6E8A-4147-A177-3AD203B41FA5}">
                      <a16:colId xmlns:a16="http://schemas.microsoft.com/office/drawing/2014/main" xmlns="" val="20001"/>
                    </a:ext>
                  </a:extLst>
                </a:gridCol>
                <a:gridCol w="2694214">
                  <a:extLst>
                    <a:ext uri="{9D8B030D-6E8A-4147-A177-3AD203B41FA5}">
                      <a16:colId xmlns:a16="http://schemas.microsoft.com/office/drawing/2014/main" xmlns="" val="20002"/>
                    </a:ext>
                  </a:extLst>
                </a:gridCol>
                <a:gridCol w="3135086">
                  <a:extLst>
                    <a:ext uri="{9D8B030D-6E8A-4147-A177-3AD203B41FA5}">
                      <a16:colId xmlns:a16="http://schemas.microsoft.com/office/drawing/2014/main" xmlns="" val="20003"/>
                    </a:ext>
                  </a:extLst>
                </a:gridCol>
              </a:tblGrid>
              <a:tr h="102943">
                <a:tc rowSpan="2">
                  <a:txBody>
                    <a:bodyPr/>
                    <a:lstStyle/>
                    <a:p>
                      <a:pPr marL="0" marR="0" algn="ctr">
                        <a:lnSpc>
                          <a:spcPct val="115000"/>
                        </a:lnSpc>
                        <a:spcBef>
                          <a:spcPts val="0"/>
                        </a:spcBef>
                        <a:spcAft>
                          <a:spcPts val="1000"/>
                        </a:spcAft>
                      </a:pPr>
                      <a:endParaRPr lang="en-PH" sz="1400" dirty="0">
                        <a:effectLst/>
                      </a:endParaRPr>
                    </a:p>
                    <a:p>
                      <a:pPr marL="0" marR="0" algn="ctr">
                        <a:lnSpc>
                          <a:spcPct val="115000"/>
                        </a:lnSpc>
                        <a:spcBef>
                          <a:spcPts val="0"/>
                        </a:spcBef>
                        <a:spcAft>
                          <a:spcPts val="1000"/>
                        </a:spcAft>
                      </a:pPr>
                      <a:r>
                        <a:rPr lang="en-US" sz="2800" dirty="0">
                          <a:effectLst/>
                        </a:rPr>
                        <a:t>Performance Indicator and the Evidence of Performance</a:t>
                      </a:r>
                      <a:endParaRPr lang="en-PH" sz="2800" dirty="0">
                        <a:effectLst/>
                        <a:latin typeface="Calibri"/>
                        <a:ea typeface="Calibri"/>
                        <a:cs typeface="Times New Roman"/>
                      </a:endParaRPr>
                    </a:p>
                  </a:txBody>
                  <a:tcPr marL="23078" marR="23078" marT="0" marB="0" anchor="ctr"/>
                </a:tc>
                <a:tc>
                  <a:txBody>
                    <a:bodyPr/>
                    <a:lstStyle/>
                    <a:p>
                      <a:pPr marL="0" marR="0" algn="ctr">
                        <a:lnSpc>
                          <a:spcPct val="115000"/>
                        </a:lnSpc>
                        <a:spcBef>
                          <a:spcPts val="0"/>
                        </a:spcBef>
                        <a:spcAft>
                          <a:spcPts val="0"/>
                        </a:spcAft>
                      </a:pPr>
                      <a:r>
                        <a:rPr lang="en-US" sz="1400">
                          <a:effectLst/>
                        </a:rPr>
                        <a:t>Indicator</a:t>
                      </a:r>
                      <a:endParaRPr lang="en-PH" sz="1400">
                        <a:effectLst/>
                        <a:latin typeface="Calibri"/>
                        <a:ea typeface="Calibri"/>
                        <a:cs typeface="Times New Roman"/>
                      </a:endParaRPr>
                    </a:p>
                  </a:txBody>
                  <a:tcPr marL="23078" marR="23078" marT="0" marB="0" anchor="ctr"/>
                </a:tc>
                <a:tc>
                  <a:txBody>
                    <a:bodyPr/>
                    <a:lstStyle/>
                    <a:p>
                      <a:pPr marL="0" marR="0" algn="ctr">
                        <a:lnSpc>
                          <a:spcPct val="115000"/>
                        </a:lnSpc>
                        <a:spcBef>
                          <a:spcPts val="0"/>
                        </a:spcBef>
                        <a:spcAft>
                          <a:spcPts val="0"/>
                        </a:spcAft>
                      </a:pPr>
                      <a:r>
                        <a:rPr lang="en-US" sz="1400">
                          <a:effectLst/>
                        </a:rPr>
                        <a:t>Evidence</a:t>
                      </a:r>
                      <a:endParaRPr lang="en-PH" sz="1400">
                        <a:effectLst/>
                        <a:latin typeface="Calibri"/>
                        <a:ea typeface="Calibri"/>
                        <a:cs typeface="Times New Roman"/>
                      </a:endParaRPr>
                    </a:p>
                  </a:txBody>
                  <a:tcPr marL="23078" marR="23078" marT="0" marB="0" anchor="ctr"/>
                </a:tc>
                <a:tc>
                  <a:txBody>
                    <a:bodyPr/>
                    <a:lstStyle/>
                    <a:p>
                      <a:pPr marL="0" marR="0" algn="ctr">
                        <a:lnSpc>
                          <a:spcPct val="115000"/>
                        </a:lnSpc>
                        <a:spcBef>
                          <a:spcPts val="0"/>
                        </a:spcBef>
                        <a:spcAft>
                          <a:spcPts val="0"/>
                        </a:spcAft>
                      </a:pPr>
                      <a:r>
                        <a:rPr lang="en-US" sz="1400">
                          <a:effectLst/>
                        </a:rPr>
                        <a:t>Standard</a:t>
                      </a:r>
                      <a:endParaRPr lang="en-PH" sz="1400">
                        <a:effectLst/>
                        <a:latin typeface="Calibri"/>
                        <a:ea typeface="Calibri"/>
                        <a:cs typeface="Times New Roman"/>
                      </a:endParaRPr>
                    </a:p>
                  </a:txBody>
                  <a:tcPr marL="23078" marR="23078" marT="0" marB="0" anchor="ctr"/>
                </a:tc>
                <a:extLst>
                  <a:ext uri="{0D108BD9-81ED-4DB2-BD59-A6C34878D82A}">
                    <a16:rowId xmlns:a16="http://schemas.microsoft.com/office/drawing/2014/main" xmlns="" val="10000"/>
                  </a:ext>
                </a:extLst>
              </a:tr>
              <a:tr h="5039221">
                <a:tc vMerge="1">
                  <a:txBody>
                    <a:bodyPr/>
                    <a:lstStyle/>
                    <a:p>
                      <a:endParaRPr lang="en-PH"/>
                    </a:p>
                  </a:txBody>
                  <a:tcPr/>
                </a:tc>
                <a:tc>
                  <a:txBody>
                    <a:bodyPr/>
                    <a:lstStyle/>
                    <a:p>
                      <a:pPr marL="342900" marR="0" lvl="0" indent="-342900">
                        <a:lnSpc>
                          <a:spcPct val="115000"/>
                        </a:lnSpc>
                        <a:spcBef>
                          <a:spcPts val="0"/>
                        </a:spcBef>
                        <a:spcAft>
                          <a:spcPts val="0"/>
                        </a:spcAft>
                        <a:buFont typeface="Symbol"/>
                        <a:buChar char=""/>
                      </a:pPr>
                      <a:r>
                        <a:rPr lang="en-US" sz="1400" b="1" dirty="0">
                          <a:effectLst/>
                        </a:rPr>
                        <a:t>Create a brochure on various ecosystems (aquatic and terrestrial) </a:t>
                      </a:r>
                      <a:endParaRPr lang="en-PH" sz="1400" b="1" dirty="0">
                        <a:effectLst/>
                      </a:endParaRPr>
                    </a:p>
                    <a:p>
                      <a:pPr marL="0" marR="0">
                        <a:lnSpc>
                          <a:spcPct val="115000"/>
                        </a:lnSpc>
                        <a:spcBef>
                          <a:spcPts val="0"/>
                        </a:spcBef>
                        <a:spcAft>
                          <a:spcPts val="0"/>
                        </a:spcAft>
                      </a:pPr>
                      <a:r>
                        <a:rPr lang="en-US" sz="1400" b="1" dirty="0">
                          <a:effectLst/>
                        </a:rPr>
                        <a:t> </a:t>
                      </a:r>
                      <a:endParaRPr lang="en-PH" sz="1400" b="1" dirty="0">
                        <a:effectLst/>
                      </a:endParaRPr>
                    </a:p>
                    <a:p>
                      <a:pPr marL="0" marR="0">
                        <a:lnSpc>
                          <a:spcPct val="115000"/>
                        </a:lnSpc>
                        <a:spcBef>
                          <a:spcPts val="0"/>
                        </a:spcBef>
                        <a:spcAft>
                          <a:spcPts val="0"/>
                        </a:spcAft>
                      </a:pPr>
                      <a:r>
                        <a:rPr lang="en-US" sz="1400" b="1" dirty="0">
                          <a:effectLst/>
                        </a:rPr>
                        <a:t> </a:t>
                      </a:r>
                      <a:endParaRPr lang="en-PH" sz="1400" b="1" dirty="0">
                        <a:effectLst/>
                      </a:endParaRPr>
                    </a:p>
                    <a:p>
                      <a:pPr marL="342900" marR="0" lvl="0" indent="-342900">
                        <a:lnSpc>
                          <a:spcPct val="115000"/>
                        </a:lnSpc>
                        <a:spcBef>
                          <a:spcPts val="0"/>
                        </a:spcBef>
                        <a:spcAft>
                          <a:spcPts val="0"/>
                        </a:spcAft>
                        <a:buFont typeface="Symbol"/>
                        <a:buChar char=""/>
                      </a:pPr>
                      <a:r>
                        <a:rPr lang="en-US" sz="1400" b="1" dirty="0">
                          <a:effectLst/>
                        </a:rPr>
                        <a:t>Critique a paper and defend a position that tackles humans and their interactions with the environment</a:t>
                      </a:r>
                      <a:endParaRPr lang="en-PH" sz="1400" b="1" dirty="0">
                        <a:effectLst/>
                      </a:endParaRPr>
                    </a:p>
                    <a:p>
                      <a:pPr marL="205740" marR="0">
                        <a:lnSpc>
                          <a:spcPct val="115000"/>
                        </a:lnSpc>
                        <a:spcBef>
                          <a:spcPts val="0"/>
                        </a:spcBef>
                        <a:spcAft>
                          <a:spcPts val="0"/>
                        </a:spcAft>
                      </a:pPr>
                      <a:r>
                        <a:rPr lang="en-US" sz="1400" b="1" dirty="0">
                          <a:effectLst/>
                        </a:rPr>
                        <a:t> </a:t>
                      </a:r>
                      <a:endParaRPr lang="en-PH" sz="1400" b="1" dirty="0">
                        <a:effectLst/>
                      </a:endParaRPr>
                    </a:p>
                    <a:p>
                      <a:pPr marL="205740" marR="0">
                        <a:lnSpc>
                          <a:spcPct val="115000"/>
                        </a:lnSpc>
                        <a:spcBef>
                          <a:spcPts val="0"/>
                        </a:spcBef>
                        <a:spcAft>
                          <a:spcPts val="0"/>
                        </a:spcAft>
                      </a:pPr>
                      <a:r>
                        <a:rPr lang="en-US" sz="1400" b="1" dirty="0">
                          <a:effectLst/>
                        </a:rPr>
                        <a:t>   Create a video presentation on the principles of environmental science</a:t>
                      </a:r>
                      <a:endParaRPr lang="en-PH" sz="1400" b="1" dirty="0">
                        <a:effectLst/>
                      </a:endParaRPr>
                    </a:p>
                    <a:p>
                      <a:pPr marL="205740" marR="0">
                        <a:lnSpc>
                          <a:spcPct val="115000"/>
                        </a:lnSpc>
                        <a:spcBef>
                          <a:spcPts val="0"/>
                        </a:spcBef>
                        <a:spcAft>
                          <a:spcPts val="0"/>
                        </a:spcAft>
                      </a:pPr>
                      <a:r>
                        <a:rPr lang="en-US" sz="1400" b="1" dirty="0">
                          <a:effectLst/>
                        </a:rPr>
                        <a:t> </a:t>
                      </a:r>
                      <a:endParaRPr lang="en-PH" sz="1400" b="1" dirty="0">
                        <a:effectLst/>
                      </a:endParaRPr>
                    </a:p>
                    <a:p>
                      <a:pPr marL="205740" marR="0">
                        <a:lnSpc>
                          <a:spcPct val="115000"/>
                        </a:lnSpc>
                        <a:spcBef>
                          <a:spcPts val="0"/>
                        </a:spcBef>
                        <a:spcAft>
                          <a:spcPts val="0"/>
                        </a:spcAft>
                      </a:pPr>
                      <a:r>
                        <a:rPr lang="en-US" sz="1400" b="1" dirty="0">
                          <a:effectLst/>
                        </a:rPr>
                        <a:t> Create an advocacy or campaign ad that manifests environmental awareness and concern in the university</a:t>
                      </a:r>
                      <a:endParaRPr lang="en-PH" sz="1400" b="1" dirty="0">
                        <a:effectLst/>
                        <a:latin typeface="Calibri"/>
                        <a:ea typeface="Calibri"/>
                        <a:cs typeface="Times New Roman"/>
                      </a:endParaRPr>
                    </a:p>
                  </a:txBody>
                  <a:tcPr marL="23078" marR="23078" marT="0" marB="0"/>
                </a:tc>
                <a:tc>
                  <a:txBody>
                    <a:bodyPr/>
                    <a:lstStyle/>
                    <a:p>
                      <a:pPr marL="342900" marR="0" lvl="0" indent="-342900">
                        <a:lnSpc>
                          <a:spcPct val="115000"/>
                        </a:lnSpc>
                        <a:spcBef>
                          <a:spcPts val="0"/>
                        </a:spcBef>
                        <a:spcAft>
                          <a:spcPts val="0"/>
                        </a:spcAft>
                        <a:buFont typeface="Symbol"/>
                        <a:buChar char=""/>
                      </a:pPr>
                      <a:r>
                        <a:rPr lang="en-US" sz="1400" b="1" dirty="0">
                          <a:effectLst/>
                        </a:rPr>
                        <a:t>Brochure </a:t>
                      </a:r>
                      <a:endParaRPr lang="en-PH" sz="1400" b="1" dirty="0">
                        <a:effectLst/>
                      </a:endParaRPr>
                    </a:p>
                    <a:p>
                      <a:pPr marL="0" marR="0">
                        <a:lnSpc>
                          <a:spcPct val="115000"/>
                        </a:lnSpc>
                        <a:spcBef>
                          <a:spcPts val="0"/>
                        </a:spcBef>
                        <a:spcAft>
                          <a:spcPts val="0"/>
                        </a:spcAft>
                      </a:pPr>
                      <a:r>
                        <a:rPr lang="en-US" sz="1400" b="1" dirty="0">
                          <a:effectLst/>
                        </a:rPr>
                        <a:t> </a:t>
                      </a:r>
                      <a:endParaRPr lang="en-PH" sz="1400" b="1" dirty="0">
                        <a:effectLst/>
                      </a:endParaRPr>
                    </a:p>
                    <a:p>
                      <a:pPr marL="0" marR="0">
                        <a:lnSpc>
                          <a:spcPct val="115000"/>
                        </a:lnSpc>
                        <a:spcBef>
                          <a:spcPts val="0"/>
                        </a:spcBef>
                        <a:spcAft>
                          <a:spcPts val="0"/>
                        </a:spcAft>
                      </a:pPr>
                      <a:r>
                        <a:rPr lang="en-US" sz="1400" b="1" dirty="0">
                          <a:effectLst/>
                        </a:rPr>
                        <a:t> </a:t>
                      </a:r>
                      <a:endParaRPr lang="en-PH" sz="1400" b="1" dirty="0">
                        <a:effectLst/>
                      </a:endParaRPr>
                    </a:p>
                    <a:p>
                      <a:pPr marL="0" marR="0">
                        <a:lnSpc>
                          <a:spcPct val="115000"/>
                        </a:lnSpc>
                        <a:spcBef>
                          <a:spcPts val="0"/>
                        </a:spcBef>
                        <a:spcAft>
                          <a:spcPts val="0"/>
                        </a:spcAft>
                      </a:pPr>
                      <a:r>
                        <a:rPr lang="en-US" sz="1400" b="1" dirty="0">
                          <a:effectLst/>
                        </a:rPr>
                        <a:t> </a:t>
                      </a:r>
                      <a:endParaRPr lang="en-PH" sz="1400" b="1" dirty="0">
                        <a:effectLst/>
                      </a:endParaRPr>
                    </a:p>
                    <a:p>
                      <a:pPr marL="0" marR="0">
                        <a:lnSpc>
                          <a:spcPct val="115000"/>
                        </a:lnSpc>
                        <a:spcBef>
                          <a:spcPts val="0"/>
                        </a:spcBef>
                        <a:spcAft>
                          <a:spcPts val="0"/>
                        </a:spcAft>
                      </a:pPr>
                      <a:r>
                        <a:rPr lang="en-US" sz="1400" b="1" dirty="0">
                          <a:effectLst/>
                        </a:rPr>
                        <a:t> </a:t>
                      </a:r>
                      <a:endParaRPr lang="en-PH" sz="1400" b="1" dirty="0">
                        <a:effectLst/>
                      </a:endParaRPr>
                    </a:p>
                    <a:p>
                      <a:pPr marL="243840" marR="0">
                        <a:lnSpc>
                          <a:spcPct val="115000"/>
                        </a:lnSpc>
                        <a:spcBef>
                          <a:spcPts val="0"/>
                        </a:spcBef>
                        <a:spcAft>
                          <a:spcPts val="0"/>
                        </a:spcAft>
                      </a:pPr>
                      <a:r>
                        <a:rPr lang="en-US" sz="1400" b="1" dirty="0">
                          <a:effectLst/>
                        </a:rPr>
                        <a:t> </a:t>
                      </a:r>
                      <a:endParaRPr lang="en-PH" sz="1400" b="1" dirty="0">
                        <a:effectLst/>
                      </a:endParaRPr>
                    </a:p>
                    <a:p>
                      <a:pPr marL="342900" marR="0" lvl="0" indent="-342900">
                        <a:lnSpc>
                          <a:spcPct val="115000"/>
                        </a:lnSpc>
                        <a:spcBef>
                          <a:spcPts val="0"/>
                        </a:spcBef>
                        <a:spcAft>
                          <a:spcPts val="0"/>
                        </a:spcAft>
                        <a:buFont typeface="Symbol"/>
                        <a:buChar char=""/>
                      </a:pPr>
                      <a:r>
                        <a:rPr lang="en-US" sz="1400" b="1" dirty="0">
                          <a:effectLst/>
                        </a:rPr>
                        <a:t>Critique paper and oral defense</a:t>
                      </a:r>
                      <a:endParaRPr lang="en-PH" sz="1400" b="1" dirty="0">
                        <a:effectLst/>
                      </a:endParaRPr>
                    </a:p>
                    <a:p>
                      <a:pPr marL="243840" marR="0">
                        <a:lnSpc>
                          <a:spcPct val="115000"/>
                        </a:lnSpc>
                        <a:spcBef>
                          <a:spcPts val="0"/>
                        </a:spcBef>
                        <a:spcAft>
                          <a:spcPts val="0"/>
                        </a:spcAft>
                      </a:pPr>
                      <a:r>
                        <a:rPr lang="en-US" sz="1400" b="1" dirty="0">
                          <a:effectLst/>
                        </a:rPr>
                        <a:t> </a:t>
                      </a:r>
                      <a:endParaRPr lang="en-PH" sz="1400" b="1" dirty="0">
                        <a:effectLst/>
                      </a:endParaRPr>
                    </a:p>
                    <a:p>
                      <a:pPr marL="243840" marR="0">
                        <a:lnSpc>
                          <a:spcPct val="115000"/>
                        </a:lnSpc>
                        <a:spcBef>
                          <a:spcPts val="0"/>
                        </a:spcBef>
                        <a:spcAft>
                          <a:spcPts val="0"/>
                        </a:spcAft>
                      </a:pPr>
                      <a:endParaRPr lang="en-US" sz="1400" b="1" dirty="0">
                        <a:effectLst/>
                      </a:endParaRPr>
                    </a:p>
                    <a:p>
                      <a:pPr marL="243840" marR="0">
                        <a:lnSpc>
                          <a:spcPct val="115000"/>
                        </a:lnSpc>
                        <a:spcBef>
                          <a:spcPts val="0"/>
                        </a:spcBef>
                        <a:spcAft>
                          <a:spcPts val="0"/>
                        </a:spcAft>
                      </a:pPr>
                      <a:endParaRPr lang="en-US" sz="1400" b="1" dirty="0">
                        <a:effectLst/>
                      </a:endParaRPr>
                    </a:p>
                    <a:p>
                      <a:pPr marL="243840" marR="0">
                        <a:lnSpc>
                          <a:spcPct val="115000"/>
                        </a:lnSpc>
                        <a:spcBef>
                          <a:spcPts val="0"/>
                        </a:spcBef>
                        <a:spcAft>
                          <a:spcPts val="0"/>
                        </a:spcAft>
                      </a:pPr>
                      <a:r>
                        <a:rPr lang="en-US" sz="1400" b="1" dirty="0">
                          <a:effectLst/>
                        </a:rPr>
                        <a:t> </a:t>
                      </a:r>
                      <a:endParaRPr lang="en-PH" sz="1400" b="1" dirty="0">
                        <a:effectLst/>
                      </a:endParaRPr>
                    </a:p>
                    <a:p>
                      <a:pPr marL="243840" marR="0">
                        <a:lnSpc>
                          <a:spcPct val="115000"/>
                        </a:lnSpc>
                        <a:spcBef>
                          <a:spcPts val="0"/>
                        </a:spcBef>
                        <a:spcAft>
                          <a:spcPts val="0"/>
                        </a:spcAft>
                      </a:pPr>
                      <a:r>
                        <a:rPr lang="en-US" sz="1400" b="1" dirty="0">
                          <a:effectLst/>
                        </a:rPr>
                        <a:t> Video presentation output</a:t>
                      </a:r>
                      <a:endParaRPr lang="en-PH" sz="1400" b="1" dirty="0">
                        <a:effectLst/>
                      </a:endParaRPr>
                    </a:p>
                    <a:p>
                      <a:pPr marL="243840" marR="0">
                        <a:lnSpc>
                          <a:spcPct val="115000"/>
                        </a:lnSpc>
                        <a:spcBef>
                          <a:spcPts val="0"/>
                        </a:spcBef>
                        <a:spcAft>
                          <a:spcPts val="0"/>
                        </a:spcAft>
                      </a:pPr>
                      <a:r>
                        <a:rPr lang="en-US" sz="1400" b="1" dirty="0">
                          <a:effectLst/>
                        </a:rPr>
                        <a:t> </a:t>
                      </a:r>
                      <a:endParaRPr lang="en-PH" sz="1400" b="1" dirty="0">
                        <a:effectLst/>
                      </a:endParaRPr>
                    </a:p>
                    <a:p>
                      <a:pPr marL="243840" marR="0">
                        <a:lnSpc>
                          <a:spcPct val="115000"/>
                        </a:lnSpc>
                        <a:spcBef>
                          <a:spcPts val="0"/>
                        </a:spcBef>
                        <a:spcAft>
                          <a:spcPts val="0"/>
                        </a:spcAft>
                      </a:pPr>
                      <a:r>
                        <a:rPr lang="en-US" sz="1400" b="1" dirty="0">
                          <a:effectLst/>
                        </a:rPr>
                        <a:t> </a:t>
                      </a:r>
                      <a:endParaRPr lang="en-PH" sz="1400" b="1" dirty="0">
                        <a:effectLst/>
                      </a:endParaRPr>
                    </a:p>
                    <a:p>
                      <a:pPr marL="243840" marR="0">
                        <a:lnSpc>
                          <a:spcPct val="115000"/>
                        </a:lnSpc>
                        <a:spcBef>
                          <a:spcPts val="0"/>
                        </a:spcBef>
                        <a:spcAft>
                          <a:spcPts val="0"/>
                        </a:spcAft>
                      </a:pPr>
                      <a:r>
                        <a:rPr lang="en-US" sz="1400" b="1" dirty="0">
                          <a:effectLst/>
                        </a:rPr>
                        <a:t> </a:t>
                      </a:r>
                      <a:endParaRPr lang="en-PH" sz="1400" b="1" dirty="0">
                        <a:effectLst/>
                      </a:endParaRPr>
                    </a:p>
                    <a:p>
                      <a:pPr marL="243840" marR="0">
                        <a:lnSpc>
                          <a:spcPct val="115000"/>
                        </a:lnSpc>
                        <a:spcBef>
                          <a:spcPts val="0"/>
                        </a:spcBef>
                        <a:spcAft>
                          <a:spcPts val="0"/>
                        </a:spcAft>
                      </a:pPr>
                      <a:r>
                        <a:rPr lang="en-US" sz="1400" b="1" dirty="0">
                          <a:effectLst/>
                        </a:rPr>
                        <a:t>  </a:t>
                      </a:r>
                      <a:endParaRPr lang="en-PH" sz="1400" b="1" dirty="0">
                        <a:effectLst/>
                      </a:endParaRPr>
                    </a:p>
                    <a:p>
                      <a:pPr marL="342900" marR="0" lvl="0" indent="-342900">
                        <a:lnSpc>
                          <a:spcPct val="115000"/>
                        </a:lnSpc>
                        <a:spcBef>
                          <a:spcPts val="0"/>
                        </a:spcBef>
                        <a:spcAft>
                          <a:spcPts val="0"/>
                        </a:spcAft>
                        <a:buFont typeface="Symbol"/>
                        <a:buChar char=""/>
                      </a:pPr>
                      <a:r>
                        <a:rPr lang="en-US" sz="1400" b="1" dirty="0">
                          <a:effectLst/>
                        </a:rPr>
                        <a:t>Clean Up Drive</a:t>
                      </a:r>
                      <a:endParaRPr lang="en-PH" sz="1400" b="1" dirty="0">
                        <a:effectLst/>
                      </a:endParaRPr>
                    </a:p>
                    <a:p>
                      <a:pPr marL="0" marR="0">
                        <a:lnSpc>
                          <a:spcPct val="115000"/>
                        </a:lnSpc>
                        <a:spcBef>
                          <a:spcPts val="0"/>
                        </a:spcBef>
                        <a:spcAft>
                          <a:spcPts val="1000"/>
                        </a:spcAft>
                      </a:pPr>
                      <a:r>
                        <a:rPr lang="en-US" sz="1400" b="1" dirty="0">
                          <a:effectLst/>
                        </a:rPr>
                        <a:t> </a:t>
                      </a:r>
                      <a:endParaRPr lang="en-PH" sz="1400" b="1" dirty="0">
                        <a:effectLst/>
                        <a:latin typeface="Calibri"/>
                        <a:ea typeface="Calibri"/>
                        <a:cs typeface="Times New Roman"/>
                      </a:endParaRPr>
                    </a:p>
                  </a:txBody>
                  <a:tcPr marL="23078" marR="23078" marT="0" marB="0"/>
                </a:tc>
                <a:tc>
                  <a:txBody>
                    <a:bodyPr/>
                    <a:lstStyle/>
                    <a:p>
                      <a:pPr marL="0" marR="0">
                        <a:lnSpc>
                          <a:spcPct val="115000"/>
                        </a:lnSpc>
                        <a:spcBef>
                          <a:spcPts val="0"/>
                        </a:spcBef>
                        <a:spcAft>
                          <a:spcPts val="0"/>
                        </a:spcAft>
                      </a:pPr>
                      <a:r>
                        <a:rPr lang="en-US" sz="1400" b="1" dirty="0">
                          <a:effectLst/>
                        </a:rPr>
                        <a:t>Rubric for Brochure:</a:t>
                      </a:r>
                      <a:endParaRPr lang="en-PH" sz="1400" b="1" dirty="0">
                        <a:effectLst/>
                      </a:endParaRPr>
                    </a:p>
                    <a:p>
                      <a:pPr marL="342900" marR="0" lvl="0" indent="-342900">
                        <a:spcBef>
                          <a:spcPts val="0"/>
                        </a:spcBef>
                        <a:spcAft>
                          <a:spcPts val="0"/>
                        </a:spcAft>
                        <a:buFont typeface="Symbol"/>
                        <a:buChar char=""/>
                      </a:pPr>
                      <a:r>
                        <a:rPr lang="en-US" sz="1400" b="1" dirty="0">
                          <a:effectLst/>
                        </a:rPr>
                        <a:t>Content – 40%</a:t>
                      </a:r>
                      <a:endParaRPr lang="en-PH" sz="1400" b="1" dirty="0">
                        <a:effectLst/>
                      </a:endParaRPr>
                    </a:p>
                    <a:p>
                      <a:pPr marL="342900" marR="0" lvl="0" indent="-342900">
                        <a:spcBef>
                          <a:spcPts val="0"/>
                        </a:spcBef>
                        <a:spcAft>
                          <a:spcPts val="0"/>
                        </a:spcAft>
                        <a:buFont typeface="Symbol"/>
                        <a:buChar char=""/>
                      </a:pPr>
                      <a:r>
                        <a:rPr lang="en-US" sz="1400" b="1" dirty="0">
                          <a:effectLst/>
                        </a:rPr>
                        <a:t>Creativity – 20%</a:t>
                      </a:r>
                      <a:endParaRPr lang="en-PH" sz="1400" b="1" dirty="0">
                        <a:effectLst/>
                      </a:endParaRPr>
                    </a:p>
                    <a:p>
                      <a:pPr marL="342900" marR="0" lvl="0" indent="-342900">
                        <a:spcBef>
                          <a:spcPts val="0"/>
                        </a:spcBef>
                        <a:spcAft>
                          <a:spcPts val="0"/>
                        </a:spcAft>
                        <a:buFont typeface="Symbol"/>
                        <a:buChar char=""/>
                      </a:pPr>
                      <a:r>
                        <a:rPr lang="en-US" sz="1400" b="1" dirty="0">
                          <a:effectLst/>
                        </a:rPr>
                        <a:t>Originality – 20%</a:t>
                      </a:r>
                      <a:endParaRPr lang="en-PH" sz="1400" b="1" dirty="0">
                        <a:effectLst/>
                      </a:endParaRPr>
                    </a:p>
                    <a:p>
                      <a:pPr marL="342900" marR="0" lvl="0" indent="-342900">
                        <a:spcBef>
                          <a:spcPts val="0"/>
                        </a:spcBef>
                        <a:spcAft>
                          <a:spcPts val="0"/>
                        </a:spcAft>
                        <a:buFont typeface="Symbol"/>
                        <a:buChar char=""/>
                      </a:pPr>
                      <a:r>
                        <a:rPr lang="en-US" sz="1400" b="1" dirty="0">
                          <a:effectLst/>
                        </a:rPr>
                        <a:t>Presentation – 20%</a:t>
                      </a:r>
                      <a:endParaRPr lang="en-PH" sz="1400" b="1" dirty="0">
                        <a:effectLst/>
                      </a:endParaRPr>
                    </a:p>
                    <a:p>
                      <a:pPr marL="221615" marR="0">
                        <a:spcBef>
                          <a:spcPts val="0"/>
                        </a:spcBef>
                        <a:spcAft>
                          <a:spcPts val="0"/>
                        </a:spcAft>
                      </a:pPr>
                      <a:r>
                        <a:rPr lang="en-US" sz="1400" b="1" dirty="0">
                          <a:effectLst/>
                        </a:rPr>
                        <a:t>TOTAL – 100%</a:t>
                      </a:r>
                      <a:endParaRPr lang="en-PH" sz="1400" b="1" dirty="0">
                        <a:effectLst/>
                      </a:endParaRPr>
                    </a:p>
                    <a:p>
                      <a:pPr marL="0" marR="0">
                        <a:lnSpc>
                          <a:spcPct val="115000"/>
                        </a:lnSpc>
                        <a:spcBef>
                          <a:spcPts val="0"/>
                        </a:spcBef>
                        <a:spcAft>
                          <a:spcPts val="1000"/>
                        </a:spcAft>
                      </a:pPr>
                      <a:r>
                        <a:rPr lang="en-US" sz="1400" b="1" dirty="0">
                          <a:effectLst/>
                        </a:rPr>
                        <a:t> Rubric for Reaction Paper/Critique</a:t>
                      </a:r>
                      <a:endParaRPr lang="en-PH" sz="1400" b="1" dirty="0">
                        <a:effectLst/>
                      </a:endParaRPr>
                    </a:p>
                    <a:p>
                      <a:pPr marL="342900" marR="0" lvl="0" indent="-342900">
                        <a:lnSpc>
                          <a:spcPct val="115000"/>
                        </a:lnSpc>
                        <a:spcBef>
                          <a:spcPts val="0"/>
                        </a:spcBef>
                        <a:spcAft>
                          <a:spcPts val="0"/>
                        </a:spcAft>
                        <a:buFont typeface="Symbol"/>
                        <a:buChar char=""/>
                      </a:pPr>
                      <a:r>
                        <a:rPr lang="en-US" sz="1400" b="1" dirty="0">
                          <a:effectLst/>
                        </a:rPr>
                        <a:t>Content – 40%</a:t>
                      </a:r>
                      <a:endParaRPr lang="en-PH" sz="1400" b="1" dirty="0">
                        <a:effectLst/>
                      </a:endParaRPr>
                    </a:p>
                    <a:p>
                      <a:pPr marL="342900" marR="0" lvl="0" indent="-342900">
                        <a:lnSpc>
                          <a:spcPct val="115000"/>
                        </a:lnSpc>
                        <a:spcBef>
                          <a:spcPts val="0"/>
                        </a:spcBef>
                        <a:spcAft>
                          <a:spcPts val="0"/>
                        </a:spcAft>
                        <a:buFont typeface="Symbol"/>
                        <a:buChar char=""/>
                      </a:pPr>
                      <a:r>
                        <a:rPr lang="en-US" sz="1400" b="1" dirty="0">
                          <a:effectLst/>
                        </a:rPr>
                        <a:t>Organization – 30%</a:t>
                      </a:r>
                      <a:endParaRPr lang="en-PH" sz="1400" b="1" dirty="0">
                        <a:effectLst/>
                      </a:endParaRPr>
                    </a:p>
                    <a:p>
                      <a:pPr marL="342900" marR="0" lvl="0" indent="-342900">
                        <a:lnSpc>
                          <a:spcPct val="115000"/>
                        </a:lnSpc>
                        <a:spcBef>
                          <a:spcPts val="0"/>
                        </a:spcBef>
                        <a:spcAft>
                          <a:spcPts val="0"/>
                        </a:spcAft>
                        <a:buFont typeface="Symbol"/>
                        <a:buChar char=""/>
                      </a:pPr>
                      <a:r>
                        <a:rPr lang="en-US" sz="1400" b="1" dirty="0">
                          <a:effectLst/>
                        </a:rPr>
                        <a:t>Relevance – 30%</a:t>
                      </a:r>
                      <a:endParaRPr lang="en-PH" sz="1400" b="1" dirty="0">
                        <a:effectLst/>
                      </a:endParaRPr>
                    </a:p>
                    <a:p>
                      <a:pPr marL="194310" marR="0">
                        <a:lnSpc>
                          <a:spcPct val="115000"/>
                        </a:lnSpc>
                        <a:spcBef>
                          <a:spcPts val="0"/>
                        </a:spcBef>
                        <a:spcAft>
                          <a:spcPts val="0"/>
                        </a:spcAft>
                      </a:pPr>
                      <a:r>
                        <a:rPr lang="en-US" sz="1400" b="1" dirty="0">
                          <a:effectLst/>
                        </a:rPr>
                        <a:t>TOTAL – 100%</a:t>
                      </a:r>
                      <a:endParaRPr lang="en-PH" sz="1400" b="1" dirty="0">
                        <a:effectLst/>
                      </a:endParaRPr>
                    </a:p>
                    <a:p>
                      <a:pPr marL="0" marR="0">
                        <a:lnSpc>
                          <a:spcPct val="115000"/>
                        </a:lnSpc>
                        <a:spcBef>
                          <a:spcPts val="0"/>
                        </a:spcBef>
                        <a:spcAft>
                          <a:spcPts val="0"/>
                        </a:spcAft>
                      </a:pPr>
                      <a:r>
                        <a:rPr lang="en-US" sz="1400" b="1" dirty="0">
                          <a:effectLst/>
                        </a:rPr>
                        <a:t>  Rubric for Oral, visual, and other Multimedia Presentation:</a:t>
                      </a:r>
                      <a:endParaRPr lang="en-PH" sz="1400" b="1" dirty="0">
                        <a:effectLst/>
                      </a:endParaRPr>
                    </a:p>
                    <a:p>
                      <a:pPr marL="342900" marR="0" lvl="0" indent="-342900">
                        <a:lnSpc>
                          <a:spcPct val="115000"/>
                        </a:lnSpc>
                        <a:spcBef>
                          <a:spcPts val="0"/>
                        </a:spcBef>
                        <a:spcAft>
                          <a:spcPts val="0"/>
                        </a:spcAft>
                        <a:buFont typeface="Symbol"/>
                        <a:buChar char=""/>
                      </a:pPr>
                      <a:r>
                        <a:rPr lang="en-US" sz="1400" b="1" dirty="0">
                          <a:effectLst/>
                        </a:rPr>
                        <a:t>Content – 30%</a:t>
                      </a:r>
                      <a:endParaRPr lang="en-PH" sz="1400" b="1" dirty="0">
                        <a:effectLst/>
                      </a:endParaRPr>
                    </a:p>
                    <a:p>
                      <a:pPr marL="342900" marR="0" lvl="0" indent="-342900">
                        <a:lnSpc>
                          <a:spcPct val="115000"/>
                        </a:lnSpc>
                        <a:spcBef>
                          <a:spcPts val="0"/>
                        </a:spcBef>
                        <a:spcAft>
                          <a:spcPts val="0"/>
                        </a:spcAft>
                        <a:buFont typeface="Symbol"/>
                        <a:buChar char=""/>
                      </a:pPr>
                      <a:r>
                        <a:rPr lang="en-US" sz="1400" b="1" dirty="0">
                          <a:effectLst/>
                        </a:rPr>
                        <a:t>Originality – 20%</a:t>
                      </a:r>
                      <a:endParaRPr lang="en-PH" sz="1400" b="1" dirty="0">
                        <a:effectLst/>
                      </a:endParaRPr>
                    </a:p>
                    <a:p>
                      <a:pPr marL="342900" marR="0" lvl="0" indent="-342900">
                        <a:lnSpc>
                          <a:spcPct val="115000"/>
                        </a:lnSpc>
                        <a:spcBef>
                          <a:spcPts val="0"/>
                        </a:spcBef>
                        <a:spcAft>
                          <a:spcPts val="0"/>
                        </a:spcAft>
                        <a:buFont typeface="Symbol"/>
                        <a:buChar char=""/>
                      </a:pPr>
                      <a:r>
                        <a:rPr lang="en-US" sz="1400" b="1" dirty="0">
                          <a:effectLst/>
                        </a:rPr>
                        <a:t>Relevance – 20%</a:t>
                      </a:r>
                      <a:endParaRPr lang="en-PH" sz="1400" b="1" dirty="0">
                        <a:effectLst/>
                      </a:endParaRPr>
                    </a:p>
                    <a:p>
                      <a:pPr marL="342900" marR="0" lvl="0" indent="-342900">
                        <a:lnSpc>
                          <a:spcPct val="115000"/>
                        </a:lnSpc>
                        <a:spcBef>
                          <a:spcPts val="0"/>
                        </a:spcBef>
                        <a:spcAft>
                          <a:spcPts val="0"/>
                        </a:spcAft>
                        <a:buFont typeface="Symbol"/>
                        <a:buChar char=""/>
                      </a:pPr>
                      <a:r>
                        <a:rPr lang="en-US" sz="1400" b="1" dirty="0">
                          <a:effectLst/>
                        </a:rPr>
                        <a:t>Presentation – 20%</a:t>
                      </a:r>
                      <a:endParaRPr lang="en-PH" sz="1400" b="1" dirty="0">
                        <a:effectLst/>
                      </a:endParaRPr>
                    </a:p>
                    <a:p>
                      <a:pPr marL="342900" marR="0" lvl="0" indent="-342900">
                        <a:lnSpc>
                          <a:spcPct val="115000"/>
                        </a:lnSpc>
                        <a:spcBef>
                          <a:spcPts val="0"/>
                        </a:spcBef>
                        <a:spcAft>
                          <a:spcPts val="0"/>
                        </a:spcAft>
                        <a:buFont typeface="Symbol"/>
                        <a:buChar char=""/>
                      </a:pPr>
                      <a:r>
                        <a:rPr lang="en-US" sz="1400" b="1" dirty="0">
                          <a:effectLst/>
                        </a:rPr>
                        <a:t>Class Evaluation – 10%</a:t>
                      </a:r>
                      <a:endParaRPr lang="en-PH" sz="1400" b="1" dirty="0">
                        <a:effectLst/>
                      </a:endParaRPr>
                    </a:p>
                    <a:p>
                      <a:pPr marL="194310" marR="0">
                        <a:lnSpc>
                          <a:spcPct val="115000"/>
                        </a:lnSpc>
                        <a:spcBef>
                          <a:spcPts val="0"/>
                        </a:spcBef>
                        <a:spcAft>
                          <a:spcPts val="0"/>
                        </a:spcAft>
                      </a:pPr>
                      <a:r>
                        <a:rPr lang="en-US" sz="1400" b="1" dirty="0">
                          <a:effectLst/>
                        </a:rPr>
                        <a:t>TOTAL – 100%</a:t>
                      </a:r>
                      <a:endParaRPr lang="en-PH" sz="1400" b="1" dirty="0">
                        <a:effectLst/>
                      </a:endParaRPr>
                    </a:p>
                    <a:p>
                      <a:pPr marL="0" marR="0">
                        <a:lnSpc>
                          <a:spcPct val="115000"/>
                        </a:lnSpc>
                        <a:spcBef>
                          <a:spcPts val="0"/>
                        </a:spcBef>
                        <a:spcAft>
                          <a:spcPts val="0"/>
                        </a:spcAft>
                      </a:pPr>
                      <a:r>
                        <a:rPr lang="en-US" sz="1400" b="1" dirty="0">
                          <a:effectLst/>
                        </a:rPr>
                        <a:t>  </a:t>
                      </a:r>
                      <a:endParaRPr lang="en-PH" sz="1400" b="1" dirty="0">
                        <a:effectLst/>
                      </a:endParaRPr>
                    </a:p>
                    <a:p>
                      <a:pPr marL="0" marR="0">
                        <a:lnSpc>
                          <a:spcPct val="115000"/>
                        </a:lnSpc>
                        <a:spcBef>
                          <a:spcPts val="0"/>
                        </a:spcBef>
                        <a:spcAft>
                          <a:spcPts val="0"/>
                        </a:spcAft>
                      </a:pPr>
                      <a:r>
                        <a:rPr lang="en-US" sz="1400" b="1" dirty="0">
                          <a:effectLst/>
                        </a:rPr>
                        <a:t>Rubric for Advocacy or Campaign Ad</a:t>
                      </a:r>
                      <a:endParaRPr lang="en-PH" sz="1400" b="1" dirty="0">
                        <a:effectLst/>
                      </a:endParaRPr>
                    </a:p>
                    <a:p>
                      <a:pPr marL="342900" marR="0" lvl="0" indent="-342900">
                        <a:lnSpc>
                          <a:spcPct val="115000"/>
                        </a:lnSpc>
                        <a:spcBef>
                          <a:spcPts val="0"/>
                        </a:spcBef>
                        <a:spcAft>
                          <a:spcPts val="0"/>
                        </a:spcAft>
                        <a:buFont typeface="Symbol"/>
                        <a:buChar char=""/>
                      </a:pPr>
                      <a:r>
                        <a:rPr lang="en-US" sz="1400" b="1" dirty="0">
                          <a:effectLst/>
                        </a:rPr>
                        <a:t>Participation – 40%</a:t>
                      </a:r>
                      <a:endParaRPr lang="en-PH" sz="1400" b="1" dirty="0">
                        <a:effectLst/>
                      </a:endParaRPr>
                    </a:p>
                    <a:p>
                      <a:pPr marL="342900" marR="0" lvl="0" indent="-342900">
                        <a:lnSpc>
                          <a:spcPct val="115000"/>
                        </a:lnSpc>
                        <a:spcBef>
                          <a:spcPts val="0"/>
                        </a:spcBef>
                        <a:spcAft>
                          <a:spcPts val="0"/>
                        </a:spcAft>
                        <a:buFont typeface="Symbol"/>
                        <a:buChar char=""/>
                      </a:pPr>
                      <a:r>
                        <a:rPr lang="en-US" sz="1400" b="1" dirty="0">
                          <a:effectLst/>
                        </a:rPr>
                        <a:t>Commitment – 40% </a:t>
                      </a:r>
                      <a:endParaRPr lang="en-PH" sz="1400" b="1" dirty="0">
                        <a:effectLst/>
                      </a:endParaRPr>
                    </a:p>
                    <a:p>
                      <a:pPr marL="342900" marR="0" lvl="0" indent="-342900">
                        <a:lnSpc>
                          <a:spcPct val="115000"/>
                        </a:lnSpc>
                        <a:spcBef>
                          <a:spcPts val="0"/>
                        </a:spcBef>
                        <a:spcAft>
                          <a:spcPts val="0"/>
                        </a:spcAft>
                        <a:buFont typeface="Symbol"/>
                        <a:buChar char=""/>
                      </a:pPr>
                      <a:r>
                        <a:rPr lang="en-US" sz="1400" b="1" dirty="0">
                          <a:effectLst/>
                        </a:rPr>
                        <a:t>Journal Reflection – 20%</a:t>
                      </a:r>
                      <a:endParaRPr lang="en-PH" sz="1400" b="1" dirty="0">
                        <a:effectLst/>
                      </a:endParaRPr>
                    </a:p>
                    <a:p>
                      <a:pPr marL="228600" marR="0">
                        <a:lnSpc>
                          <a:spcPct val="115000"/>
                        </a:lnSpc>
                        <a:spcBef>
                          <a:spcPts val="0"/>
                        </a:spcBef>
                        <a:spcAft>
                          <a:spcPts val="0"/>
                        </a:spcAft>
                      </a:pPr>
                      <a:r>
                        <a:rPr lang="en-US" sz="1400" b="1" dirty="0">
                          <a:effectLst/>
                        </a:rPr>
                        <a:t>TOTAL – 100%</a:t>
                      </a:r>
                      <a:endParaRPr lang="en-PH" sz="1400" b="1" dirty="0">
                        <a:effectLst/>
                        <a:latin typeface="Calibri"/>
                        <a:ea typeface="Calibri"/>
                        <a:cs typeface="Times New Roman"/>
                      </a:endParaRPr>
                    </a:p>
                  </a:txBody>
                  <a:tcPr marL="23078" marR="23078" marT="0" marB="0"/>
                </a:tc>
                <a:extLst>
                  <a:ext uri="{0D108BD9-81ED-4DB2-BD59-A6C34878D82A}">
                    <a16:rowId xmlns:a16="http://schemas.microsoft.com/office/drawing/2014/main" xmlns="" val="10001"/>
                  </a:ext>
                </a:extLst>
              </a:tr>
              <a:tr h="102943">
                <a:tc>
                  <a:txBody>
                    <a:bodyPr/>
                    <a:lstStyle/>
                    <a:p>
                      <a:pPr marL="0" marR="0">
                        <a:lnSpc>
                          <a:spcPct val="115000"/>
                        </a:lnSpc>
                        <a:spcBef>
                          <a:spcPts val="0"/>
                        </a:spcBef>
                        <a:spcAft>
                          <a:spcPts val="0"/>
                        </a:spcAft>
                      </a:pPr>
                      <a:r>
                        <a:rPr lang="en-US" sz="400" dirty="0">
                          <a:effectLst/>
                        </a:rPr>
                        <a:t>Consultation Period</a:t>
                      </a:r>
                      <a:endParaRPr lang="en-PH" sz="400" dirty="0">
                        <a:effectLst/>
                        <a:latin typeface="Calibri"/>
                        <a:ea typeface="Calibri"/>
                        <a:cs typeface="Times New Roman"/>
                      </a:endParaRPr>
                    </a:p>
                  </a:txBody>
                  <a:tcPr marL="23078" marR="23078" marT="0" marB="0"/>
                </a:tc>
                <a:tc gridSpan="3">
                  <a:txBody>
                    <a:bodyPr/>
                    <a:lstStyle/>
                    <a:p>
                      <a:pPr marL="0" marR="0">
                        <a:lnSpc>
                          <a:spcPct val="115000"/>
                        </a:lnSpc>
                        <a:spcBef>
                          <a:spcPts val="0"/>
                        </a:spcBef>
                        <a:spcAft>
                          <a:spcPts val="0"/>
                        </a:spcAft>
                      </a:pPr>
                      <a:r>
                        <a:rPr lang="en-US" sz="400" dirty="0">
                          <a:effectLst/>
                        </a:rPr>
                        <a:t>Subject to change and availability</a:t>
                      </a:r>
                      <a:endParaRPr lang="en-PH" sz="400" dirty="0">
                        <a:effectLst/>
                        <a:latin typeface="Calibri"/>
                        <a:ea typeface="Calibri"/>
                        <a:cs typeface="Times New Roman"/>
                      </a:endParaRPr>
                    </a:p>
                  </a:txBody>
                  <a:tcPr marL="23078" marR="23078" marT="0" marB="0"/>
                </a:tc>
                <a:tc hMerge="1">
                  <a:txBody>
                    <a:bodyPr/>
                    <a:lstStyle/>
                    <a:p>
                      <a:endParaRPr lang="en-PH"/>
                    </a:p>
                  </a:txBody>
                  <a:tcPr/>
                </a:tc>
                <a:tc hMerge="1">
                  <a:txBody>
                    <a:bodyPr/>
                    <a:lstStyle/>
                    <a:p>
                      <a:endParaRPr lang="en-PH"/>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967478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rmAutofit fontScale="90000"/>
          </a:bodyPr>
          <a:lstStyle/>
          <a:p>
            <a:r>
              <a:rPr lang="en-US" sz="2800" b="1" dirty="0"/>
              <a:t>Measurement of Outcomes and Attainment of CQI</a:t>
            </a:r>
          </a:p>
        </p:txBody>
      </p:sp>
      <p:graphicFrame>
        <p:nvGraphicFramePr>
          <p:cNvPr id="4" name="Table 3"/>
          <p:cNvGraphicFramePr>
            <a:graphicFrameLocks noGrp="1"/>
          </p:cNvGraphicFramePr>
          <p:nvPr>
            <p:extLst>
              <p:ext uri="{D42A27DB-BD31-4B8C-83A1-F6EECF244321}">
                <p14:modId xmlns:p14="http://schemas.microsoft.com/office/powerpoint/2010/main" xmlns="" val="850521113"/>
              </p:ext>
            </p:extLst>
          </p:nvPr>
        </p:nvGraphicFramePr>
        <p:xfrm>
          <a:off x="600501" y="914402"/>
          <a:ext cx="10795379" cy="5441950"/>
        </p:xfrm>
        <a:graphic>
          <a:graphicData uri="http://schemas.openxmlformats.org/drawingml/2006/table">
            <a:tbl>
              <a:tblPr firstRow="1" bandRow="1">
                <a:tableStyleId>{5C22544A-7EE6-4342-B048-85BDC9FD1C3A}</a:tableStyleId>
              </a:tblPr>
              <a:tblGrid>
                <a:gridCol w="3159829">
                  <a:extLst>
                    <a:ext uri="{9D8B030D-6E8A-4147-A177-3AD203B41FA5}">
                      <a16:colId xmlns:a16="http://schemas.microsoft.com/office/drawing/2014/main" xmlns="" val="20000"/>
                    </a:ext>
                  </a:extLst>
                </a:gridCol>
                <a:gridCol w="7635550">
                  <a:extLst>
                    <a:ext uri="{9D8B030D-6E8A-4147-A177-3AD203B41FA5}">
                      <a16:colId xmlns:a16="http://schemas.microsoft.com/office/drawing/2014/main" xmlns="" val="20001"/>
                    </a:ext>
                  </a:extLst>
                </a:gridCol>
              </a:tblGrid>
              <a:tr h="455708">
                <a:tc>
                  <a:txBody>
                    <a:bodyPr/>
                    <a:lstStyle/>
                    <a:p>
                      <a:r>
                        <a:rPr lang="en-US" dirty="0"/>
                        <a:t>Strategies</a:t>
                      </a:r>
                    </a:p>
                  </a:txBody>
                  <a:tcPr/>
                </a:tc>
                <a:tc>
                  <a:txBody>
                    <a:bodyPr/>
                    <a:lstStyle/>
                    <a:p>
                      <a:r>
                        <a:rPr lang="en-US" dirty="0"/>
                        <a:t>Purpose</a:t>
                      </a:r>
                    </a:p>
                  </a:txBody>
                  <a:tcPr/>
                </a:tc>
                <a:extLst>
                  <a:ext uri="{0D108BD9-81ED-4DB2-BD59-A6C34878D82A}">
                    <a16:rowId xmlns:a16="http://schemas.microsoft.com/office/drawing/2014/main" xmlns="" val="10000"/>
                  </a:ext>
                </a:extLst>
              </a:tr>
              <a:tr h="24931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Practicum Training Survey</a:t>
                      </a:r>
                    </a:p>
                    <a:p>
                      <a:endParaRPr lang="en-US" sz="1600" dirty="0"/>
                    </a:p>
                  </a:txBody>
                  <a:tcPr/>
                </a:tc>
                <a:tc>
                  <a:txBody>
                    <a:bodyPr/>
                    <a:lstStyle/>
                    <a:p>
                      <a:pPr marL="228600" marR="0" indent="-22860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GB" sz="1600" kern="1200" dirty="0">
                          <a:solidFill>
                            <a:schemeClr val="dk1"/>
                          </a:solidFill>
                          <a:latin typeface="+mn-lt"/>
                          <a:ea typeface="+mn-ea"/>
                          <a:cs typeface="+mn-cs"/>
                        </a:rPr>
                        <a:t>Gauge  students’ performance by the Partner</a:t>
                      </a:r>
                      <a:r>
                        <a:rPr lang="en-GB" sz="1600" kern="1200" baseline="0" dirty="0">
                          <a:solidFill>
                            <a:schemeClr val="dk1"/>
                          </a:solidFill>
                          <a:latin typeface="+mn-lt"/>
                          <a:ea typeface="+mn-ea"/>
                          <a:cs typeface="+mn-cs"/>
                        </a:rPr>
                        <a:t> School ;</a:t>
                      </a:r>
                      <a:r>
                        <a:rPr lang="en-GB" sz="1600" kern="1200" dirty="0">
                          <a:solidFill>
                            <a:schemeClr val="dk1"/>
                          </a:solidFill>
                          <a:latin typeface="+mn-lt"/>
                          <a:ea typeface="+mn-ea"/>
                          <a:cs typeface="+mn-cs"/>
                        </a:rPr>
                        <a:t> Survey looks into how the partner school  rate the student teachers in terms of the fulfilment of attributes that are related to the PO.</a:t>
                      </a:r>
                    </a:p>
                    <a:p>
                      <a:pPr marL="228600" marR="0" indent="-22860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GB" sz="1600" kern="1200" dirty="0">
                          <a:solidFill>
                            <a:schemeClr val="dk1"/>
                          </a:solidFill>
                          <a:latin typeface="+mn-lt"/>
                          <a:ea typeface="+mn-ea"/>
                          <a:cs typeface="+mn-cs"/>
                        </a:rPr>
                        <a:t> From these results, attributes in which the students are lacking can be identified and the corrective measures can be devised</a:t>
                      </a:r>
                    </a:p>
                    <a:p>
                      <a:pPr marL="228600" marR="0" indent="-22860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GB" sz="1600" kern="1200" dirty="0">
                          <a:solidFill>
                            <a:schemeClr val="dk1"/>
                          </a:solidFill>
                          <a:latin typeface="+mn-lt"/>
                          <a:ea typeface="+mn-ea"/>
                          <a:cs typeface="+mn-cs"/>
                        </a:rPr>
                        <a:t>This information is then used to improve the teaching methods and curriculum content in the next semester</a:t>
                      </a:r>
                      <a:endParaRPr lang="en-US" sz="1600" dirty="0"/>
                    </a:p>
                  </a:txBody>
                  <a:tcPr/>
                </a:tc>
                <a:extLst>
                  <a:ext uri="{0D108BD9-81ED-4DB2-BD59-A6C34878D82A}">
                    <a16:rowId xmlns:a16="http://schemas.microsoft.com/office/drawing/2014/main" xmlns="" val="10001"/>
                  </a:ext>
                </a:extLst>
              </a:tr>
              <a:tr h="2493121">
                <a:tc>
                  <a:txBody>
                    <a:bodyPr/>
                    <a:lstStyle/>
                    <a:p>
                      <a:r>
                        <a:rPr lang="en-US" sz="1600" dirty="0"/>
                        <a:t>Dialogue with Stakeholders/ Partners </a:t>
                      </a:r>
                    </a:p>
                  </a:txBody>
                  <a:tcPr/>
                </a:tc>
                <a:tc>
                  <a:txBody>
                    <a:bodyPr/>
                    <a:lstStyle/>
                    <a:p>
                      <a:pPr marL="228600" indent="-228600">
                        <a:spcBef>
                          <a:spcPts val="600"/>
                        </a:spcBef>
                        <a:spcAft>
                          <a:spcPts val="600"/>
                        </a:spcAft>
                        <a:buFont typeface="Arial" pitchFamily="34" charset="0"/>
                        <a:buChar char="•"/>
                      </a:pPr>
                      <a:r>
                        <a:rPr lang="en-US" sz="1600" kern="1200" dirty="0">
                          <a:solidFill>
                            <a:schemeClr val="dk1"/>
                          </a:solidFill>
                          <a:latin typeface="+mn-lt"/>
                          <a:ea typeface="+mn-ea"/>
                          <a:cs typeface="+mn-cs"/>
                        </a:rPr>
                        <a:t>Collaborative work  with partners ( research institutes, </a:t>
                      </a:r>
                      <a:r>
                        <a:rPr lang="en-US" sz="1600" kern="1200" dirty="0" err="1">
                          <a:solidFill>
                            <a:schemeClr val="dk1"/>
                          </a:solidFill>
                          <a:latin typeface="+mn-lt"/>
                          <a:ea typeface="+mn-ea"/>
                          <a:cs typeface="+mn-cs"/>
                        </a:rPr>
                        <a:t>Dep</a:t>
                      </a:r>
                      <a:r>
                        <a:rPr lang="en-US" sz="1600" kern="1200" dirty="0">
                          <a:solidFill>
                            <a:schemeClr val="dk1"/>
                          </a:solidFill>
                          <a:latin typeface="+mn-lt"/>
                          <a:ea typeface="+mn-ea"/>
                          <a:cs typeface="+mn-cs"/>
                        </a:rPr>
                        <a:t> Ed-TEC, CHED partner schools)</a:t>
                      </a:r>
                      <a:r>
                        <a:rPr lang="en-US" sz="1600" kern="1200" baseline="0" dirty="0">
                          <a:solidFill>
                            <a:schemeClr val="dk1"/>
                          </a:solidFill>
                          <a:latin typeface="+mn-lt"/>
                          <a:ea typeface="+mn-ea"/>
                          <a:cs typeface="+mn-cs"/>
                        </a:rPr>
                        <a:t> </a:t>
                      </a:r>
                      <a:r>
                        <a:rPr lang="en-US" sz="1600" kern="1200" dirty="0">
                          <a:solidFill>
                            <a:schemeClr val="dk1"/>
                          </a:solidFill>
                          <a:latin typeface="+mn-lt"/>
                          <a:ea typeface="+mn-ea"/>
                          <a:cs typeface="+mn-cs"/>
                        </a:rPr>
                        <a:t>  in the form of curriculum review and feedback from the stakeholders/partner school; technical visits; lecture forum with resource</a:t>
                      </a:r>
                      <a:r>
                        <a:rPr lang="en-US" sz="1600" kern="1200" baseline="0" dirty="0">
                          <a:solidFill>
                            <a:schemeClr val="dk1"/>
                          </a:solidFill>
                          <a:latin typeface="+mn-lt"/>
                          <a:ea typeface="+mn-ea"/>
                          <a:cs typeface="+mn-cs"/>
                        </a:rPr>
                        <a:t> persons coming from the field; roundtable discussion per year to discuss issues regarding teacher education program</a:t>
                      </a:r>
                      <a:endParaRPr lang="en-US" sz="1600" kern="1200" dirty="0">
                        <a:solidFill>
                          <a:schemeClr val="dk1"/>
                        </a:solidFill>
                        <a:latin typeface="+mn-lt"/>
                        <a:ea typeface="+mn-ea"/>
                        <a:cs typeface="+mn-cs"/>
                      </a:endParaRPr>
                    </a:p>
                    <a:p>
                      <a:pPr marL="228600" indent="-228600">
                        <a:spcBef>
                          <a:spcPts val="600"/>
                        </a:spcBef>
                        <a:spcAft>
                          <a:spcPts val="600"/>
                        </a:spcAft>
                        <a:buFont typeface="Arial" pitchFamily="34" charset="0"/>
                        <a:buChar char="•"/>
                      </a:pPr>
                      <a:r>
                        <a:rPr lang="en-US" sz="1600" kern="1200" dirty="0">
                          <a:solidFill>
                            <a:schemeClr val="dk1"/>
                          </a:solidFill>
                          <a:latin typeface="+mn-lt"/>
                          <a:ea typeface="+mn-ea"/>
                          <a:cs typeface="+mn-cs"/>
                        </a:rPr>
                        <a:t> Inputs  are discussed and implemented at the College/F,</a:t>
                      </a:r>
                      <a:r>
                        <a:rPr lang="en-US" sz="1600" kern="1200" baseline="0" dirty="0">
                          <a:solidFill>
                            <a:schemeClr val="dk1"/>
                          </a:solidFill>
                          <a:latin typeface="+mn-lt"/>
                          <a:ea typeface="+mn-ea"/>
                          <a:cs typeface="+mn-cs"/>
                        </a:rPr>
                        <a:t> I, S </a:t>
                      </a:r>
                      <a:r>
                        <a:rPr lang="en-US" sz="1600" kern="1200" dirty="0">
                          <a:solidFill>
                            <a:schemeClr val="dk1"/>
                          </a:solidFill>
                          <a:latin typeface="+mn-lt"/>
                          <a:ea typeface="+mn-ea"/>
                          <a:cs typeface="+mn-cs"/>
                        </a:rPr>
                        <a:t> level to ensure that the quality of the program is constantly improved.</a:t>
                      </a:r>
                      <a:r>
                        <a:rPr lang="en-GB" sz="1600" kern="1200" dirty="0">
                          <a:solidFill>
                            <a:schemeClr val="dk1"/>
                          </a:solidFill>
                          <a:latin typeface="+mn-lt"/>
                          <a:ea typeface="+mn-ea"/>
                          <a:cs typeface="+mn-cs"/>
                        </a:rPr>
                        <a:t> </a:t>
                      </a:r>
                      <a:endParaRPr lang="en-US" sz="1600" kern="1200" dirty="0">
                        <a:solidFill>
                          <a:schemeClr val="dk1"/>
                        </a:solidFill>
                        <a:latin typeface="+mn-lt"/>
                        <a:ea typeface="+mn-ea"/>
                        <a:cs typeface="+mn-cs"/>
                      </a:endParaRPr>
                    </a:p>
                    <a:p>
                      <a:pPr>
                        <a:spcBef>
                          <a:spcPts val="600"/>
                        </a:spcBef>
                        <a:spcAft>
                          <a:spcPts val="600"/>
                        </a:spcAft>
                      </a:pPr>
                      <a:endParaRPr lang="en-US" sz="1600" dirty="0"/>
                    </a:p>
                  </a:txBody>
                  <a:tcPr/>
                </a:tc>
                <a:extLst>
                  <a:ext uri="{0D108BD9-81ED-4DB2-BD59-A6C34878D82A}">
                    <a16:rowId xmlns:a16="http://schemas.microsoft.com/office/drawing/2014/main" xmlns="" val="10002"/>
                  </a:ext>
                </a:extLst>
              </a:tr>
            </a:tbl>
          </a:graphicData>
        </a:graphic>
      </p:graphicFrame>
      <p:sp>
        <p:nvSpPr>
          <p:cNvPr id="3" name="Footer Placeholder 2"/>
          <p:cNvSpPr>
            <a:spLocks noGrp="1"/>
          </p:cNvSpPr>
          <p:nvPr>
            <p:ph type="ftr" sz="quarter" idx="11"/>
          </p:nvPr>
        </p:nvSpPr>
        <p:spPr>
          <a:xfrm>
            <a:off x="3276600" y="6356351"/>
            <a:ext cx="4267200" cy="365125"/>
          </a:xfrm>
        </p:spPr>
        <p:txBody>
          <a:bodyPr/>
          <a:lstStyle/>
          <a:p>
            <a:r>
              <a:rPr lang="en-PH" dirty="0">
                <a:solidFill>
                  <a:prstClr val="black">
                    <a:tint val="75000"/>
                  </a:prstClr>
                </a:solidFill>
                <a:latin typeface="Calibri"/>
              </a:rPr>
              <a:t>UCMIMO Property. Do not reproduce without permission.</a:t>
            </a:r>
            <a:endParaRPr lang="en-US" dirty="0">
              <a:solidFill>
                <a:prstClr val="black">
                  <a:tint val="75000"/>
                </a:prstClr>
              </a:solidFill>
              <a:latin typeface="Calibri"/>
            </a:endParaRPr>
          </a:p>
        </p:txBody>
      </p:sp>
    </p:spTree>
    <p:extLst>
      <p:ext uri="{BB962C8B-B14F-4D97-AF65-F5344CB8AC3E}">
        <p14:creationId xmlns:p14="http://schemas.microsoft.com/office/powerpoint/2010/main" xmlns="" val="755784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009644455"/>
              </p:ext>
            </p:extLst>
          </p:nvPr>
        </p:nvGraphicFramePr>
        <p:xfrm>
          <a:off x="805219" y="381003"/>
          <a:ext cx="10918208" cy="6346149"/>
        </p:xfrm>
        <a:graphic>
          <a:graphicData uri="http://schemas.openxmlformats.org/drawingml/2006/table">
            <a:tbl>
              <a:tblPr firstRow="1" bandRow="1">
                <a:tableStyleId>{5C22544A-7EE6-4342-B048-85BDC9FD1C3A}</a:tableStyleId>
              </a:tblPr>
              <a:tblGrid>
                <a:gridCol w="3176206">
                  <a:extLst>
                    <a:ext uri="{9D8B030D-6E8A-4147-A177-3AD203B41FA5}">
                      <a16:colId xmlns:a16="http://schemas.microsoft.com/office/drawing/2014/main" xmlns="" val="20000"/>
                    </a:ext>
                  </a:extLst>
                </a:gridCol>
                <a:gridCol w="7742002">
                  <a:extLst>
                    <a:ext uri="{9D8B030D-6E8A-4147-A177-3AD203B41FA5}">
                      <a16:colId xmlns:a16="http://schemas.microsoft.com/office/drawing/2014/main" xmlns="" val="20001"/>
                    </a:ext>
                  </a:extLst>
                </a:gridCol>
              </a:tblGrid>
              <a:tr h="444151">
                <a:tc>
                  <a:txBody>
                    <a:bodyPr/>
                    <a:lstStyle/>
                    <a:p>
                      <a:r>
                        <a:rPr lang="en-US" dirty="0"/>
                        <a:t>Strategies</a:t>
                      </a:r>
                    </a:p>
                  </a:txBody>
                  <a:tcPr/>
                </a:tc>
                <a:tc>
                  <a:txBody>
                    <a:bodyPr/>
                    <a:lstStyle/>
                    <a:p>
                      <a:r>
                        <a:rPr lang="en-US" dirty="0"/>
                        <a:t>Purpose</a:t>
                      </a:r>
                    </a:p>
                  </a:txBody>
                  <a:tcPr/>
                </a:tc>
                <a:extLst>
                  <a:ext uri="{0D108BD9-81ED-4DB2-BD59-A6C34878D82A}">
                    <a16:rowId xmlns:a16="http://schemas.microsoft.com/office/drawing/2014/main" xmlns="" val="10000"/>
                  </a:ext>
                </a:extLst>
              </a:tr>
              <a:tr h="2908647">
                <a:tc>
                  <a:txBody>
                    <a:bodyPr/>
                    <a:lstStyle/>
                    <a:p>
                      <a:r>
                        <a:rPr lang="en-US" sz="1600" dirty="0"/>
                        <a:t>Tracer Study/ Alumni</a:t>
                      </a:r>
                    </a:p>
                    <a:p>
                      <a:r>
                        <a:rPr lang="en-US" sz="1600" dirty="0"/>
                        <a:t>Panel</a:t>
                      </a:r>
                    </a:p>
                  </a:txBody>
                  <a:tcPr/>
                </a:tc>
                <a:tc>
                  <a:txBody>
                    <a:bodyPr/>
                    <a:lstStyle/>
                    <a:p>
                      <a:pPr marL="288925" indent="-288925">
                        <a:spcBef>
                          <a:spcPts val="600"/>
                        </a:spcBef>
                        <a:spcAft>
                          <a:spcPts val="600"/>
                        </a:spcAft>
                        <a:buFont typeface="Arial" pitchFamily="34" charset="0"/>
                        <a:buChar char="•"/>
                      </a:pPr>
                      <a:r>
                        <a:rPr lang="en-GB" sz="1800" kern="1200" dirty="0">
                          <a:solidFill>
                            <a:schemeClr val="dk1"/>
                          </a:solidFill>
                          <a:latin typeface="+mn-lt"/>
                          <a:ea typeface="+mn-ea"/>
                          <a:cs typeface="+mn-cs"/>
                        </a:rPr>
                        <a:t>Alumni Panel  members are those who have gone through the program and thus have a very clear idea on how effective the program was in training them for their current jobs.  The Alumni Panel therefore can directly pinpoint the shortcomings in the program content and advise the college/</a:t>
                      </a:r>
                      <a:r>
                        <a:rPr lang="en-GB" sz="1800" kern="1200" baseline="0" dirty="0">
                          <a:solidFill>
                            <a:schemeClr val="dk1"/>
                          </a:solidFill>
                          <a:latin typeface="+mn-lt"/>
                          <a:ea typeface="+mn-ea"/>
                          <a:cs typeface="+mn-cs"/>
                        </a:rPr>
                        <a:t> FIS </a:t>
                      </a:r>
                      <a:r>
                        <a:rPr lang="en-GB" sz="1800" kern="1200" dirty="0">
                          <a:solidFill>
                            <a:schemeClr val="dk1"/>
                          </a:solidFill>
                          <a:latin typeface="+mn-lt"/>
                          <a:ea typeface="+mn-ea"/>
                          <a:cs typeface="+mn-cs"/>
                        </a:rPr>
                        <a:t> on the current needs </a:t>
                      </a:r>
                      <a:r>
                        <a:rPr lang="en-GB" sz="1800" kern="1200" baseline="0" dirty="0">
                          <a:solidFill>
                            <a:schemeClr val="dk1"/>
                          </a:solidFill>
                          <a:latin typeface="+mn-lt"/>
                          <a:ea typeface="+mn-ea"/>
                          <a:cs typeface="+mn-cs"/>
                        </a:rPr>
                        <a:t> and demands in the field </a:t>
                      </a:r>
                      <a:r>
                        <a:rPr lang="en-GB" sz="1800" kern="1200" dirty="0">
                          <a:solidFill>
                            <a:schemeClr val="dk1"/>
                          </a:solidFill>
                          <a:latin typeface="+mn-lt"/>
                          <a:ea typeface="+mn-ea"/>
                          <a:cs typeface="+mn-cs"/>
                        </a:rPr>
                        <a:t>at the same time. </a:t>
                      </a:r>
                    </a:p>
                    <a:p>
                      <a:pPr marL="288925" indent="-288925">
                        <a:spcBef>
                          <a:spcPts val="600"/>
                        </a:spcBef>
                        <a:spcAft>
                          <a:spcPts val="600"/>
                        </a:spcAft>
                        <a:buFont typeface="Arial" pitchFamily="34" charset="0"/>
                        <a:buChar char="•"/>
                      </a:pPr>
                      <a:r>
                        <a:rPr lang="en-GB" sz="1800" kern="1200" dirty="0">
                          <a:solidFill>
                            <a:schemeClr val="dk1"/>
                          </a:solidFill>
                          <a:latin typeface="+mn-lt"/>
                          <a:ea typeface="+mn-ea"/>
                          <a:cs typeface="+mn-cs"/>
                        </a:rPr>
                        <a:t>Tracer Studies/ Alumni Panel are the keys in ensuring that the content of the program is up to date and conform to the needs in the field.</a:t>
                      </a:r>
                      <a:endParaRPr lang="en-US" sz="1600" dirty="0"/>
                    </a:p>
                  </a:txBody>
                  <a:tcPr/>
                </a:tc>
                <a:extLst>
                  <a:ext uri="{0D108BD9-81ED-4DB2-BD59-A6C34878D82A}">
                    <a16:rowId xmlns:a16="http://schemas.microsoft.com/office/drawing/2014/main" xmlns="" val="10001"/>
                  </a:ext>
                </a:extLst>
              </a:tr>
              <a:tr h="29933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dk1"/>
                          </a:solidFill>
                          <a:latin typeface="+mn-lt"/>
                          <a:ea typeface="+mn-ea"/>
                          <a:cs typeface="+mn-cs"/>
                        </a:rPr>
                        <a:t>Student Self-Survey</a:t>
                      </a:r>
                      <a:endParaRPr lang="en-US" sz="1600" kern="1200" dirty="0">
                        <a:solidFill>
                          <a:schemeClr val="dk1"/>
                        </a:solidFill>
                        <a:latin typeface="+mn-lt"/>
                        <a:ea typeface="+mn-ea"/>
                        <a:cs typeface="+mn-cs"/>
                      </a:endParaRPr>
                    </a:p>
                    <a:p>
                      <a:endParaRPr lang="en-US" sz="1600" dirty="0"/>
                    </a:p>
                  </a:txBody>
                  <a:tcPr/>
                </a:tc>
                <a:tc>
                  <a:txBody>
                    <a:bodyPr/>
                    <a:lstStyle/>
                    <a:p>
                      <a:r>
                        <a:rPr lang="en-GB" sz="1800" kern="1200" dirty="0">
                          <a:solidFill>
                            <a:schemeClr val="dk1"/>
                          </a:solidFill>
                          <a:latin typeface="+mn-lt"/>
                          <a:ea typeface="+mn-ea"/>
                          <a:cs typeface="+mn-cs"/>
                        </a:rPr>
                        <a:t> At various stages throughout the semester, the students are requested to carry out a self-survey on the level of their understanding of the CO. </a:t>
                      </a:r>
                    </a:p>
                    <a:p>
                      <a:r>
                        <a:rPr lang="en-GB" sz="1800" kern="1200" dirty="0">
                          <a:solidFill>
                            <a:schemeClr val="dk1"/>
                          </a:solidFill>
                          <a:latin typeface="+mn-lt"/>
                          <a:ea typeface="+mn-ea"/>
                          <a:cs typeface="+mn-cs"/>
                        </a:rPr>
                        <a:t>Results from such surveys can be used to gauge the teachers’ effectiveness on a particular course. In addition, at the end of each course, the students are also asked to rate the lecturers in terms of overall teaching effectiveness such as communication skills, confidence level and appearance. These results form a CQI basis for the delivery skills of the teacher</a:t>
                      </a:r>
                      <a:r>
                        <a:rPr lang="en-GB" sz="1800" kern="1200" baseline="0" dirty="0">
                          <a:solidFill>
                            <a:schemeClr val="dk1"/>
                          </a:solidFill>
                          <a:latin typeface="+mn-lt"/>
                          <a:ea typeface="+mn-ea"/>
                          <a:cs typeface="+mn-cs"/>
                        </a:rPr>
                        <a:t> and  effectiveness of </a:t>
                      </a:r>
                      <a:r>
                        <a:rPr lang="en-GB" sz="1800" kern="1200" dirty="0">
                          <a:solidFill>
                            <a:schemeClr val="dk1"/>
                          </a:solidFill>
                          <a:latin typeface="+mn-lt"/>
                          <a:ea typeface="+mn-ea"/>
                          <a:cs typeface="+mn-cs"/>
                        </a:rPr>
                        <a:t>the course syllabus</a:t>
                      </a:r>
                      <a:endParaRPr lang="en-US" sz="1600" dirty="0"/>
                    </a:p>
                  </a:txBody>
                  <a:tcPr/>
                </a:tc>
                <a:extLst>
                  <a:ext uri="{0D108BD9-81ED-4DB2-BD59-A6C34878D82A}">
                    <a16:rowId xmlns:a16="http://schemas.microsoft.com/office/drawing/2014/main" xmlns="" val="10002"/>
                  </a:ext>
                </a:extLst>
              </a:tr>
            </a:tbl>
          </a:graphicData>
        </a:graphic>
      </p:graphicFrame>
      <p:sp>
        <p:nvSpPr>
          <p:cNvPr id="2" name="Footer Placeholder 1"/>
          <p:cNvSpPr>
            <a:spLocks noGrp="1"/>
          </p:cNvSpPr>
          <p:nvPr>
            <p:ph type="ftr" sz="quarter" idx="11"/>
          </p:nvPr>
        </p:nvSpPr>
        <p:spPr/>
        <p:txBody>
          <a:bodyPr/>
          <a:lstStyle/>
          <a:p>
            <a:r>
              <a:rPr lang="en-PH">
                <a:solidFill>
                  <a:prstClr val="black">
                    <a:tint val="75000"/>
                  </a:prstClr>
                </a:solidFill>
                <a:latin typeface="Calibri"/>
              </a:rPr>
              <a:t>UCMIMO Property. Do not reproduce without permission.</a:t>
            </a:r>
            <a:endParaRPr lang="en-US">
              <a:solidFill>
                <a:prstClr val="black">
                  <a:tint val="75000"/>
                </a:prstClr>
              </a:solidFill>
              <a:latin typeface="Calibri"/>
            </a:endParaRPr>
          </a:p>
        </p:txBody>
      </p:sp>
    </p:spTree>
    <p:extLst>
      <p:ext uri="{BB962C8B-B14F-4D97-AF65-F5344CB8AC3E}">
        <p14:creationId xmlns:p14="http://schemas.microsoft.com/office/powerpoint/2010/main" xmlns="" val="2439549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rmAutofit fontScale="90000"/>
          </a:bodyPr>
          <a:lstStyle/>
          <a:p>
            <a:r>
              <a:rPr lang="en-US" sz="2800" b="1" dirty="0"/>
              <a:t>Measurement of Outcomes and Attainment of CQI</a:t>
            </a:r>
          </a:p>
        </p:txBody>
      </p:sp>
      <p:graphicFrame>
        <p:nvGraphicFramePr>
          <p:cNvPr id="4" name="Table 3"/>
          <p:cNvGraphicFramePr>
            <a:graphicFrameLocks noGrp="1"/>
          </p:cNvGraphicFramePr>
          <p:nvPr>
            <p:extLst>
              <p:ext uri="{D42A27DB-BD31-4B8C-83A1-F6EECF244321}">
                <p14:modId xmlns:p14="http://schemas.microsoft.com/office/powerpoint/2010/main" xmlns="" val="1444662399"/>
              </p:ext>
            </p:extLst>
          </p:nvPr>
        </p:nvGraphicFramePr>
        <p:xfrm>
          <a:off x="914400" y="694198"/>
          <a:ext cx="10426890" cy="5340842"/>
        </p:xfrm>
        <a:graphic>
          <a:graphicData uri="http://schemas.openxmlformats.org/drawingml/2006/table">
            <a:tbl>
              <a:tblPr firstRow="1" bandRow="1">
                <a:tableStyleId>{5C22544A-7EE6-4342-B048-85BDC9FD1C3A}</a:tableStyleId>
              </a:tblPr>
              <a:tblGrid>
                <a:gridCol w="3033277">
                  <a:extLst>
                    <a:ext uri="{9D8B030D-6E8A-4147-A177-3AD203B41FA5}">
                      <a16:colId xmlns:a16="http://schemas.microsoft.com/office/drawing/2014/main" xmlns="" val="20000"/>
                    </a:ext>
                  </a:extLst>
                </a:gridCol>
                <a:gridCol w="7393613">
                  <a:extLst>
                    <a:ext uri="{9D8B030D-6E8A-4147-A177-3AD203B41FA5}">
                      <a16:colId xmlns:a16="http://schemas.microsoft.com/office/drawing/2014/main" xmlns="" val="20001"/>
                    </a:ext>
                  </a:extLst>
                </a:gridCol>
              </a:tblGrid>
              <a:tr h="384421">
                <a:tc>
                  <a:txBody>
                    <a:bodyPr/>
                    <a:lstStyle/>
                    <a:p>
                      <a:r>
                        <a:rPr lang="en-US" dirty="0"/>
                        <a:t>Strategies</a:t>
                      </a:r>
                    </a:p>
                  </a:txBody>
                  <a:tcPr/>
                </a:tc>
                <a:tc>
                  <a:txBody>
                    <a:bodyPr/>
                    <a:lstStyle/>
                    <a:p>
                      <a:r>
                        <a:rPr lang="en-US" dirty="0"/>
                        <a:t>Purpose</a:t>
                      </a:r>
                    </a:p>
                  </a:txBody>
                  <a:tcPr/>
                </a:tc>
                <a:extLst>
                  <a:ext uri="{0D108BD9-81ED-4DB2-BD59-A6C34878D82A}">
                    <a16:rowId xmlns:a16="http://schemas.microsoft.com/office/drawing/2014/main" xmlns="" val="10000"/>
                  </a:ext>
                </a:extLst>
              </a:tr>
              <a:tr h="1291978">
                <a:tc>
                  <a:txBody>
                    <a:bodyPr/>
                    <a:lstStyle/>
                    <a:p>
                      <a:r>
                        <a:rPr lang="en-US" sz="1600" dirty="0"/>
                        <a:t>Analysis on Student Performance Through Formal Assessments</a:t>
                      </a:r>
                    </a:p>
                    <a:p>
                      <a:endParaRPr lang="en-US" sz="1600" dirty="0"/>
                    </a:p>
                  </a:txBody>
                  <a:tcPr/>
                </a:tc>
                <a:tc>
                  <a:txBody>
                    <a:bodyPr/>
                    <a:lstStyle/>
                    <a:p>
                      <a:pPr marL="228600" marR="0" indent="-22860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GB" sz="1600" kern="1200" dirty="0">
                          <a:solidFill>
                            <a:schemeClr val="dk1"/>
                          </a:solidFill>
                          <a:latin typeface="+mn-lt"/>
                          <a:ea typeface="+mn-ea"/>
                          <a:cs typeface="+mn-cs"/>
                        </a:rPr>
                        <a:t>For this purpose, sample data and results of formal assessments, such as final exam results, test, project, and lab reports, are gathered for all courses. The analysis on these data is carried out to obtain the student performance or achievement for each of the CO and PO.</a:t>
                      </a:r>
                    </a:p>
                    <a:p>
                      <a:pPr marL="228600" marR="0" indent="-22860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GB" sz="1600" kern="1200" dirty="0">
                          <a:solidFill>
                            <a:schemeClr val="dk1"/>
                          </a:solidFill>
                          <a:latin typeface="+mn-lt"/>
                          <a:ea typeface="+mn-ea"/>
                          <a:cs typeface="+mn-cs"/>
                        </a:rPr>
                        <a:t> Typical analysis </a:t>
                      </a:r>
                      <a:r>
                        <a:rPr lang="en-GB" sz="1600" kern="1200" baseline="0" dirty="0">
                          <a:solidFill>
                            <a:schemeClr val="dk1"/>
                          </a:solidFill>
                          <a:latin typeface="+mn-lt"/>
                          <a:ea typeface="+mn-ea"/>
                          <a:cs typeface="+mn-cs"/>
                        </a:rPr>
                        <a:t> ( by EPRDC?) </a:t>
                      </a:r>
                      <a:r>
                        <a:rPr lang="en-GB" sz="1600" kern="1200" dirty="0">
                          <a:solidFill>
                            <a:schemeClr val="dk1"/>
                          </a:solidFill>
                          <a:latin typeface="+mn-lt"/>
                          <a:ea typeface="+mn-ea"/>
                          <a:cs typeface="+mn-cs"/>
                        </a:rPr>
                        <a:t>is then provided to the relevant academic staffs and coordinators, who can use the information to improve on any shortcomings of the attainment. By analyzing the shortcomings (based on the CO attainment values) from one semester and devising appropriate action plans, the teacher can  manage to improve the students’ results in the next semester. </a:t>
                      </a:r>
                    </a:p>
                    <a:p>
                      <a:pPr marL="228600" marR="0" indent="-22860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GB" sz="1800" kern="1200" dirty="0">
                          <a:solidFill>
                            <a:schemeClr val="dk1"/>
                          </a:solidFill>
                          <a:latin typeface="+mn-lt"/>
                          <a:ea typeface="+mn-ea"/>
                          <a:cs typeface="+mn-cs"/>
                        </a:rPr>
                        <a:t>At the end of every semester, the FIS compiles the PO attainment data for all subjects and analyzes it to obtain the level of PO attainment for the particular semester.  </a:t>
                      </a:r>
                      <a:endParaRPr lang="en-US" sz="1600" dirty="0"/>
                    </a:p>
                  </a:txBody>
                  <a:tcPr/>
                </a:tc>
                <a:extLst>
                  <a:ext uri="{0D108BD9-81ED-4DB2-BD59-A6C34878D82A}">
                    <a16:rowId xmlns:a16="http://schemas.microsoft.com/office/drawing/2014/main" xmlns="" val="10001"/>
                  </a:ext>
                </a:extLst>
              </a:tr>
              <a:tr h="384421">
                <a:tc>
                  <a:txBody>
                    <a:bodyPr/>
                    <a:lstStyle/>
                    <a:p>
                      <a:r>
                        <a:rPr lang="en-US" sz="1800" b="0" kern="1200" baseline="0" dirty="0">
                          <a:solidFill>
                            <a:schemeClr val="dk1"/>
                          </a:solidFill>
                          <a:latin typeface="+mn-lt"/>
                          <a:ea typeface="+mn-ea"/>
                          <a:cs typeface="+mn-cs"/>
                        </a:rPr>
                        <a:t>Exit interview question</a:t>
                      </a:r>
                    </a:p>
                  </a:txBody>
                  <a:tcPr/>
                </a:tc>
                <a:tc>
                  <a:txBody>
                    <a:bodyPr/>
                    <a:lstStyle/>
                    <a:p>
                      <a:pPr>
                        <a:spcBef>
                          <a:spcPts val="600"/>
                        </a:spcBef>
                        <a:spcAft>
                          <a:spcPts val="600"/>
                        </a:spcAft>
                      </a:pPr>
                      <a:endParaRPr lang="en-US" sz="1600" dirty="0"/>
                    </a:p>
                  </a:txBody>
                  <a:tcPr/>
                </a:tc>
                <a:extLst>
                  <a:ext uri="{0D108BD9-81ED-4DB2-BD59-A6C34878D82A}">
                    <a16:rowId xmlns:a16="http://schemas.microsoft.com/office/drawing/2014/main" xmlns="" val="10002"/>
                  </a:ext>
                </a:extLst>
              </a:tr>
              <a:tr h="384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baseline="0" dirty="0">
                          <a:solidFill>
                            <a:schemeClr val="dk1"/>
                          </a:solidFill>
                          <a:latin typeface="+mn-lt"/>
                          <a:ea typeface="+mn-ea"/>
                          <a:cs typeface="+mn-cs"/>
                        </a:rPr>
                        <a:t>Faculty survey of students’ abilities</a:t>
                      </a:r>
                      <a:endParaRPr lang="en-US" sz="1600" b="0" dirty="0"/>
                    </a:p>
                  </a:txBody>
                  <a:tcPr/>
                </a:tc>
                <a:tc>
                  <a:txBody>
                    <a:bodyPr/>
                    <a:lstStyle/>
                    <a:p>
                      <a:pPr>
                        <a:spcBef>
                          <a:spcPts val="600"/>
                        </a:spcBef>
                        <a:spcAft>
                          <a:spcPts val="600"/>
                        </a:spcAft>
                      </a:pPr>
                      <a:endParaRPr lang="en-US" sz="1600" dirty="0"/>
                    </a:p>
                  </a:txBody>
                  <a:tcPr/>
                </a:tc>
                <a:extLst>
                  <a:ext uri="{0D108BD9-81ED-4DB2-BD59-A6C34878D82A}">
                    <a16:rowId xmlns:a16="http://schemas.microsoft.com/office/drawing/2014/main" xmlns="" val="10003"/>
                  </a:ext>
                </a:extLst>
              </a:tr>
              <a:tr h="384421">
                <a:tc>
                  <a:txBody>
                    <a:bodyPr/>
                    <a:lstStyle/>
                    <a:p>
                      <a:r>
                        <a:rPr lang="en-US" sz="1600" kern="1200" baseline="0" dirty="0">
                          <a:solidFill>
                            <a:schemeClr val="dk1"/>
                          </a:solidFill>
                          <a:latin typeface="+mn-lt"/>
                          <a:ea typeface="+mn-ea"/>
                          <a:cs typeface="+mn-cs"/>
                        </a:rPr>
                        <a:t>Performance on national licensure examinations</a:t>
                      </a:r>
                      <a:endParaRPr lang="en-US" sz="1600" b="0" dirty="0"/>
                    </a:p>
                  </a:txBody>
                  <a:tcPr/>
                </a:tc>
                <a:tc>
                  <a:txBody>
                    <a:bodyPr/>
                    <a:lstStyle/>
                    <a:p>
                      <a:pPr>
                        <a:spcBef>
                          <a:spcPts val="600"/>
                        </a:spcBef>
                        <a:spcAft>
                          <a:spcPts val="600"/>
                        </a:spcAft>
                      </a:pPr>
                      <a:endParaRPr lang="en-US" sz="1600" dirty="0"/>
                    </a:p>
                  </a:txBody>
                  <a:tcPr/>
                </a:tc>
                <a:extLst>
                  <a:ext uri="{0D108BD9-81ED-4DB2-BD59-A6C34878D82A}">
                    <a16:rowId xmlns:a16="http://schemas.microsoft.com/office/drawing/2014/main" xmlns="" val="10004"/>
                  </a:ext>
                </a:extLst>
              </a:tr>
            </a:tbl>
          </a:graphicData>
        </a:graphic>
      </p:graphicFrame>
      <p:sp>
        <p:nvSpPr>
          <p:cNvPr id="3" name="Footer Placeholder 2"/>
          <p:cNvSpPr>
            <a:spLocks noGrp="1"/>
          </p:cNvSpPr>
          <p:nvPr>
            <p:ph type="ftr" sz="quarter" idx="11"/>
          </p:nvPr>
        </p:nvSpPr>
        <p:spPr>
          <a:xfrm>
            <a:off x="4648200" y="6356351"/>
            <a:ext cx="4876800" cy="365125"/>
          </a:xfrm>
        </p:spPr>
        <p:txBody>
          <a:bodyPr/>
          <a:lstStyle/>
          <a:p>
            <a:r>
              <a:rPr lang="en-PH" dirty="0">
                <a:solidFill>
                  <a:prstClr val="black">
                    <a:tint val="75000"/>
                  </a:prstClr>
                </a:solidFill>
                <a:latin typeface="Calibri"/>
              </a:rPr>
              <a:t>UC</a:t>
            </a:r>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64581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Autofit/>
          </a:bodyPr>
          <a:lstStyle/>
          <a:p>
            <a:r>
              <a:rPr lang="en-US" sz="3200" b="1" dirty="0"/>
              <a:t>Categories of Assessment Strategies</a:t>
            </a:r>
          </a:p>
        </p:txBody>
      </p:sp>
      <p:graphicFrame>
        <p:nvGraphicFramePr>
          <p:cNvPr id="3" name="Table 2"/>
          <p:cNvGraphicFramePr>
            <a:graphicFrameLocks noGrp="1"/>
          </p:cNvGraphicFramePr>
          <p:nvPr>
            <p:extLst>
              <p:ext uri="{D42A27DB-BD31-4B8C-83A1-F6EECF244321}">
                <p14:modId xmlns:p14="http://schemas.microsoft.com/office/powerpoint/2010/main" xmlns="" val="2294255708"/>
              </p:ext>
            </p:extLst>
          </p:nvPr>
        </p:nvGraphicFramePr>
        <p:xfrm>
          <a:off x="780197" y="762000"/>
          <a:ext cx="10631606" cy="5455920"/>
        </p:xfrm>
        <a:graphic>
          <a:graphicData uri="http://schemas.openxmlformats.org/drawingml/2006/table">
            <a:tbl>
              <a:tblPr firstRow="1" bandRow="1">
                <a:tableStyleId>{5C22544A-7EE6-4342-B048-85BDC9FD1C3A}</a:tableStyleId>
              </a:tblPr>
              <a:tblGrid>
                <a:gridCol w="3510436">
                  <a:extLst>
                    <a:ext uri="{9D8B030D-6E8A-4147-A177-3AD203B41FA5}">
                      <a16:colId xmlns:a16="http://schemas.microsoft.com/office/drawing/2014/main" xmlns="" val="20000"/>
                    </a:ext>
                  </a:extLst>
                </a:gridCol>
                <a:gridCol w="7121170">
                  <a:extLst>
                    <a:ext uri="{9D8B030D-6E8A-4147-A177-3AD203B41FA5}">
                      <a16:colId xmlns:a16="http://schemas.microsoft.com/office/drawing/2014/main" xmlns="" val="20001"/>
                    </a:ext>
                  </a:extLst>
                </a:gridCol>
              </a:tblGrid>
              <a:tr h="386323">
                <a:tc>
                  <a:txBody>
                    <a:bodyPr/>
                    <a:lstStyle/>
                    <a:p>
                      <a:r>
                        <a:rPr lang="en-US" sz="2000" dirty="0"/>
                        <a:t>Assessment Category</a:t>
                      </a:r>
                    </a:p>
                  </a:txBody>
                  <a:tcPr/>
                </a:tc>
                <a:tc>
                  <a:txBody>
                    <a:bodyPr/>
                    <a:lstStyle/>
                    <a:p>
                      <a:r>
                        <a:rPr lang="en-US" sz="2000" dirty="0"/>
                        <a:t>Representative Instruments</a:t>
                      </a:r>
                    </a:p>
                  </a:txBody>
                  <a:tcPr/>
                </a:tc>
                <a:extLst>
                  <a:ext uri="{0D108BD9-81ED-4DB2-BD59-A6C34878D82A}">
                    <a16:rowId xmlns:a16="http://schemas.microsoft.com/office/drawing/2014/main" xmlns="" val="10000"/>
                  </a:ext>
                </a:extLst>
              </a:tr>
              <a:tr h="2704261">
                <a:tc>
                  <a:txBody>
                    <a:bodyPr/>
                    <a:lstStyle/>
                    <a:p>
                      <a:r>
                        <a:rPr lang="en-US" sz="2000" dirty="0"/>
                        <a:t>Written Assessments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Essay / Modified Essay Questions (MEQs)</a:t>
                      </a:r>
                    </a:p>
                    <a:p>
                      <a:r>
                        <a:rPr lang="en-US" sz="2000" kern="1200" baseline="0" dirty="0">
                          <a:solidFill>
                            <a:schemeClr val="dk1"/>
                          </a:solidFill>
                          <a:latin typeface="+mn-lt"/>
                          <a:ea typeface="+mn-ea"/>
                          <a:cs typeface="+mn-cs"/>
                        </a:rPr>
                        <a:t>Short Answer Questions</a:t>
                      </a:r>
                    </a:p>
                    <a:p>
                      <a:r>
                        <a:rPr lang="en-US" sz="2000" kern="1200" baseline="0" dirty="0">
                          <a:solidFill>
                            <a:schemeClr val="dk1"/>
                          </a:solidFill>
                          <a:latin typeface="+mn-lt"/>
                          <a:ea typeface="+mn-ea"/>
                          <a:cs typeface="+mn-cs"/>
                        </a:rPr>
                        <a:t>Completion Questions</a:t>
                      </a:r>
                    </a:p>
                    <a:p>
                      <a:r>
                        <a:rPr lang="en-US" sz="2000" kern="1200" baseline="0" dirty="0">
                          <a:solidFill>
                            <a:schemeClr val="dk1"/>
                          </a:solidFill>
                          <a:latin typeface="+mn-lt"/>
                          <a:ea typeface="+mn-ea"/>
                          <a:cs typeface="+mn-cs"/>
                        </a:rPr>
                        <a:t>Multiple Choice Questions (MCQs)</a:t>
                      </a:r>
                    </a:p>
                    <a:p>
                      <a:r>
                        <a:rPr lang="en-US" sz="2000" kern="1200" baseline="0" dirty="0">
                          <a:solidFill>
                            <a:schemeClr val="dk1"/>
                          </a:solidFill>
                          <a:latin typeface="+mn-lt"/>
                          <a:ea typeface="+mn-ea"/>
                          <a:cs typeface="+mn-cs"/>
                        </a:rPr>
                        <a:t>Extended Matching Items (EMIs)</a:t>
                      </a:r>
                    </a:p>
                    <a:p>
                      <a:r>
                        <a:rPr lang="en-US" sz="2000" kern="1200" baseline="0" dirty="0">
                          <a:solidFill>
                            <a:schemeClr val="dk1"/>
                          </a:solidFill>
                          <a:latin typeface="+mn-lt"/>
                          <a:ea typeface="+mn-ea"/>
                          <a:cs typeface="+mn-cs"/>
                        </a:rPr>
                        <a:t>Progress Test/ Paper/ Critique</a:t>
                      </a:r>
                    </a:p>
                    <a:p>
                      <a:r>
                        <a:rPr lang="en-US" sz="2000" kern="1200" baseline="0" dirty="0">
                          <a:solidFill>
                            <a:schemeClr val="dk1"/>
                          </a:solidFill>
                          <a:latin typeface="+mn-lt"/>
                          <a:ea typeface="+mn-ea"/>
                          <a:cs typeface="+mn-cs"/>
                        </a:rPr>
                        <a:t>Thesis/ Dissertation</a:t>
                      </a:r>
                    </a:p>
                    <a:p>
                      <a:r>
                        <a:rPr lang="en-US" sz="2000" kern="1200" baseline="0" dirty="0">
                          <a:solidFill>
                            <a:schemeClr val="dk1"/>
                          </a:solidFill>
                          <a:latin typeface="+mn-lt"/>
                          <a:ea typeface="+mn-ea"/>
                          <a:cs typeface="+mn-cs"/>
                        </a:rPr>
                        <a:t>Project Report/ case Study reports</a:t>
                      </a:r>
                    </a:p>
                    <a:p>
                      <a:r>
                        <a:rPr lang="en-US" sz="2000" kern="1200" baseline="0" dirty="0">
                          <a:solidFill>
                            <a:schemeClr val="dk1"/>
                          </a:solidFill>
                          <a:latin typeface="+mn-lt"/>
                          <a:ea typeface="+mn-ea"/>
                          <a:cs typeface="+mn-cs"/>
                        </a:rPr>
                        <a:t>Journals/ reflection paper</a:t>
                      </a:r>
                      <a:endParaRPr lang="en-US" sz="2000" dirty="0"/>
                    </a:p>
                  </a:txBody>
                  <a:tcPr/>
                </a:tc>
                <a:extLst>
                  <a:ext uri="{0D108BD9-81ED-4DB2-BD59-A6C34878D82A}">
                    <a16:rowId xmlns:a16="http://schemas.microsoft.com/office/drawing/2014/main" xmlns="" val="10001"/>
                  </a:ext>
                </a:extLst>
              </a:tr>
              <a:tr h="676065">
                <a:tc>
                  <a:txBody>
                    <a:bodyPr/>
                    <a:lstStyle/>
                    <a:p>
                      <a:r>
                        <a:rPr lang="en-US" sz="2000" dirty="0"/>
                        <a:t>Practical/ Performance Based assessments </a:t>
                      </a:r>
                    </a:p>
                  </a:txBody>
                  <a:tcPr/>
                </a:tc>
                <a:tc>
                  <a:txBody>
                    <a:bodyPr/>
                    <a:lstStyle/>
                    <a:p>
                      <a:r>
                        <a:rPr lang="en-US" sz="2000" dirty="0"/>
                        <a:t>Practical Examinations</a:t>
                      </a:r>
                    </a:p>
                    <a:p>
                      <a:r>
                        <a:rPr lang="en-US" sz="2000" dirty="0"/>
                        <a:t>Demonstration Teaching/</a:t>
                      </a:r>
                      <a:r>
                        <a:rPr lang="en-US" sz="2000" baseline="0" dirty="0"/>
                        <a:t> Micro Teaching</a:t>
                      </a:r>
                    </a:p>
                    <a:p>
                      <a:r>
                        <a:rPr lang="en-US" sz="2000" baseline="0" dirty="0"/>
                        <a:t>Laboratory Experiments</a:t>
                      </a:r>
                    </a:p>
                    <a:p>
                      <a:r>
                        <a:rPr lang="en-US" sz="2000" baseline="0" dirty="0"/>
                        <a:t>Simulations</a:t>
                      </a:r>
                    </a:p>
                    <a:p>
                      <a:r>
                        <a:rPr lang="en-US" sz="2000" baseline="0" dirty="0"/>
                        <a:t>Role Modeling</a:t>
                      </a:r>
                    </a:p>
                    <a:p>
                      <a:r>
                        <a:rPr lang="en-US" sz="2000" baseline="0" dirty="0"/>
                        <a:t>Oral presentations</a:t>
                      </a:r>
                    </a:p>
                    <a:p>
                      <a:r>
                        <a:rPr lang="en-US" sz="2000" baseline="0" dirty="0"/>
                        <a:t>Panel presentation</a:t>
                      </a:r>
                      <a:endParaRPr lang="en-US" sz="20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711393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2179" y="820600"/>
            <a:ext cx="10972800" cy="1143000"/>
          </a:xfrm>
        </p:spPr>
        <p:txBody>
          <a:bodyPr>
            <a:normAutofit fontScale="90000"/>
          </a:bodyPr>
          <a:lstStyle/>
          <a:p>
            <a:pPr lvl="0"/>
            <a:r>
              <a:rPr lang="en-US" b="1" dirty="0"/>
              <a:t>Mapping the Contours  of Innovations in Higher Education</a:t>
            </a:r>
            <a:r>
              <a:rPr lang="en-US" dirty="0"/>
              <a:t/>
            </a:r>
            <a:br>
              <a:rPr lang="en-US" dirty="0"/>
            </a:br>
            <a:endParaRPr lang="en-US" dirty="0"/>
          </a:p>
        </p:txBody>
      </p:sp>
      <p:sp>
        <p:nvSpPr>
          <p:cNvPr id="8" name="Oval 7">
            <a:extLst>
              <a:ext uri="{FF2B5EF4-FFF2-40B4-BE49-F238E27FC236}">
                <a16:creationId xmlns:a16="http://schemas.microsoft.com/office/drawing/2014/main" xmlns="" id="{ED625A97-4073-4599-9F42-31357C1E1B0F}"/>
              </a:ext>
            </a:extLst>
          </p:cNvPr>
          <p:cNvSpPr/>
          <p:nvPr/>
        </p:nvSpPr>
        <p:spPr>
          <a:xfrm>
            <a:off x="273246" y="2468468"/>
            <a:ext cx="2483893" cy="216999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000" b="1" dirty="0">
                <a:solidFill>
                  <a:schemeClr val="tx1"/>
                </a:solidFill>
              </a:rPr>
              <a:t>Quality Assurance (Standards, outcomes)</a:t>
            </a:r>
          </a:p>
        </p:txBody>
      </p:sp>
      <p:sp>
        <p:nvSpPr>
          <p:cNvPr id="9" name="Oval 8">
            <a:extLst>
              <a:ext uri="{FF2B5EF4-FFF2-40B4-BE49-F238E27FC236}">
                <a16:creationId xmlns:a16="http://schemas.microsoft.com/office/drawing/2014/main" xmlns="" id="{84B8AF4B-D0CC-4B2F-90DE-204B1F1D6754}"/>
              </a:ext>
            </a:extLst>
          </p:cNvPr>
          <p:cNvSpPr/>
          <p:nvPr/>
        </p:nvSpPr>
        <p:spPr>
          <a:xfrm>
            <a:off x="3030385" y="2190473"/>
            <a:ext cx="2786418" cy="216999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000" b="1" dirty="0">
                <a:solidFill>
                  <a:schemeClr val="tx1"/>
                </a:solidFill>
              </a:rPr>
              <a:t>Responsiveness ( Partnership of HEIs with Stakeholders)</a:t>
            </a:r>
          </a:p>
          <a:p>
            <a:pPr algn="ctr"/>
            <a:endParaRPr lang="en-PH" sz="2000" b="1" dirty="0">
              <a:solidFill>
                <a:srgbClr val="FFFF00"/>
              </a:solidFill>
            </a:endParaRPr>
          </a:p>
        </p:txBody>
      </p:sp>
      <p:sp>
        <p:nvSpPr>
          <p:cNvPr id="10" name="Oval 9">
            <a:extLst>
              <a:ext uri="{FF2B5EF4-FFF2-40B4-BE49-F238E27FC236}">
                <a16:creationId xmlns:a16="http://schemas.microsoft.com/office/drawing/2014/main" xmlns="" id="{F041D9F0-631D-433B-86E9-73CAFB10E27C}"/>
              </a:ext>
            </a:extLst>
          </p:cNvPr>
          <p:cNvSpPr/>
          <p:nvPr/>
        </p:nvSpPr>
        <p:spPr>
          <a:xfrm>
            <a:off x="6150625" y="2031939"/>
            <a:ext cx="2483893" cy="216999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000" b="1" dirty="0">
                <a:solidFill>
                  <a:schemeClr val="tx1"/>
                </a:solidFill>
              </a:rPr>
              <a:t>Relevance </a:t>
            </a:r>
          </a:p>
          <a:p>
            <a:pPr algn="ctr"/>
            <a:r>
              <a:rPr lang="en-PH" sz="2000" b="1" dirty="0">
                <a:solidFill>
                  <a:schemeClr val="tx1"/>
                </a:solidFill>
              </a:rPr>
              <a:t>( National Development Goals, Local Context, HEIs MVG)</a:t>
            </a:r>
          </a:p>
        </p:txBody>
      </p:sp>
      <p:sp>
        <p:nvSpPr>
          <p:cNvPr id="11" name="Oval 10">
            <a:extLst>
              <a:ext uri="{FF2B5EF4-FFF2-40B4-BE49-F238E27FC236}">
                <a16:creationId xmlns:a16="http://schemas.microsoft.com/office/drawing/2014/main" xmlns="" id="{B63EE060-CC52-4630-A293-E5F4172251B5}"/>
              </a:ext>
            </a:extLst>
          </p:cNvPr>
          <p:cNvSpPr/>
          <p:nvPr/>
        </p:nvSpPr>
        <p:spPr>
          <a:xfrm>
            <a:off x="9077530" y="1869914"/>
            <a:ext cx="2483893" cy="216999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000" b="1" dirty="0">
                <a:solidFill>
                  <a:schemeClr val="tx1"/>
                </a:solidFill>
              </a:rPr>
              <a:t>Accountability (National, Institutional, Faculty levels)</a:t>
            </a:r>
          </a:p>
        </p:txBody>
      </p:sp>
      <p:sp>
        <p:nvSpPr>
          <p:cNvPr id="12" name="Oval 11">
            <a:extLst>
              <a:ext uri="{FF2B5EF4-FFF2-40B4-BE49-F238E27FC236}">
                <a16:creationId xmlns:a16="http://schemas.microsoft.com/office/drawing/2014/main" xmlns="" id="{FCAEF02D-0357-4967-BA10-965CFB50E829}"/>
              </a:ext>
            </a:extLst>
          </p:cNvPr>
          <p:cNvSpPr/>
          <p:nvPr/>
        </p:nvSpPr>
        <p:spPr>
          <a:xfrm>
            <a:off x="8613584" y="4363957"/>
            <a:ext cx="2938821" cy="216999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000" b="1" dirty="0">
                <a:solidFill>
                  <a:schemeClr val="tx1"/>
                </a:solidFill>
              </a:rPr>
              <a:t>Efficiency and Effectiveness</a:t>
            </a:r>
          </a:p>
          <a:p>
            <a:pPr algn="ctr"/>
            <a:r>
              <a:rPr lang="en-PH" sz="2000" b="1" dirty="0">
                <a:solidFill>
                  <a:schemeClr val="tx1"/>
                </a:solidFill>
              </a:rPr>
              <a:t>(Implementation,  Delivery)</a:t>
            </a:r>
          </a:p>
        </p:txBody>
      </p:sp>
      <p:sp>
        <p:nvSpPr>
          <p:cNvPr id="13" name="Rectangle: Rounded Corners 12">
            <a:extLst>
              <a:ext uri="{FF2B5EF4-FFF2-40B4-BE49-F238E27FC236}">
                <a16:creationId xmlns:a16="http://schemas.microsoft.com/office/drawing/2014/main" xmlns="" id="{AFB57F66-6E4E-41B2-95C1-28D60AD7A390}"/>
              </a:ext>
            </a:extLst>
          </p:cNvPr>
          <p:cNvSpPr/>
          <p:nvPr/>
        </p:nvSpPr>
        <p:spPr>
          <a:xfrm>
            <a:off x="2241930" y="4822707"/>
            <a:ext cx="5732059" cy="162338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400" dirty="0">
                <a:solidFill>
                  <a:schemeClr val="tx1"/>
                </a:solidFill>
                <a:latin typeface="Arial Black" panose="020B0A04020102020204" pitchFamily="34" charset="0"/>
              </a:rPr>
              <a:t>ACADEMIC/ CURRICULAR PROGRAMS</a:t>
            </a:r>
          </a:p>
        </p:txBody>
      </p:sp>
      <p:cxnSp>
        <p:nvCxnSpPr>
          <p:cNvPr id="15" name="Straight Connector 14">
            <a:extLst>
              <a:ext uri="{FF2B5EF4-FFF2-40B4-BE49-F238E27FC236}">
                <a16:creationId xmlns:a16="http://schemas.microsoft.com/office/drawing/2014/main" xmlns="" id="{F4406C82-9F6C-448D-ACEC-E01A6070E85C}"/>
              </a:ext>
            </a:extLst>
          </p:cNvPr>
          <p:cNvCxnSpPr>
            <a:stCxn id="8" idx="4"/>
          </p:cNvCxnSpPr>
          <p:nvPr/>
        </p:nvCxnSpPr>
        <p:spPr>
          <a:xfrm>
            <a:off x="1515193" y="4638462"/>
            <a:ext cx="726737" cy="4794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0973564B-1749-4F51-AD90-4B432EF2032B}"/>
              </a:ext>
            </a:extLst>
          </p:cNvPr>
          <p:cNvCxnSpPr>
            <a:cxnSpLocks/>
          </p:cNvCxnSpPr>
          <p:nvPr/>
        </p:nvCxnSpPr>
        <p:spPr>
          <a:xfrm flipV="1">
            <a:off x="7225467" y="4200507"/>
            <a:ext cx="0" cy="59035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A73852A0-CD51-4DAE-A5B3-B054EE7E009F}"/>
              </a:ext>
            </a:extLst>
          </p:cNvPr>
          <p:cNvCxnSpPr>
            <a:cxnSpLocks/>
          </p:cNvCxnSpPr>
          <p:nvPr/>
        </p:nvCxnSpPr>
        <p:spPr>
          <a:xfrm>
            <a:off x="4438961" y="4387414"/>
            <a:ext cx="0" cy="43529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922E2C1B-5A77-4F97-B4B0-40144E292F0E}"/>
              </a:ext>
            </a:extLst>
          </p:cNvPr>
          <p:cNvCxnSpPr>
            <a:cxnSpLocks/>
            <a:endCxn id="11" idx="3"/>
          </p:cNvCxnSpPr>
          <p:nvPr/>
        </p:nvCxnSpPr>
        <p:spPr>
          <a:xfrm flipV="1">
            <a:off x="7983007" y="3722120"/>
            <a:ext cx="1458281" cy="13671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BF3C0364-4B7E-4F31-B5DF-56E277F75680}"/>
              </a:ext>
            </a:extLst>
          </p:cNvPr>
          <p:cNvCxnSpPr>
            <a:cxnSpLocks/>
          </p:cNvCxnSpPr>
          <p:nvPr/>
        </p:nvCxnSpPr>
        <p:spPr>
          <a:xfrm>
            <a:off x="7930418" y="5743083"/>
            <a:ext cx="77030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98842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Autofit/>
          </a:bodyPr>
          <a:lstStyle/>
          <a:p>
            <a:r>
              <a:rPr lang="en-US" sz="3200" b="1" dirty="0"/>
              <a:t>Categories of Assessment Strategies</a:t>
            </a:r>
          </a:p>
        </p:txBody>
      </p:sp>
      <p:graphicFrame>
        <p:nvGraphicFramePr>
          <p:cNvPr id="3" name="Table 2"/>
          <p:cNvGraphicFramePr>
            <a:graphicFrameLocks noGrp="1"/>
          </p:cNvGraphicFramePr>
          <p:nvPr>
            <p:extLst>
              <p:ext uri="{D42A27DB-BD31-4B8C-83A1-F6EECF244321}">
                <p14:modId xmlns:p14="http://schemas.microsoft.com/office/powerpoint/2010/main" xmlns="" val="3021901619"/>
              </p:ext>
            </p:extLst>
          </p:nvPr>
        </p:nvGraphicFramePr>
        <p:xfrm>
          <a:off x="909851" y="968990"/>
          <a:ext cx="10617959" cy="6035826"/>
        </p:xfrm>
        <a:graphic>
          <a:graphicData uri="http://schemas.openxmlformats.org/drawingml/2006/table">
            <a:tbl>
              <a:tblPr firstRow="1" bandRow="1">
                <a:tableStyleId>{5C22544A-7EE6-4342-B048-85BDC9FD1C3A}</a:tableStyleId>
              </a:tblPr>
              <a:tblGrid>
                <a:gridCol w="3495592">
                  <a:extLst>
                    <a:ext uri="{9D8B030D-6E8A-4147-A177-3AD203B41FA5}">
                      <a16:colId xmlns:a16="http://schemas.microsoft.com/office/drawing/2014/main" xmlns="" val="20000"/>
                    </a:ext>
                  </a:extLst>
                </a:gridCol>
                <a:gridCol w="7122367">
                  <a:extLst>
                    <a:ext uri="{9D8B030D-6E8A-4147-A177-3AD203B41FA5}">
                      <a16:colId xmlns:a16="http://schemas.microsoft.com/office/drawing/2014/main" xmlns="" val="20001"/>
                    </a:ext>
                  </a:extLst>
                </a:gridCol>
              </a:tblGrid>
              <a:tr h="517420">
                <a:tc>
                  <a:txBody>
                    <a:bodyPr/>
                    <a:lstStyle/>
                    <a:p>
                      <a:r>
                        <a:rPr lang="en-US" sz="2400" dirty="0">
                          <a:solidFill>
                            <a:schemeClr val="tx2"/>
                          </a:solidFill>
                        </a:rPr>
                        <a:t>Assessment Category</a:t>
                      </a:r>
                    </a:p>
                  </a:txBody>
                  <a:tcPr/>
                </a:tc>
                <a:tc>
                  <a:txBody>
                    <a:bodyPr/>
                    <a:lstStyle/>
                    <a:p>
                      <a:r>
                        <a:rPr lang="en-US" sz="2400" dirty="0"/>
                        <a:t>Representative Instruments</a:t>
                      </a:r>
                    </a:p>
                  </a:txBody>
                  <a:tcPr/>
                </a:tc>
                <a:extLst>
                  <a:ext uri="{0D108BD9-81ED-4DB2-BD59-A6C34878D82A}">
                    <a16:rowId xmlns:a16="http://schemas.microsoft.com/office/drawing/2014/main" xmlns="" val="10000"/>
                  </a:ext>
                </a:extLst>
              </a:tr>
              <a:tr h="2326923">
                <a:tc>
                  <a:txBody>
                    <a:bodyPr/>
                    <a:lstStyle/>
                    <a:p>
                      <a:r>
                        <a:rPr lang="en-US" sz="2400" dirty="0"/>
                        <a:t>Observation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Critic Teacher’s reports/ Demonstration teaching feedback</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Checklists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Rating Scales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Field reports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Multi media Presentations</a:t>
                      </a:r>
                    </a:p>
                  </a:txBody>
                  <a:tcPr/>
                </a:tc>
                <a:extLst>
                  <a:ext uri="{0D108BD9-81ED-4DB2-BD59-A6C34878D82A}">
                    <a16:rowId xmlns:a16="http://schemas.microsoft.com/office/drawing/2014/main" xmlns="" val="10001"/>
                  </a:ext>
                </a:extLst>
              </a:tr>
              <a:tr h="2002660">
                <a:tc>
                  <a:txBody>
                    <a:bodyPr/>
                    <a:lstStyle/>
                    <a:p>
                      <a:r>
                        <a:rPr lang="en-US" sz="2400" dirty="0"/>
                        <a:t>Portfolio and Other Products of performance</a:t>
                      </a:r>
                    </a:p>
                  </a:txBody>
                  <a:tcPr/>
                </a:tc>
                <a:tc>
                  <a:txBody>
                    <a:bodyPr/>
                    <a:lstStyle/>
                    <a:p>
                      <a:r>
                        <a:rPr lang="en-US" sz="2400" dirty="0"/>
                        <a:t>Portfolio, E- portfolio, </a:t>
                      </a:r>
                    </a:p>
                    <a:p>
                      <a:r>
                        <a:rPr lang="en-US" sz="2400" dirty="0"/>
                        <a:t>Videos, CDs,</a:t>
                      </a:r>
                    </a:p>
                    <a:p>
                      <a:r>
                        <a:rPr lang="en-US" sz="2400" dirty="0"/>
                        <a:t> Journals,</a:t>
                      </a:r>
                    </a:p>
                    <a:p>
                      <a:r>
                        <a:rPr lang="en-US" sz="2400" dirty="0"/>
                        <a:t> Logbooks, Procedural Logs, </a:t>
                      </a:r>
                    </a:p>
                    <a:p>
                      <a:r>
                        <a:rPr lang="en-US" sz="2400" dirty="0"/>
                        <a:t>Projects, Technology based Instructional Materials</a:t>
                      </a:r>
                    </a:p>
                    <a:p>
                      <a:r>
                        <a:rPr lang="en-US" sz="2400" dirty="0"/>
                        <a:t>Simulations for Assessment</a:t>
                      </a:r>
                    </a:p>
                  </a:txBody>
                  <a:tcPr/>
                </a:tc>
                <a:extLst>
                  <a:ext uri="{0D108BD9-81ED-4DB2-BD59-A6C34878D82A}">
                    <a16:rowId xmlns:a16="http://schemas.microsoft.com/office/drawing/2014/main" xmlns="" val="10002"/>
                  </a:ext>
                </a:extLst>
              </a:tr>
              <a:tr h="905483">
                <a:tc>
                  <a:txBody>
                    <a:bodyPr/>
                    <a:lstStyle/>
                    <a:p>
                      <a:r>
                        <a:rPr lang="en-US" sz="2400" dirty="0"/>
                        <a:t>Peer</a:t>
                      </a:r>
                      <a:r>
                        <a:rPr lang="en-US" sz="2400" baseline="0" dirty="0"/>
                        <a:t> and Self Assessments</a:t>
                      </a:r>
                      <a:endParaRPr lang="en-US" sz="2400" dirty="0"/>
                    </a:p>
                  </a:txBody>
                  <a:tcPr/>
                </a:tc>
                <a:tc>
                  <a:txBody>
                    <a:bodyPr/>
                    <a:lstStyle/>
                    <a:p>
                      <a:r>
                        <a:rPr lang="en-US" sz="2400" dirty="0"/>
                        <a:t>Peer report</a:t>
                      </a:r>
                    </a:p>
                    <a:p>
                      <a:r>
                        <a:rPr lang="en-US" sz="2400" dirty="0"/>
                        <a:t>Self report</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969520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a:t>Sources of Data that Provide Relatively</a:t>
            </a:r>
            <a:br>
              <a:rPr lang="en-US" sz="3600" b="1" dirty="0"/>
            </a:br>
            <a:r>
              <a:rPr lang="en-US" sz="3600" b="1" dirty="0"/>
              <a:t>Indirect Evidence</a:t>
            </a:r>
            <a:endParaRPr lang="en-US" dirty="0"/>
          </a:p>
        </p:txBody>
      </p:sp>
      <p:sp>
        <p:nvSpPr>
          <p:cNvPr id="3" name="Content Placeholder 2"/>
          <p:cNvSpPr>
            <a:spLocks noGrp="1"/>
          </p:cNvSpPr>
          <p:nvPr>
            <p:ph idx="1"/>
          </p:nvPr>
        </p:nvSpPr>
        <p:spPr>
          <a:xfrm>
            <a:off x="2019868" y="1600201"/>
            <a:ext cx="9562531" cy="4525963"/>
          </a:xfrm>
        </p:spPr>
        <p:txBody>
          <a:bodyPr>
            <a:normAutofit fontScale="70000" lnSpcReduction="20000"/>
          </a:bodyPr>
          <a:lstStyle/>
          <a:p>
            <a:r>
              <a:rPr lang="en-US" b="1" dirty="0"/>
              <a:t>Alumni, employer, student surveys</a:t>
            </a:r>
          </a:p>
          <a:p>
            <a:r>
              <a:rPr lang="en-US" b="1" dirty="0"/>
              <a:t>Focus groups with selected students or alumni</a:t>
            </a:r>
          </a:p>
          <a:p>
            <a:r>
              <a:rPr lang="en-US" b="1" dirty="0"/>
              <a:t>Surveys of faculty concerning students’ abilities</a:t>
            </a:r>
          </a:p>
          <a:p>
            <a:r>
              <a:rPr lang="en-US" b="1" dirty="0"/>
              <a:t>Discussions at faculty meetings or retreats</a:t>
            </a:r>
          </a:p>
          <a:p>
            <a:pPr marL="0" indent="0">
              <a:buNone/>
            </a:pPr>
            <a:r>
              <a:rPr lang="en-US" b="1" dirty="0"/>
              <a:t>     concerning students’ abilities</a:t>
            </a:r>
          </a:p>
          <a:p>
            <a:r>
              <a:rPr lang="en-US" b="1" dirty="0"/>
              <a:t>Senior exit interviews</a:t>
            </a:r>
          </a:p>
          <a:p>
            <a:r>
              <a:rPr lang="en-US" b="1" dirty="0"/>
              <a:t>Percentage of students going to graduate</a:t>
            </a:r>
          </a:p>
          <a:p>
            <a:pPr marL="0" indent="0">
              <a:buNone/>
            </a:pPr>
            <a:r>
              <a:rPr lang="en-US" b="1" dirty="0"/>
              <a:t>     or professional schools</a:t>
            </a:r>
          </a:p>
          <a:p>
            <a:r>
              <a:rPr lang="en-US" b="1" dirty="0"/>
              <a:t>Enrollment and retention patterns</a:t>
            </a:r>
          </a:p>
          <a:p>
            <a:r>
              <a:rPr lang="en-US" b="1" dirty="0"/>
              <a:t>Job placement statistics</a:t>
            </a:r>
          </a:p>
          <a:p>
            <a:r>
              <a:rPr lang="en-US" b="1" dirty="0"/>
              <a:t>Reviews from accreditation agencies</a:t>
            </a:r>
          </a:p>
          <a:p>
            <a:r>
              <a:rPr lang="en-US" b="1" dirty="0"/>
              <a:t>Reports from external review committees</a:t>
            </a:r>
          </a:p>
        </p:txBody>
      </p:sp>
      <p:sp>
        <p:nvSpPr>
          <p:cNvPr id="4" name="Footer Placeholder 3"/>
          <p:cNvSpPr>
            <a:spLocks noGrp="1"/>
          </p:cNvSpPr>
          <p:nvPr>
            <p:ph type="ftr" sz="quarter" idx="11"/>
          </p:nvPr>
        </p:nvSpPr>
        <p:spPr/>
        <p:txBody>
          <a:bodyPr/>
          <a:lstStyle/>
          <a:p>
            <a:r>
              <a:rPr lang="en-PH">
                <a:solidFill>
                  <a:prstClr val="black">
                    <a:tint val="75000"/>
                  </a:prstClr>
                </a:solidFill>
                <a:latin typeface="Calibri"/>
              </a:rPr>
              <a:t>UCMIMO Property. Do not reproduce without permission.</a:t>
            </a:r>
            <a:endParaRPr lang="en-US">
              <a:solidFill>
                <a:prstClr val="black">
                  <a:tint val="75000"/>
                </a:prstClr>
              </a:solidFill>
              <a:latin typeface="Calibri"/>
            </a:endParaRPr>
          </a:p>
        </p:txBody>
      </p:sp>
    </p:spTree>
    <p:extLst>
      <p:ext uri="{BB962C8B-B14F-4D97-AF65-F5344CB8AC3E}">
        <p14:creationId xmlns:p14="http://schemas.microsoft.com/office/powerpoint/2010/main" xmlns="" val="450220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EAEB077-1417-43CB-AD1C-ABAE43932C39}"/>
              </a:ext>
            </a:extLst>
          </p:cNvPr>
          <p:cNvSpPr>
            <a:spLocks noGrp="1"/>
          </p:cNvSpPr>
          <p:nvPr>
            <p:ph type="title"/>
          </p:nvPr>
        </p:nvSpPr>
        <p:spPr/>
        <p:txBody>
          <a:bodyPr/>
          <a:lstStyle/>
          <a:p>
            <a:r>
              <a:rPr lang="en-PH" dirty="0">
                <a:solidFill>
                  <a:schemeClr val="tx2"/>
                </a:solidFill>
              </a:rPr>
              <a:t>Innovations in Assessment </a:t>
            </a:r>
          </a:p>
        </p:txBody>
      </p:sp>
      <p:sp>
        <p:nvSpPr>
          <p:cNvPr id="7" name="Content Placeholder 6">
            <a:extLst>
              <a:ext uri="{FF2B5EF4-FFF2-40B4-BE49-F238E27FC236}">
                <a16:creationId xmlns:a16="http://schemas.microsoft.com/office/drawing/2014/main" xmlns="" id="{E285EAB6-825A-4FAD-A829-752AC12107E0}"/>
              </a:ext>
            </a:extLst>
          </p:cNvPr>
          <p:cNvSpPr>
            <a:spLocks noGrp="1"/>
          </p:cNvSpPr>
          <p:nvPr>
            <p:ph idx="1"/>
          </p:nvPr>
        </p:nvSpPr>
        <p:spPr>
          <a:xfrm>
            <a:off x="532263" y="1828800"/>
            <a:ext cx="11286698" cy="4343400"/>
          </a:xfrm>
        </p:spPr>
        <p:txBody>
          <a:bodyPr>
            <a:normAutofit lnSpcReduction="10000"/>
          </a:bodyPr>
          <a:lstStyle/>
          <a:p>
            <a:r>
              <a:rPr lang="en-PH" dirty="0">
                <a:solidFill>
                  <a:schemeClr val="tx2"/>
                </a:solidFill>
              </a:rPr>
              <a:t>Assessment  as  valuing a range of different skills;  students  to perform consistently in a number of different skill areas collected over a long period of time. Use of wide range of different assessment strategies  assesses a broader range of skills  provide  a more balanced and reliable assessment.</a:t>
            </a:r>
          </a:p>
          <a:p>
            <a:r>
              <a:rPr lang="en-PH" dirty="0">
                <a:solidFill>
                  <a:schemeClr val="tx2"/>
                </a:solidFill>
              </a:rPr>
              <a:t>When averaged, it is more likely to be an accurate assessment of an individual student than a single examination mark arrived at by the teacher. The pressure on the student is more consistent over the duration of the course demanding a more disciplined approach on the part of the student.</a:t>
            </a:r>
          </a:p>
          <a:p>
            <a:r>
              <a:rPr lang="en-PH" dirty="0">
                <a:solidFill>
                  <a:schemeClr val="tx2"/>
                </a:solidFill>
              </a:rPr>
              <a:t>Use of self-assessment  which allow students to determine own learning goals,  make their own decisions about whether these goals have been achieved; need to  develop collaboratively individually tailored learning strategies which allow each student to achieve his/her learning potential.</a:t>
            </a:r>
          </a:p>
          <a:p>
            <a:endParaRPr lang="en-PH" dirty="0">
              <a:solidFill>
                <a:schemeClr val="tx2"/>
              </a:solidFill>
            </a:endParaRPr>
          </a:p>
          <a:p>
            <a:endParaRPr lang="en-PH" dirty="0"/>
          </a:p>
        </p:txBody>
      </p:sp>
      <p:pic>
        <p:nvPicPr>
          <p:cNvPr id="5" name="Content Placeholder 3" descr="PNU Torch.png">
            <a:extLst>
              <a:ext uri="{FF2B5EF4-FFF2-40B4-BE49-F238E27FC236}">
                <a16:creationId xmlns:a16="http://schemas.microsoft.com/office/drawing/2014/main" xmlns="" id="{CE1E9DE4-F561-42D8-BAC4-522C286455D1}"/>
              </a:ext>
            </a:extLst>
          </p:cNvPr>
          <p:cNvPicPr>
            <a:picLocks noChangeAspect="1"/>
          </p:cNvPicPr>
          <p:nvPr/>
        </p:nvPicPr>
        <p:blipFill>
          <a:blip r:embed="rId2" cstate="print"/>
          <a:srcRect l="21584" t="7980" r="22917"/>
          <a:stretch>
            <a:fillRect/>
          </a:stretch>
        </p:blipFill>
        <p:spPr bwMode="auto">
          <a:xfrm>
            <a:off x="228600" y="0"/>
            <a:ext cx="1066800" cy="1291984"/>
          </a:xfrm>
          <a:prstGeom prst="rect">
            <a:avLst/>
          </a:prstGeom>
          <a:noFill/>
          <a:ln w="9525">
            <a:noFill/>
            <a:miter lim="800000"/>
            <a:headEnd/>
            <a:tailEnd/>
          </a:ln>
        </p:spPr>
      </p:pic>
    </p:spTree>
    <p:extLst>
      <p:ext uri="{BB962C8B-B14F-4D97-AF65-F5344CB8AC3E}">
        <p14:creationId xmlns:p14="http://schemas.microsoft.com/office/powerpoint/2010/main" xmlns="" val="32008383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Innovations in Assessment</a:t>
            </a:r>
          </a:p>
        </p:txBody>
      </p:sp>
      <p:sp>
        <p:nvSpPr>
          <p:cNvPr id="3" name="Content Placeholder 2"/>
          <p:cNvSpPr>
            <a:spLocks noGrp="1"/>
          </p:cNvSpPr>
          <p:nvPr>
            <p:ph idx="1"/>
          </p:nvPr>
        </p:nvSpPr>
        <p:spPr>
          <a:xfrm>
            <a:off x="341193" y="1828800"/>
            <a:ext cx="11382233" cy="4343400"/>
          </a:xfrm>
        </p:spPr>
        <p:txBody>
          <a:bodyPr>
            <a:normAutofit fontScale="92500" lnSpcReduction="10000"/>
          </a:bodyPr>
          <a:lstStyle/>
          <a:p>
            <a:r>
              <a:rPr lang="en-PH" dirty="0">
                <a:solidFill>
                  <a:schemeClr val="tx2"/>
                </a:solidFill>
              </a:rPr>
              <a:t>Assessment viewed as an integral part of the teaching and learning process. Learning rather than assessment should be the end product of higher education. Students should learn through assessment not learn to be assessed. Assessment to be viewed as tools for Learning.</a:t>
            </a:r>
          </a:p>
          <a:p>
            <a:r>
              <a:rPr lang="en-PH" dirty="0">
                <a:solidFill>
                  <a:schemeClr val="tx2"/>
                </a:solidFill>
              </a:rPr>
              <a:t>Formative assessment  more likely to facilitate effective, well motivated student learning. Providing timely and constructive feedback allows misunderstandings to be detected and cleared up, and students are able to make improvements where necessary. </a:t>
            </a:r>
          </a:p>
          <a:p>
            <a:r>
              <a:rPr lang="en-PH" dirty="0">
                <a:solidFill>
                  <a:schemeClr val="tx2"/>
                </a:solidFill>
              </a:rPr>
              <a:t>Use of formative assessment (the frequent, interactive assessment of student understanding and progress to identify learning needs and adapt teaching) as a way to build students’ skills for self-assessment and learning-to-learn, and to raise levels of achievement, particularly for low performing students.</a:t>
            </a:r>
          </a:p>
          <a:p>
            <a:r>
              <a:rPr lang="en-PH" dirty="0">
                <a:solidFill>
                  <a:schemeClr val="tx2"/>
                </a:solidFill>
              </a:rPr>
              <a:t> Collaborative  assessment a encourages the assessment of learners not just as individuals but also as individuals working in groups, and as groups of individuals. </a:t>
            </a:r>
          </a:p>
          <a:p>
            <a:endParaRPr lang="en-PH"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xmlns="" val="17182521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8F6AD5-C24F-4E75-BAF3-B43E67849596}"/>
              </a:ext>
            </a:extLst>
          </p:cNvPr>
          <p:cNvSpPr>
            <a:spLocks noGrp="1"/>
          </p:cNvSpPr>
          <p:nvPr>
            <p:ph type="title"/>
          </p:nvPr>
        </p:nvSpPr>
        <p:spPr/>
        <p:txBody>
          <a:bodyPr/>
          <a:lstStyle/>
          <a:p>
            <a:r>
              <a:rPr lang="en-PH" dirty="0">
                <a:solidFill>
                  <a:schemeClr val="tx2"/>
                </a:solidFill>
              </a:rPr>
              <a:t>Innovations in Assessment</a:t>
            </a:r>
          </a:p>
        </p:txBody>
      </p:sp>
      <p:sp>
        <p:nvSpPr>
          <p:cNvPr id="3" name="Content Placeholder 2">
            <a:extLst>
              <a:ext uri="{FF2B5EF4-FFF2-40B4-BE49-F238E27FC236}">
                <a16:creationId xmlns:a16="http://schemas.microsoft.com/office/drawing/2014/main" xmlns="" id="{E644FC82-FC8E-4D07-9AD7-AF0E44933C7F}"/>
              </a:ext>
            </a:extLst>
          </p:cNvPr>
          <p:cNvSpPr>
            <a:spLocks noGrp="1"/>
          </p:cNvSpPr>
          <p:nvPr>
            <p:ph idx="1"/>
          </p:nvPr>
        </p:nvSpPr>
        <p:spPr>
          <a:xfrm>
            <a:off x="655093" y="1828800"/>
            <a:ext cx="10986447" cy="4343400"/>
          </a:xfrm>
        </p:spPr>
        <p:txBody>
          <a:bodyPr/>
          <a:lstStyle/>
          <a:p>
            <a:r>
              <a:rPr lang="en-PH" dirty="0">
                <a:solidFill>
                  <a:schemeClr val="tx2"/>
                </a:solidFill>
              </a:rPr>
              <a:t>Well defined/ designed standards allow for more effective learning; if standards are not well-designed, or if they lack specificity, teachers will  have an incentive to teach to the test .</a:t>
            </a:r>
          </a:p>
          <a:p>
            <a:r>
              <a:rPr lang="en-PH" dirty="0">
                <a:solidFill>
                  <a:schemeClr val="tx2"/>
                </a:solidFill>
              </a:rPr>
              <a:t>Shared accountability for achievement of established outcomes - responsibility of students to engage with their studies, the responsibilities of principals to provide curriculum leadership and of teachers to examine the basis for their teaching approaches. </a:t>
            </a:r>
          </a:p>
          <a:p>
            <a:endParaRPr lang="en-PH" dirty="0">
              <a:solidFill>
                <a:schemeClr val="tx2"/>
              </a:solidFill>
            </a:endParaRPr>
          </a:p>
        </p:txBody>
      </p:sp>
    </p:spTree>
    <p:extLst>
      <p:ext uri="{BB962C8B-B14F-4D97-AF65-F5344CB8AC3E}">
        <p14:creationId xmlns:p14="http://schemas.microsoft.com/office/powerpoint/2010/main" xmlns="" val="8497108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25D167-084A-4844-A56C-697A5C3D4300}"/>
              </a:ext>
            </a:extLst>
          </p:cNvPr>
          <p:cNvSpPr>
            <a:spLocks noGrp="1"/>
          </p:cNvSpPr>
          <p:nvPr>
            <p:ph type="title"/>
          </p:nvPr>
        </p:nvSpPr>
        <p:spPr>
          <a:xfrm>
            <a:off x="423081" y="255134"/>
            <a:ext cx="10473519" cy="1036850"/>
          </a:xfrm>
        </p:spPr>
        <p:txBody>
          <a:bodyPr/>
          <a:lstStyle/>
          <a:p>
            <a:r>
              <a:rPr lang="en-PH" b="1" dirty="0">
                <a:solidFill>
                  <a:schemeClr val="accent2">
                    <a:lumMod val="75000"/>
                  </a:schemeClr>
                </a:solidFill>
              </a:rPr>
              <a:t>CHALLENGES TO CURRICULUM IMPLEMENTATION ( Teacher Education Institutions)</a:t>
            </a:r>
          </a:p>
        </p:txBody>
      </p:sp>
      <p:graphicFrame>
        <p:nvGraphicFramePr>
          <p:cNvPr id="7" name="Content Placeholder 6">
            <a:extLst>
              <a:ext uri="{FF2B5EF4-FFF2-40B4-BE49-F238E27FC236}">
                <a16:creationId xmlns:a16="http://schemas.microsoft.com/office/drawing/2014/main" xmlns="" id="{12BD525B-97F1-45AD-BB36-8459AB38273A}"/>
              </a:ext>
            </a:extLst>
          </p:cNvPr>
          <p:cNvGraphicFramePr>
            <a:graphicFrameLocks noGrp="1"/>
          </p:cNvGraphicFramePr>
          <p:nvPr>
            <p:ph idx="1"/>
            <p:extLst>
              <p:ext uri="{D42A27DB-BD31-4B8C-83A1-F6EECF244321}">
                <p14:modId xmlns:p14="http://schemas.microsoft.com/office/powerpoint/2010/main" xmlns="" val="824334821"/>
              </p:ext>
            </p:extLst>
          </p:nvPr>
        </p:nvGraphicFramePr>
        <p:xfrm>
          <a:off x="1295400" y="1701797"/>
          <a:ext cx="9601200" cy="2801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xmlns="" id="{DBD729E6-34B5-489A-8EBE-533301AB33B7}"/>
              </a:ext>
            </a:extLst>
          </p:cNvPr>
          <p:cNvSpPr txBox="1"/>
          <p:nvPr/>
        </p:nvSpPr>
        <p:spPr>
          <a:xfrm>
            <a:off x="887104" y="4626971"/>
            <a:ext cx="10740788" cy="224676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PH" sz="1600" dirty="0">
                <a:solidFill>
                  <a:schemeClr val="tx2"/>
                </a:solidFill>
                <a:latin typeface="Arial Black" panose="020B0A04020102020204" pitchFamily="34" charset="0"/>
              </a:rPr>
              <a:t>Universities ( TEIs)  as gatekeepers  of teacher education  and  </a:t>
            </a:r>
            <a:r>
              <a:rPr lang="en-PH" sz="1600" dirty="0" err="1">
                <a:solidFill>
                  <a:schemeClr val="tx2"/>
                </a:solidFill>
                <a:latin typeface="Arial Black" panose="020B0A04020102020204" pitchFamily="34" charset="0"/>
              </a:rPr>
              <a:t>implementor</a:t>
            </a:r>
            <a:r>
              <a:rPr lang="en-PH" sz="1600" dirty="0">
                <a:solidFill>
                  <a:schemeClr val="tx2"/>
                </a:solidFill>
                <a:latin typeface="Arial Black" panose="020B0A04020102020204" pitchFamily="34" charset="0"/>
              </a:rPr>
              <a:t> of  mandated existing programs and  curriculum    ( CMO 30)</a:t>
            </a:r>
          </a:p>
          <a:p>
            <a:pPr marL="285750" indent="-285750">
              <a:spcBef>
                <a:spcPts val="600"/>
              </a:spcBef>
              <a:buFont typeface="Arial" panose="020B0604020202020204" pitchFamily="34" charset="0"/>
              <a:buChar char="•"/>
            </a:pPr>
            <a:r>
              <a:rPr lang="en-PH" sz="1600" dirty="0">
                <a:solidFill>
                  <a:schemeClr val="tx2"/>
                </a:solidFill>
                <a:latin typeface="Arial Black" panose="020B0A04020102020204" pitchFamily="34" charset="0"/>
              </a:rPr>
              <a:t>Policies on certification and licensing  (RA 7836-Teachers Professionalization Act and RA 9293 as amended)</a:t>
            </a:r>
          </a:p>
          <a:p>
            <a:pPr marL="285750" indent="-285750">
              <a:spcBef>
                <a:spcPts val="600"/>
              </a:spcBef>
              <a:buFont typeface="Arial" panose="020B0604020202020204" pitchFamily="34" charset="0"/>
              <a:buChar char="•"/>
            </a:pPr>
            <a:r>
              <a:rPr lang="en-PH" sz="1600" dirty="0">
                <a:solidFill>
                  <a:schemeClr val="tx2"/>
                </a:solidFill>
                <a:latin typeface="Arial Black" panose="020B0A04020102020204" pitchFamily="34" charset="0"/>
              </a:rPr>
              <a:t>CHED Memorandum Order (CMO) No. 46, series 2012, entitled “Policy-Standard to Enhance Quality Assurance (QA) in Philippine Higher Education through an Outcomes-Based and Typology-Based QA”</a:t>
            </a:r>
          </a:p>
          <a:p>
            <a:endParaRPr lang="en-PH" b="1" dirty="0">
              <a:solidFill>
                <a:schemeClr val="tx2"/>
              </a:solidFill>
              <a:latin typeface="Arial Black" panose="020B0A04020102020204" pitchFamily="34" charset="0"/>
            </a:endParaRPr>
          </a:p>
        </p:txBody>
      </p:sp>
    </p:spTree>
    <p:extLst>
      <p:ext uri="{BB962C8B-B14F-4D97-AF65-F5344CB8AC3E}">
        <p14:creationId xmlns:p14="http://schemas.microsoft.com/office/powerpoint/2010/main" xmlns="" val="42669017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255134"/>
            <a:ext cx="10227860" cy="1036850"/>
          </a:xfrm>
        </p:spPr>
        <p:txBody>
          <a:bodyPr/>
          <a:lstStyle/>
          <a:p>
            <a:r>
              <a:rPr lang="en-US" b="1" dirty="0">
                <a:solidFill>
                  <a:schemeClr val="accent2">
                    <a:lumMod val="50000"/>
                  </a:schemeClr>
                </a:solidFill>
              </a:rPr>
              <a:t>The PNU OBTEC Experience</a:t>
            </a:r>
          </a:p>
        </p:txBody>
      </p:sp>
      <p:pic>
        <p:nvPicPr>
          <p:cNvPr id="4" name="Content Placeholder 3">
            <a:extLst>
              <a:ext uri="{FF2B5EF4-FFF2-40B4-BE49-F238E27FC236}">
                <a16:creationId xmlns:a16="http://schemas.microsoft.com/office/drawing/2014/main" xmlns="" id="{40291807-D22D-48FC-95BD-2E363CD77AE8}"/>
              </a:ext>
            </a:extLst>
          </p:cNvPr>
          <p:cNvPicPr>
            <a:picLocks noGrp="1" noChangeAspect="1"/>
          </p:cNvPicPr>
          <p:nvPr>
            <p:ph idx="1"/>
          </p:nvPr>
        </p:nvPicPr>
        <p:blipFill>
          <a:blip r:embed="rId2"/>
          <a:stretch>
            <a:fillRect/>
          </a:stretch>
        </p:blipFill>
        <p:spPr>
          <a:xfrm>
            <a:off x="373895" y="1637732"/>
            <a:ext cx="5534448" cy="5104262"/>
          </a:xfrm>
          <a:prstGeom prst="rect">
            <a:avLst/>
          </a:prstGeom>
        </p:spPr>
      </p:pic>
      <p:pic>
        <p:nvPicPr>
          <p:cNvPr id="6" name="Picture 5">
            <a:extLst>
              <a:ext uri="{FF2B5EF4-FFF2-40B4-BE49-F238E27FC236}">
                <a16:creationId xmlns:a16="http://schemas.microsoft.com/office/drawing/2014/main" xmlns="" id="{9C9FD4EF-3206-445F-9D2A-25C64A0EC6BC}"/>
              </a:ext>
            </a:extLst>
          </p:cNvPr>
          <p:cNvPicPr>
            <a:picLocks noChangeAspect="1"/>
          </p:cNvPicPr>
          <p:nvPr/>
        </p:nvPicPr>
        <p:blipFill>
          <a:blip r:embed="rId3"/>
          <a:stretch>
            <a:fillRect/>
          </a:stretch>
        </p:blipFill>
        <p:spPr>
          <a:xfrm>
            <a:off x="6143569" y="1774210"/>
            <a:ext cx="5702688" cy="4749420"/>
          </a:xfrm>
          <a:prstGeom prst="rect">
            <a:avLst/>
          </a:prstGeom>
        </p:spPr>
      </p:pic>
    </p:spTree>
    <p:extLst>
      <p:ext uri="{BB962C8B-B14F-4D97-AF65-F5344CB8AC3E}">
        <p14:creationId xmlns:p14="http://schemas.microsoft.com/office/powerpoint/2010/main" xmlns="" val="35742316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JPG_5.jpg"/>
          <p:cNvPicPr>
            <a:picLocks noChangeAspect="1"/>
          </p:cNvPicPr>
          <p:nvPr/>
        </p:nvPicPr>
        <p:blipFill>
          <a:blip r:embed="rId3" cstate="print"/>
          <a:srcRect/>
          <a:stretch>
            <a:fillRect/>
          </a:stretch>
        </p:blipFill>
        <p:spPr bwMode="auto">
          <a:xfrm>
            <a:off x="-95533" y="-29308"/>
            <a:ext cx="12173802" cy="6858000"/>
          </a:xfrm>
          <a:prstGeom prst="rect">
            <a:avLst/>
          </a:prstGeom>
          <a:noFill/>
          <a:ln w="88900">
            <a:solidFill>
              <a:schemeClr val="tx1"/>
            </a:solidFill>
            <a:miter lim="800000"/>
            <a:headEnd/>
            <a:tailEnd/>
          </a:ln>
        </p:spPr>
      </p:pic>
      <p:pic>
        <p:nvPicPr>
          <p:cNvPr id="5" name="Picture 7" descr="PNU Torch4 .png"/>
          <p:cNvPicPr>
            <a:picLocks noChangeAspect="1"/>
          </p:cNvPicPr>
          <p:nvPr/>
        </p:nvPicPr>
        <p:blipFill>
          <a:blip r:embed="rId4" cstate="print"/>
          <a:srcRect l="22525" t="8888" r="29395" b="2222"/>
          <a:stretch>
            <a:fillRect/>
          </a:stretch>
        </p:blipFill>
        <p:spPr bwMode="auto">
          <a:xfrm>
            <a:off x="9512968" y="0"/>
            <a:ext cx="1155032" cy="1219200"/>
          </a:xfrm>
          <a:prstGeom prst="rect">
            <a:avLst/>
          </a:prstGeom>
          <a:noFill/>
          <a:ln w="9525">
            <a:noFill/>
            <a:miter lim="800000"/>
            <a:headEnd/>
            <a:tailEnd/>
          </a:ln>
        </p:spPr>
      </p:pic>
      <p:sp>
        <p:nvSpPr>
          <p:cNvPr id="6" name="Title 5"/>
          <p:cNvSpPr>
            <a:spLocks noGrp="1"/>
          </p:cNvSpPr>
          <p:nvPr>
            <p:ph type="title"/>
          </p:nvPr>
        </p:nvSpPr>
        <p:spPr>
          <a:xfrm>
            <a:off x="516819" y="472480"/>
            <a:ext cx="8229600" cy="1143000"/>
          </a:xfrm>
        </p:spPr>
        <p:txBody>
          <a:bodyPr>
            <a:noAutofit/>
          </a:bodyPr>
          <a:lstStyle/>
          <a:p>
            <a:pPr algn="l"/>
            <a:r>
              <a:rPr lang="en-US" b="1" dirty="0">
                <a:solidFill>
                  <a:srgbClr val="C00000"/>
                </a:solidFill>
                <a:latin typeface="Arial Narrow" pitchFamily="34" charset="0"/>
              </a:rPr>
              <a:t>The Philippine Normal University Institutional Outcomes</a:t>
            </a:r>
            <a:endParaRPr lang="en-US" dirty="0">
              <a:latin typeface="Arial Narrow" pitchFamily="34" charset="0"/>
            </a:endParaRPr>
          </a:p>
        </p:txBody>
      </p:sp>
      <p:sp>
        <p:nvSpPr>
          <p:cNvPr id="7" name="Content Placeholder 6"/>
          <p:cNvSpPr>
            <a:spLocks noGrp="1"/>
          </p:cNvSpPr>
          <p:nvPr>
            <p:ph idx="1"/>
          </p:nvPr>
        </p:nvSpPr>
        <p:spPr>
          <a:xfrm>
            <a:off x="1981200" y="1066801"/>
            <a:ext cx="8229600" cy="5059363"/>
          </a:xfrm>
        </p:spPr>
        <p:txBody>
          <a:bodyPr>
            <a:normAutofit/>
          </a:bodyPr>
          <a:lstStyle/>
          <a:p>
            <a:pPr marL="228600" indent="-228600"/>
            <a:endParaRPr lang="en-US" sz="2000" dirty="0"/>
          </a:p>
          <a:p>
            <a:endParaRPr lang="en-US" dirty="0"/>
          </a:p>
        </p:txBody>
      </p:sp>
      <p:sp>
        <p:nvSpPr>
          <p:cNvPr id="2" name="Rectangle 1"/>
          <p:cNvSpPr/>
          <p:nvPr/>
        </p:nvSpPr>
        <p:spPr>
          <a:xfrm>
            <a:off x="448101" y="1978613"/>
            <a:ext cx="11138848" cy="3862596"/>
          </a:xfrm>
          <a:prstGeom prst="rect">
            <a:avLst/>
          </a:prstGeom>
        </p:spPr>
        <p:txBody>
          <a:bodyPr wrap="square">
            <a:spAutoFit/>
          </a:bodyPr>
          <a:lstStyle/>
          <a:p>
            <a:r>
              <a:rPr lang="en-US" sz="2000" dirty="0">
                <a:solidFill>
                  <a:prstClr val="black"/>
                </a:solidFill>
              </a:rPr>
              <a:t>PNU is committed to producing:</a:t>
            </a:r>
          </a:p>
          <a:p>
            <a:endParaRPr lang="en-US" sz="2000" dirty="0">
              <a:solidFill>
                <a:prstClr val="black"/>
              </a:solidFill>
            </a:endParaRPr>
          </a:p>
          <a:p>
            <a:pPr>
              <a:spcAft>
                <a:spcPts val="600"/>
              </a:spcAft>
            </a:pPr>
            <a:r>
              <a:rPr lang="en-US" sz="2000" b="1" dirty="0">
                <a:solidFill>
                  <a:prstClr val="black"/>
                </a:solidFill>
              </a:rPr>
              <a:t>Innovative Teachers</a:t>
            </a:r>
            <a:r>
              <a:rPr lang="en-US" sz="2000" dirty="0">
                <a:solidFill>
                  <a:prstClr val="black"/>
                </a:solidFill>
              </a:rPr>
              <a:t> who are:</a:t>
            </a:r>
          </a:p>
          <a:p>
            <a:pPr marL="1084263" indent="-576263">
              <a:spcAft>
                <a:spcPts val="600"/>
              </a:spcAft>
              <a:buFont typeface="Arial" pitchFamily="34" charset="0"/>
              <a:buChar char="•"/>
            </a:pPr>
            <a:r>
              <a:rPr lang="en-US" sz="2000" dirty="0">
                <a:solidFill>
                  <a:prstClr val="black"/>
                </a:solidFill>
              </a:rPr>
              <a:t>Excellent in their discipline and at par with the best graduates of Teacher Education in the world</a:t>
            </a:r>
          </a:p>
          <a:p>
            <a:pPr marL="1084263" indent="-576263">
              <a:spcAft>
                <a:spcPts val="600"/>
              </a:spcAft>
              <a:buFont typeface="Arial" pitchFamily="34" charset="0"/>
              <a:buChar char="•"/>
            </a:pPr>
            <a:r>
              <a:rPr lang="en-US" sz="2000" dirty="0">
                <a:solidFill>
                  <a:prstClr val="black"/>
                </a:solidFill>
              </a:rPr>
              <a:t>Responsive and deeply rooted  in one’s heritage, sensitive to cultural diversity and appreciative of different value systems</a:t>
            </a:r>
          </a:p>
          <a:p>
            <a:pPr marL="1084263" indent="-576263">
              <a:spcAft>
                <a:spcPts val="600"/>
              </a:spcAft>
              <a:buFont typeface="Arial" pitchFamily="34" charset="0"/>
              <a:buChar char="•"/>
            </a:pPr>
            <a:r>
              <a:rPr lang="en-US" sz="2000" dirty="0">
                <a:solidFill>
                  <a:prstClr val="black"/>
                </a:solidFill>
              </a:rPr>
              <a:t>Empowered and committed to social transformation</a:t>
            </a:r>
          </a:p>
          <a:p>
            <a:pPr>
              <a:spcAft>
                <a:spcPts val="600"/>
              </a:spcAft>
            </a:pPr>
            <a:r>
              <a:rPr lang="en-US" sz="2000" b="1" dirty="0">
                <a:solidFill>
                  <a:prstClr val="black"/>
                </a:solidFill>
              </a:rPr>
              <a:t>Education Leaders </a:t>
            </a:r>
            <a:r>
              <a:rPr lang="en-US" sz="2000" dirty="0">
                <a:solidFill>
                  <a:prstClr val="black"/>
                </a:solidFill>
              </a:rPr>
              <a:t> who are competent with knowledge, skills, attitudes, values and ethics to lead and manage high quality education programs</a:t>
            </a:r>
          </a:p>
          <a:p>
            <a:pPr>
              <a:spcAft>
                <a:spcPts val="600"/>
              </a:spcAft>
            </a:pPr>
            <a:r>
              <a:rPr lang="en-US" sz="2000" b="1" dirty="0">
                <a:solidFill>
                  <a:prstClr val="black"/>
                </a:solidFill>
              </a:rPr>
              <a:t>Research Scholars </a:t>
            </a:r>
            <a:r>
              <a:rPr lang="en-US" sz="2000" dirty="0">
                <a:solidFill>
                  <a:prstClr val="black"/>
                </a:solidFill>
              </a:rPr>
              <a:t> who are proficient in ground breaking cross-disciplinary inquiries</a:t>
            </a:r>
          </a:p>
        </p:txBody>
      </p:sp>
      <p:sp>
        <p:nvSpPr>
          <p:cNvPr id="3" name="Footer Placeholder 2"/>
          <p:cNvSpPr>
            <a:spLocks noGrp="1"/>
          </p:cNvSpPr>
          <p:nvPr>
            <p:ph type="ftr" sz="quarter" idx="11"/>
          </p:nvPr>
        </p:nvSpPr>
        <p:spPr/>
        <p:txBody>
          <a:bodyPr/>
          <a:lstStyle/>
          <a:p>
            <a:r>
              <a:rPr lang="en-PH">
                <a:solidFill>
                  <a:prstClr val="black">
                    <a:tint val="75000"/>
                  </a:prstClr>
                </a:solidFill>
              </a:rPr>
              <a:t>University Curriculum Management and instructional Materials Office Property. Do not Reproduce without permission.</a:t>
            </a:r>
          </a:p>
        </p:txBody>
      </p:sp>
    </p:spTree>
    <p:extLst>
      <p:ext uri="{BB962C8B-B14F-4D97-AF65-F5344CB8AC3E}">
        <p14:creationId xmlns:p14="http://schemas.microsoft.com/office/powerpoint/2010/main" xmlns="" val="2547200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81200" y="457200"/>
            <a:ext cx="8229600" cy="1143000"/>
          </a:xfrm>
        </p:spPr>
        <p:txBody>
          <a:bodyPr>
            <a:noAutofit/>
          </a:bodyPr>
          <a:lstStyle/>
          <a:p>
            <a:pPr algn="l"/>
            <a:r>
              <a:rPr lang="en-US" sz="2800" b="1" dirty="0"/>
              <a:t>The Outcomes Based Teacher Education Curriculum/   Program is committed to producing teachers who are</a:t>
            </a:r>
            <a:r>
              <a:rPr lang="en-US" sz="2800" dirty="0"/>
              <a:t>:</a:t>
            </a:r>
            <a:br>
              <a:rPr lang="en-US" sz="2800" dirty="0"/>
            </a:br>
            <a:endParaRPr lang="en-PH" sz="2800" dirty="0"/>
          </a:p>
        </p:txBody>
      </p:sp>
      <p:sp>
        <p:nvSpPr>
          <p:cNvPr id="5" name="Content Placeholder 4"/>
          <p:cNvSpPr>
            <a:spLocks noGrp="1"/>
          </p:cNvSpPr>
          <p:nvPr>
            <p:ph sz="quarter" idx="2"/>
          </p:nvPr>
        </p:nvSpPr>
        <p:spPr>
          <a:xfrm>
            <a:off x="2133600" y="1541437"/>
            <a:ext cx="4267200" cy="4499306"/>
          </a:xfrm>
        </p:spPr>
        <p:txBody>
          <a:bodyPr>
            <a:normAutofit fontScale="92500" lnSpcReduction="20000"/>
          </a:bodyPr>
          <a:lstStyle/>
          <a:p>
            <a:pPr marL="0" indent="0">
              <a:buNone/>
            </a:pPr>
            <a:endParaRPr lang="en-US" dirty="0"/>
          </a:p>
          <a:p>
            <a:pPr>
              <a:spcAft>
                <a:spcPts val="600"/>
              </a:spcAft>
            </a:pPr>
            <a:r>
              <a:rPr lang="en-US" sz="2800" b="1" dirty="0"/>
              <a:t>Discipline grounded, professionally competent and innovative practitioner</a:t>
            </a:r>
          </a:p>
          <a:p>
            <a:pPr>
              <a:spcAft>
                <a:spcPts val="600"/>
              </a:spcAft>
            </a:pPr>
            <a:r>
              <a:rPr lang="en-US" sz="2800" b="1" dirty="0"/>
              <a:t>Reflective Specialist</a:t>
            </a:r>
          </a:p>
          <a:p>
            <a:pPr>
              <a:spcAft>
                <a:spcPts val="600"/>
              </a:spcAft>
            </a:pPr>
            <a:r>
              <a:rPr lang="en-US" sz="2800" b="1" dirty="0"/>
              <a:t>Humane, Ethical and moral person</a:t>
            </a:r>
          </a:p>
          <a:p>
            <a:pPr>
              <a:spcAft>
                <a:spcPts val="600"/>
              </a:spcAft>
            </a:pPr>
            <a:r>
              <a:rPr lang="en-US" sz="2800" b="1" dirty="0"/>
              <a:t>Transformative Educator</a:t>
            </a:r>
          </a:p>
          <a:p>
            <a:pPr>
              <a:spcAft>
                <a:spcPts val="600"/>
              </a:spcAft>
            </a:pPr>
            <a:r>
              <a:rPr lang="en-US" sz="2800" b="1" dirty="0"/>
              <a:t>Critical, creative and responsible educational technology expert.</a:t>
            </a:r>
          </a:p>
          <a:p>
            <a:endParaRPr lang="en-US" dirty="0"/>
          </a:p>
          <a:p>
            <a:pPr>
              <a:buNone/>
            </a:pPr>
            <a:endParaRPr lang="en-US" dirty="0"/>
          </a:p>
          <a:p>
            <a:endParaRPr lang="en-US" dirty="0"/>
          </a:p>
        </p:txBody>
      </p:sp>
      <p:grpSp>
        <p:nvGrpSpPr>
          <p:cNvPr id="12" name="Content Placeholder 10"/>
          <p:cNvGrpSpPr>
            <a:grpSpLocks noGrp="1" noChangeAspect="1"/>
          </p:cNvGrpSpPr>
          <p:nvPr/>
        </p:nvGrpSpPr>
        <p:grpSpPr bwMode="auto">
          <a:xfrm>
            <a:off x="6436579" y="1743725"/>
            <a:ext cx="3600701" cy="3417888"/>
            <a:chOff x="3477" y="4878"/>
            <a:chExt cx="5988" cy="6191"/>
          </a:xfrm>
        </p:grpSpPr>
        <p:sp>
          <p:nvSpPr>
            <p:cNvPr id="13" name="AutoShape 23"/>
            <p:cNvSpPr>
              <a:spLocks noChangeAspect="1" noChangeArrowheads="1" noTextEdit="1"/>
            </p:cNvSpPr>
            <p:nvPr/>
          </p:nvSpPr>
          <p:spPr bwMode="auto">
            <a:xfrm>
              <a:off x="3477" y="4878"/>
              <a:ext cx="5988" cy="6191"/>
            </a:xfrm>
            <a:prstGeom prst="rect">
              <a:avLst/>
            </a:prstGeom>
            <a:noFill/>
            <a:ln w="9525">
              <a:noFill/>
              <a:miter lim="800000"/>
              <a:headEnd/>
              <a:tailEnd/>
            </a:ln>
          </p:spPr>
          <p:txBody>
            <a:bodyPr/>
            <a:lstStyle/>
            <a:p>
              <a:endParaRPr lang="en-PH">
                <a:solidFill>
                  <a:prstClr val="black"/>
                </a:solidFill>
                <a:latin typeface="Calibri"/>
              </a:endParaRPr>
            </a:p>
          </p:txBody>
        </p:sp>
        <p:sp>
          <p:nvSpPr>
            <p:cNvPr id="14" name="Oval 13"/>
            <p:cNvSpPr>
              <a:spLocks noChangeArrowheads="1"/>
            </p:cNvSpPr>
            <p:nvPr/>
          </p:nvSpPr>
          <p:spPr bwMode="auto">
            <a:xfrm>
              <a:off x="3652" y="5039"/>
              <a:ext cx="5707" cy="5692"/>
            </a:xfrm>
            <a:prstGeom prst="ellipse">
              <a:avLst/>
            </a:prstGeom>
            <a:gradFill rotWithShape="0">
              <a:gsLst>
                <a:gs pos="0">
                  <a:srgbClr val="4F81BD"/>
                </a:gs>
                <a:gs pos="100000">
                  <a:srgbClr val="365E8F"/>
                </a:gs>
              </a:gsLst>
              <a:path path="shape">
                <a:fillToRect l="50000" t="50000" r="50000" b="50000"/>
              </a:path>
            </a:gradFill>
            <a:ln w="285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solidFill>
                  <a:prstClr val="black"/>
                </a:solidFill>
              </a:endParaRPr>
            </a:p>
          </p:txBody>
        </p:sp>
        <p:sp>
          <p:nvSpPr>
            <p:cNvPr id="15" name="Oval 14"/>
            <p:cNvSpPr>
              <a:spLocks noChangeArrowheads="1"/>
            </p:cNvSpPr>
            <p:nvPr/>
          </p:nvSpPr>
          <p:spPr bwMode="auto">
            <a:xfrm>
              <a:off x="4136" y="5439"/>
              <a:ext cx="4776" cy="4891"/>
            </a:xfrm>
            <a:prstGeom prst="ellipse">
              <a:avLst/>
            </a:prstGeom>
            <a:solidFill>
              <a:srgbClr val="F7DB63"/>
            </a:solidFill>
            <a:ln w="9525">
              <a:solidFill>
                <a:srgbClr val="C00000"/>
              </a:solidFill>
              <a:round/>
              <a:headEnd/>
              <a:tailEnd/>
            </a:ln>
            <a:effectLst>
              <a:outerShdw dist="28398" dir="3806097" algn="ctr" rotWithShape="0">
                <a:srgbClr val="243F60">
                  <a:alpha val="50000"/>
                </a:srgbClr>
              </a:outerShdw>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solidFill>
                  <a:prstClr val="black"/>
                </a:solidFill>
              </a:endParaRPr>
            </a:p>
          </p:txBody>
        </p:sp>
        <p:sp>
          <p:nvSpPr>
            <p:cNvPr id="16" name="Oval 15"/>
            <p:cNvSpPr>
              <a:spLocks noChangeArrowheads="1"/>
            </p:cNvSpPr>
            <p:nvPr/>
          </p:nvSpPr>
          <p:spPr bwMode="auto">
            <a:xfrm>
              <a:off x="4722" y="6089"/>
              <a:ext cx="3702" cy="3702"/>
            </a:xfrm>
            <a:prstGeom prst="ellipse">
              <a:avLst/>
            </a:prstGeom>
            <a:solidFill>
              <a:srgbClr val="FFFFFF"/>
            </a:solidFill>
            <a:ln w="381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solidFill>
                  <a:prstClr val="black"/>
                </a:solidFill>
              </a:endParaRPr>
            </a:p>
          </p:txBody>
        </p:sp>
        <p:sp>
          <p:nvSpPr>
            <p:cNvPr id="17" name="AutoShape 19"/>
            <p:cNvSpPr>
              <a:spLocks noChangeArrowheads="1"/>
            </p:cNvSpPr>
            <p:nvPr/>
          </p:nvSpPr>
          <p:spPr bwMode="auto">
            <a:xfrm>
              <a:off x="4998" y="6129"/>
              <a:ext cx="3123" cy="2634"/>
            </a:xfrm>
            <a:prstGeom prst="triangle">
              <a:avLst>
                <a:gd name="adj" fmla="val 50000"/>
              </a:avLst>
            </a:prstGeom>
            <a:solidFill>
              <a:srgbClr val="FFFF00"/>
            </a:solidFill>
            <a:ln w="0">
              <a:noFill/>
              <a:miter lim="800000"/>
              <a:headEnd/>
              <a:tailEnd/>
            </a:ln>
            <a:effectLst>
              <a:outerShdw dist="28398" dir="3806097" algn="ctr" rotWithShape="0">
                <a:srgbClr val="4E6128"/>
              </a:outerShdw>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solidFill>
                  <a:prstClr val="black"/>
                </a:solidFill>
              </a:endParaRPr>
            </a:p>
          </p:txBody>
        </p:sp>
        <p:sp>
          <p:nvSpPr>
            <p:cNvPr id="18" name="Oval 17"/>
            <p:cNvSpPr>
              <a:spLocks noChangeArrowheads="1"/>
            </p:cNvSpPr>
            <p:nvPr/>
          </p:nvSpPr>
          <p:spPr bwMode="auto">
            <a:xfrm>
              <a:off x="5866" y="6885"/>
              <a:ext cx="1412" cy="1697"/>
            </a:xfrm>
            <a:prstGeom prst="ellipse">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solidFill>
                  <a:prstClr val="black"/>
                </a:solidFill>
              </a:endParaRPr>
            </a:p>
          </p:txBody>
        </p:sp>
        <p:pic>
          <p:nvPicPr>
            <p:cNvPr id="19" name="Object 3"/>
            <p:cNvPicPr>
              <a:picLocks noChangeAspect="1" noChangeArrowheads="1"/>
            </p:cNvPicPr>
            <p:nvPr/>
          </p:nvPicPr>
          <p:blipFill>
            <a:blip r:embed="rId3"/>
            <a:srcRect/>
            <a:stretch>
              <a:fillRect/>
            </a:stretch>
          </p:blipFill>
          <p:spPr bwMode="auto">
            <a:xfrm>
              <a:off x="6012" y="7206"/>
              <a:ext cx="1037" cy="1080"/>
            </a:xfrm>
            <a:prstGeom prst="rect">
              <a:avLst/>
            </a:prstGeom>
            <a:noFill/>
            <a:ln w="9525">
              <a:noFill/>
              <a:miter lim="800000"/>
              <a:headEnd/>
              <a:tailEnd/>
            </a:ln>
          </p:spPr>
        </p:pic>
        <p:sp>
          <p:nvSpPr>
            <p:cNvPr id="20" name="WordArt 16"/>
            <p:cNvSpPr>
              <a:spLocks noChangeArrowheads="1" noChangeShapeType="1" noTextEdit="1"/>
            </p:cNvSpPr>
            <p:nvPr/>
          </p:nvSpPr>
          <p:spPr bwMode="auto">
            <a:xfrm>
              <a:off x="6012" y="4878"/>
              <a:ext cx="493" cy="54"/>
            </a:xfrm>
            <a:prstGeom prst="rect">
              <a:avLst/>
            </a:prstGeom>
          </p:spPr>
          <p:txBody>
            <a:bodyPr spcFirstLastPara="1" wrap="none" fromWordArt="1">
              <a:prstTxWarp prst="textArchUp">
                <a:avLst>
                  <a:gd name="adj" fmla="val 10800004"/>
                </a:avLst>
              </a:prstTxWarp>
            </a:bodyPr>
            <a:lstStyle/>
            <a:p>
              <a:pPr algn="ctr"/>
              <a:endParaRPr lang="en-PH" sz="1200" kern="10">
                <a:ln w="9525">
                  <a:solidFill>
                    <a:srgbClr val="FFFFFF"/>
                  </a:solidFill>
                  <a:round/>
                  <a:headEnd/>
                  <a:tailEnd/>
                </a:ln>
                <a:solidFill>
                  <a:srgbClr val="FFFFFF"/>
                </a:solidFill>
                <a:latin typeface="Calibri"/>
              </a:endParaRPr>
            </a:p>
          </p:txBody>
        </p:sp>
        <p:pic>
          <p:nvPicPr>
            <p:cNvPr id="21" name="Picture 32"/>
            <p:cNvPicPr>
              <a:picLocks noChangeAspect="1" noChangeArrowheads="1"/>
            </p:cNvPicPr>
            <p:nvPr/>
          </p:nvPicPr>
          <p:blipFill>
            <a:blip r:embed="rId4"/>
            <a:srcRect/>
            <a:stretch>
              <a:fillRect/>
            </a:stretch>
          </p:blipFill>
          <p:spPr bwMode="auto">
            <a:xfrm rot="427793">
              <a:off x="4997" y="6044"/>
              <a:ext cx="1380" cy="2242"/>
            </a:xfrm>
            <a:prstGeom prst="rect">
              <a:avLst/>
            </a:prstGeom>
            <a:noFill/>
            <a:ln w="9525">
              <a:noFill/>
              <a:miter lim="800000"/>
              <a:headEnd/>
              <a:tailEnd/>
            </a:ln>
          </p:spPr>
        </p:pic>
        <p:pic>
          <p:nvPicPr>
            <p:cNvPr id="22" name="Picture 33"/>
            <p:cNvPicPr>
              <a:picLocks noChangeAspect="1" noChangeArrowheads="1"/>
            </p:cNvPicPr>
            <p:nvPr/>
          </p:nvPicPr>
          <p:blipFill>
            <a:blip r:embed="rId5"/>
            <a:srcRect/>
            <a:stretch>
              <a:fillRect/>
            </a:stretch>
          </p:blipFill>
          <p:spPr bwMode="auto">
            <a:xfrm rot="-480071">
              <a:off x="6809" y="5801"/>
              <a:ext cx="1615" cy="3187"/>
            </a:xfrm>
            <a:prstGeom prst="rect">
              <a:avLst/>
            </a:prstGeom>
            <a:noFill/>
            <a:ln w="9525">
              <a:noFill/>
              <a:miter lim="800000"/>
              <a:headEnd/>
              <a:tailEnd/>
            </a:ln>
          </p:spPr>
        </p:pic>
        <p:sp>
          <p:nvSpPr>
            <p:cNvPr id="23" name="WordArt 10"/>
            <p:cNvSpPr>
              <a:spLocks noChangeArrowheads="1" noChangeShapeType="1" noTextEdit="1"/>
            </p:cNvSpPr>
            <p:nvPr/>
          </p:nvSpPr>
          <p:spPr bwMode="auto">
            <a:xfrm>
              <a:off x="6100" y="10373"/>
              <a:ext cx="1178" cy="257"/>
            </a:xfrm>
            <a:prstGeom prst="rect">
              <a:avLst/>
            </a:prstGeom>
          </p:spPr>
          <p:txBody>
            <a:bodyPr wrap="none" fromWordArt="1">
              <a:prstTxWarp prst="textCanDown">
                <a:avLst>
                  <a:gd name="adj" fmla="val 33333"/>
                </a:avLst>
              </a:prstTxWarp>
            </a:bodyPr>
            <a:lstStyle/>
            <a:p>
              <a:pPr algn="ctr"/>
              <a:r>
                <a:rPr lang="en-PH" sz="1200" kern="10">
                  <a:ln w="9525">
                    <a:solidFill>
                      <a:srgbClr val="FFFF00"/>
                    </a:solidFill>
                    <a:round/>
                    <a:headEnd/>
                    <a:tailEnd/>
                  </a:ln>
                  <a:solidFill>
                    <a:srgbClr val="FFFF00"/>
                  </a:solidFill>
                  <a:latin typeface="Calibri"/>
                </a:rPr>
                <a:t>OBTEC</a:t>
              </a:r>
            </a:p>
          </p:txBody>
        </p:sp>
        <p:sp>
          <p:nvSpPr>
            <p:cNvPr id="24" name="WordArt 9"/>
            <p:cNvSpPr>
              <a:spLocks noChangeArrowheads="1" noChangeShapeType="1" noTextEdit="1"/>
            </p:cNvSpPr>
            <p:nvPr/>
          </p:nvSpPr>
          <p:spPr bwMode="auto">
            <a:xfrm rot="5164567">
              <a:off x="7352" y="7449"/>
              <a:ext cx="2023" cy="793"/>
            </a:xfrm>
            <a:prstGeom prst="rect">
              <a:avLst/>
            </a:prstGeom>
          </p:spPr>
          <p:txBody>
            <a:bodyPr spcFirstLastPara="1" wrap="none" fromWordArt="1">
              <a:prstTxWarp prst="textArchUp">
                <a:avLst>
                  <a:gd name="adj" fmla="val 10800004"/>
                </a:avLst>
              </a:prstTxWarp>
            </a:bodyPr>
            <a:lstStyle/>
            <a:p>
              <a:pPr algn="ctr"/>
              <a:r>
                <a:rPr lang="en-PH" sz="1200" b="1" kern="10">
                  <a:ln w="9525">
                    <a:solidFill>
                      <a:srgbClr val="000000"/>
                    </a:solidFill>
                    <a:round/>
                    <a:headEnd/>
                    <a:tailEnd/>
                  </a:ln>
                  <a:solidFill>
                    <a:srgbClr val="000000"/>
                  </a:solidFill>
                  <a:latin typeface="Arial"/>
                  <a:cs typeface="Arial"/>
                </a:rPr>
                <a:t>Senior Secondary</a:t>
              </a:r>
            </a:p>
          </p:txBody>
        </p:sp>
        <p:sp>
          <p:nvSpPr>
            <p:cNvPr id="25" name="WordArt 8"/>
            <p:cNvSpPr>
              <a:spLocks noChangeArrowheads="1" noChangeShapeType="1" noTextEdit="1"/>
            </p:cNvSpPr>
            <p:nvPr/>
          </p:nvSpPr>
          <p:spPr bwMode="auto">
            <a:xfrm>
              <a:off x="5646" y="5679"/>
              <a:ext cx="1820" cy="660"/>
            </a:xfrm>
            <a:prstGeom prst="rect">
              <a:avLst/>
            </a:prstGeom>
          </p:spPr>
          <p:txBody>
            <a:bodyPr spcFirstLastPara="1" wrap="none" fromWordArt="1">
              <a:prstTxWarp prst="textArchUp">
                <a:avLst>
                  <a:gd name="adj" fmla="val 10800004"/>
                </a:avLst>
              </a:prstTxWarp>
            </a:bodyPr>
            <a:lstStyle/>
            <a:p>
              <a:pPr algn="ctr"/>
              <a:r>
                <a:rPr lang="en-PH" sz="1200" b="1" kern="10">
                  <a:ln w="9525">
                    <a:solidFill>
                      <a:srgbClr val="000000"/>
                    </a:solidFill>
                    <a:round/>
                    <a:headEnd/>
                    <a:tailEnd/>
                  </a:ln>
                  <a:solidFill>
                    <a:srgbClr val="000000"/>
                  </a:solidFill>
                  <a:latin typeface="Arial"/>
                  <a:cs typeface="Arial"/>
                </a:rPr>
                <a:t>Junior  Secondary</a:t>
              </a:r>
            </a:p>
          </p:txBody>
        </p:sp>
        <p:sp>
          <p:nvSpPr>
            <p:cNvPr id="26" name="WordArt 7"/>
            <p:cNvSpPr>
              <a:spLocks noChangeArrowheads="1" noChangeShapeType="1" noTextEdit="1"/>
            </p:cNvSpPr>
            <p:nvPr/>
          </p:nvSpPr>
          <p:spPr bwMode="auto">
            <a:xfrm rot="-5020605">
              <a:off x="3973" y="7578"/>
              <a:ext cx="1122" cy="367"/>
            </a:xfrm>
            <a:prstGeom prst="rect">
              <a:avLst/>
            </a:prstGeom>
          </p:spPr>
          <p:txBody>
            <a:bodyPr spcFirstLastPara="1" wrap="none" fromWordArt="1">
              <a:prstTxWarp prst="textArchUp">
                <a:avLst>
                  <a:gd name="adj" fmla="val 10800004"/>
                </a:avLst>
              </a:prstTxWarp>
            </a:bodyPr>
            <a:lstStyle/>
            <a:p>
              <a:pPr algn="ctr"/>
              <a:r>
                <a:rPr lang="en-PH" sz="1200" b="1" kern="10">
                  <a:ln w="9525">
                    <a:solidFill>
                      <a:srgbClr val="000000"/>
                    </a:solidFill>
                    <a:round/>
                    <a:headEnd/>
                    <a:tailEnd/>
                  </a:ln>
                  <a:solidFill>
                    <a:srgbClr val="000000"/>
                  </a:solidFill>
                  <a:latin typeface="Arial"/>
                  <a:cs typeface="Arial"/>
                </a:rPr>
                <a:t>Elementary</a:t>
              </a:r>
            </a:p>
          </p:txBody>
        </p:sp>
        <p:sp>
          <p:nvSpPr>
            <p:cNvPr id="27" name="WordArt 6"/>
            <p:cNvSpPr>
              <a:spLocks noChangeArrowheads="1" noChangeShapeType="1" noTextEdit="1"/>
            </p:cNvSpPr>
            <p:nvPr/>
          </p:nvSpPr>
          <p:spPr bwMode="auto">
            <a:xfrm>
              <a:off x="5646" y="9791"/>
              <a:ext cx="1820" cy="425"/>
            </a:xfrm>
            <a:prstGeom prst="rect">
              <a:avLst/>
            </a:prstGeom>
          </p:spPr>
          <p:txBody>
            <a:bodyPr wrap="none" fromWordArt="1">
              <a:prstTxWarp prst="textCanDown">
                <a:avLst>
                  <a:gd name="adj" fmla="val 33333"/>
                </a:avLst>
              </a:prstTxWarp>
            </a:bodyPr>
            <a:lstStyle/>
            <a:p>
              <a:pPr algn="ctr"/>
              <a:r>
                <a:rPr lang="en-PH" sz="1200" b="1" kern="10">
                  <a:ln w="9525">
                    <a:solidFill>
                      <a:srgbClr val="000000"/>
                    </a:solidFill>
                    <a:round/>
                    <a:headEnd/>
                    <a:tailEnd/>
                  </a:ln>
                  <a:solidFill>
                    <a:srgbClr val="000000"/>
                  </a:solidFill>
                  <a:latin typeface="Arial"/>
                  <a:cs typeface="Arial"/>
                </a:rPr>
                <a:t>Early Childhood Education</a:t>
              </a:r>
            </a:p>
          </p:txBody>
        </p:sp>
        <p:sp>
          <p:nvSpPr>
            <p:cNvPr id="28" name="WordArt 5"/>
            <p:cNvSpPr>
              <a:spLocks noChangeArrowheads="1" noChangeShapeType="1" noTextEdit="1"/>
            </p:cNvSpPr>
            <p:nvPr/>
          </p:nvSpPr>
          <p:spPr bwMode="auto">
            <a:xfrm>
              <a:off x="5459" y="8763"/>
              <a:ext cx="2219" cy="578"/>
            </a:xfrm>
            <a:prstGeom prst="rect">
              <a:avLst/>
            </a:prstGeom>
          </p:spPr>
          <p:txBody>
            <a:bodyPr wrap="none" fromWordArt="1">
              <a:prstTxWarp prst="textCanDown">
                <a:avLst>
                  <a:gd name="adj" fmla="val 13583"/>
                </a:avLst>
              </a:prstTxWarp>
            </a:bodyPr>
            <a:lstStyle/>
            <a:p>
              <a:pPr algn="ctr"/>
              <a:r>
                <a:rPr lang="en-PH" sz="1200" kern="10" dirty="0">
                  <a:ln w="9525">
                    <a:solidFill>
                      <a:srgbClr val="1F497D"/>
                    </a:solidFill>
                    <a:round/>
                    <a:headEnd/>
                    <a:tailEnd/>
                  </a:ln>
                  <a:solidFill>
                    <a:srgbClr val="1F497D"/>
                  </a:solidFill>
                  <a:latin typeface="Times New Roman"/>
                  <a:cs typeface="Times New Roman"/>
                </a:rPr>
                <a:t>Discipline-Grounded /</a:t>
              </a:r>
            </a:p>
            <a:p>
              <a:pPr algn="ctr"/>
              <a:r>
                <a:rPr lang="en-PH" sz="1200" kern="10" dirty="0">
                  <a:ln w="9525">
                    <a:solidFill>
                      <a:srgbClr val="1F497D"/>
                    </a:solidFill>
                    <a:round/>
                    <a:headEnd/>
                    <a:tailEnd/>
                  </a:ln>
                  <a:solidFill>
                    <a:srgbClr val="1F497D"/>
                  </a:solidFill>
                  <a:latin typeface="Times New Roman"/>
                  <a:cs typeface="Times New Roman"/>
                </a:rPr>
                <a:t>Responsive Specialist</a:t>
              </a:r>
            </a:p>
          </p:txBody>
        </p:sp>
        <p:sp>
          <p:nvSpPr>
            <p:cNvPr id="29" name="WordArt 4"/>
            <p:cNvSpPr>
              <a:spLocks noChangeArrowheads="1" noChangeShapeType="1" noTextEdit="1"/>
            </p:cNvSpPr>
            <p:nvPr/>
          </p:nvSpPr>
          <p:spPr bwMode="auto">
            <a:xfrm rot="-5400000">
              <a:off x="8453" y="7861"/>
              <a:ext cx="1179" cy="266"/>
            </a:xfrm>
            <a:prstGeom prst="rect">
              <a:avLst/>
            </a:prstGeom>
          </p:spPr>
          <p:txBody>
            <a:bodyPr wrap="none" fromWordArt="1">
              <a:prstTxWarp prst="textCanDown">
                <a:avLst>
                  <a:gd name="adj" fmla="val 33333"/>
                </a:avLst>
              </a:prstTxWarp>
            </a:bodyPr>
            <a:lstStyle/>
            <a:p>
              <a:pPr algn="ctr"/>
              <a:r>
                <a:rPr lang="en-PH" sz="1200" kern="10">
                  <a:ln w="9525">
                    <a:solidFill>
                      <a:srgbClr val="FFFF00"/>
                    </a:solidFill>
                    <a:round/>
                    <a:headEnd/>
                    <a:tailEnd/>
                  </a:ln>
                  <a:solidFill>
                    <a:srgbClr val="FFFF00"/>
                  </a:solidFill>
                  <a:latin typeface="Calibri"/>
                </a:rPr>
                <a:t>OBTEC</a:t>
              </a:r>
            </a:p>
          </p:txBody>
        </p:sp>
        <p:sp>
          <p:nvSpPr>
            <p:cNvPr id="30" name="WordArt 3"/>
            <p:cNvSpPr>
              <a:spLocks noChangeArrowheads="1" noChangeShapeType="1" noTextEdit="1"/>
            </p:cNvSpPr>
            <p:nvPr/>
          </p:nvSpPr>
          <p:spPr bwMode="auto">
            <a:xfrm rot="5063900">
              <a:off x="3294" y="7834"/>
              <a:ext cx="1391" cy="263"/>
            </a:xfrm>
            <a:prstGeom prst="rect">
              <a:avLst/>
            </a:prstGeom>
          </p:spPr>
          <p:txBody>
            <a:bodyPr wrap="none" fromWordArt="1">
              <a:prstTxWarp prst="textCanDown">
                <a:avLst>
                  <a:gd name="adj" fmla="val 33333"/>
                </a:avLst>
              </a:prstTxWarp>
            </a:bodyPr>
            <a:lstStyle/>
            <a:p>
              <a:pPr algn="ctr"/>
              <a:r>
                <a:rPr lang="en-PH" sz="1200" kern="10">
                  <a:ln w="9525">
                    <a:solidFill>
                      <a:srgbClr val="FFFF00"/>
                    </a:solidFill>
                    <a:round/>
                    <a:headEnd/>
                    <a:tailEnd/>
                  </a:ln>
                  <a:solidFill>
                    <a:srgbClr val="FFFF00"/>
                  </a:solidFill>
                  <a:latin typeface="Calibri"/>
                </a:rPr>
                <a:t>OBTEC</a:t>
              </a:r>
            </a:p>
          </p:txBody>
        </p:sp>
        <p:sp>
          <p:nvSpPr>
            <p:cNvPr id="31" name="WordArt 2"/>
            <p:cNvSpPr>
              <a:spLocks noChangeArrowheads="1" noChangeShapeType="1" noTextEdit="1"/>
            </p:cNvSpPr>
            <p:nvPr/>
          </p:nvSpPr>
          <p:spPr bwMode="auto">
            <a:xfrm>
              <a:off x="6012" y="5196"/>
              <a:ext cx="1266" cy="244"/>
            </a:xfrm>
            <a:prstGeom prst="rect">
              <a:avLst/>
            </a:prstGeom>
          </p:spPr>
          <p:txBody>
            <a:bodyPr wrap="none" fromWordArt="1">
              <a:prstTxWarp prst="textCanDown">
                <a:avLst>
                  <a:gd name="adj" fmla="val 0"/>
                </a:avLst>
              </a:prstTxWarp>
            </a:bodyPr>
            <a:lstStyle/>
            <a:p>
              <a:pPr algn="ctr"/>
              <a:r>
                <a:rPr lang="en-PH" sz="1200" kern="10">
                  <a:ln w="9525">
                    <a:solidFill>
                      <a:srgbClr val="FFFF00"/>
                    </a:solidFill>
                    <a:round/>
                    <a:headEnd/>
                    <a:tailEnd/>
                  </a:ln>
                  <a:solidFill>
                    <a:srgbClr val="FFFF00"/>
                  </a:solidFill>
                  <a:latin typeface="Calibri"/>
                </a:rPr>
                <a:t>OBTEC</a:t>
              </a:r>
            </a:p>
          </p:txBody>
        </p:sp>
      </p:grpSp>
      <p:pic>
        <p:nvPicPr>
          <p:cNvPr id="5122"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8528586" y="5443538"/>
            <a:ext cx="719137" cy="1109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226258" y="5715000"/>
            <a:ext cx="1273878"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PH">
                <a:solidFill>
                  <a:prstClr val="black">
                    <a:tint val="75000"/>
                  </a:prstClr>
                </a:solidFill>
                <a:latin typeface="Calibri"/>
              </a:rPr>
              <a:t>University Curriculum Management and instructional Materials Office Property. Do not Reproduce without permission.</a:t>
            </a:r>
          </a:p>
        </p:txBody>
      </p:sp>
    </p:spTree>
    <p:extLst>
      <p:ext uri="{BB962C8B-B14F-4D97-AF65-F5344CB8AC3E}">
        <p14:creationId xmlns:p14="http://schemas.microsoft.com/office/powerpoint/2010/main" xmlns="" val="227018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8A9AEE-21AA-4067-877C-9925574A99CF}"/>
              </a:ext>
            </a:extLst>
          </p:cNvPr>
          <p:cNvSpPr>
            <a:spLocks noGrp="1"/>
          </p:cNvSpPr>
          <p:nvPr>
            <p:ph type="title"/>
          </p:nvPr>
        </p:nvSpPr>
        <p:spPr/>
        <p:txBody>
          <a:bodyPr/>
          <a:lstStyle/>
          <a:p>
            <a:r>
              <a:rPr lang="en-PH" dirty="0">
                <a:solidFill>
                  <a:schemeClr val="accent2">
                    <a:lumMod val="50000"/>
                  </a:schemeClr>
                </a:solidFill>
              </a:rPr>
              <a:t>Challenges to Effective Curriculum Implementation</a:t>
            </a:r>
          </a:p>
        </p:txBody>
      </p:sp>
      <p:pic>
        <p:nvPicPr>
          <p:cNvPr id="4" name="Content Placeholder 3" descr="PNU Torch.png">
            <a:extLst>
              <a:ext uri="{FF2B5EF4-FFF2-40B4-BE49-F238E27FC236}">
                <a16:creationId xmlns:a16="http://schemas.microsoft.com/office/drawing/2014/main" xmlns="" id="{3B55EFE8-4CA2-4636-BE5F-1609AC9D6AA8}"/>
              </a:ext>
            </a:extLst>
          </p:cNvPr>
          <p:cNvPicPr>
            <a:picLocks noChangeAspect="1"/>
          </p:cNvPicPr>
          <p:nvPr/>
        </p:nvPicPr>
        <p:blipFill>
          <a:blip r:embed="rId2" cstate="print"/>
          <a:srcRect l="21584" t="7980" r="22917"/>
          <a:stretch>
            <a:fillRect/>
          </a:stretch>
        </p:blipFill>
        <p:spPr bwMode="auto">
          <a:xfrm>
            <a:off x="228600" y="0"/>
            <a:ext cx="1066800" cy="1905000"/>
          </a:xfrm>
          <a:prstGeom prst="rect">
            <a:avLst/>
          </a:prstGeom>
          <a:noFill/>
          <a:ln w="9525">
            <a:noFill/>
            <a:miter lim="800000"/>
            <a:headEnd/>
            <a:tailEnd/>
          </a:ln>
        </p:spPr>
      </p:pic>
      <p:pic>
        <p:nvPicPr>
          <p:cNvPr id="6" name="Picture 5">
            <a:extLst>
              <a:ext uri="{FF2B5EF4-FFF2-40B4-BE49-F238E27FC236}">
                <a16:creationId xmlns:a16="http://schemas.microsoft.com/office/drawing/2014/main" xmlns="" id="{84CA5065-6404-4B55-A0E1-985797FCF32E}"/>
              </a:ext>
            </a:extLst>
          </p:cNvPr>
          <p:cNvPicPr>
            <a:picLocks noChangeAspect="1"/>
          </p:cNvPicPr>
          <p:nvPr/>
        </p:nvPicPr>
        <p:blipFill>
          <a:blip r:embed="rId3"/>
          <a:stretch>
            <a:fillRect/>
          </a:stretch>
        </p:blipFill>
        <p:spPr>
          <a:xfrm>
            <a:off x="1146412" y="1789927"/>
            <a:ext cx="10126639" cy="4724809"/>
          </a:xfrm>
          <a:prstGeom prst="rect">
            <a:avLst/>
          </a:prstGeom>
        </p:spPr>
      </p:pic>
    </p:spTree>
    <p:extLst>
      <p:ext uri="{BB962C8B-B14F-4D97-AF65-F5344CB8AC3E}">
        <p14:creationId xmlns:p14="http://schemas.microsoft.com/office/powerpoint/2010/main" xmlns="" val="28141356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1" descr="Cyprus Web Design"/>
          <p:cNvPicPr>
            <a:picLocks noChangeAspect="1" noChangeArrowheads="1"/>
          </p:cNvPicPr>
          <p:nvPr/>
        </p:nvPicPr>
        <p:blipFill>
          <a:blip r:embed="rId2" cstate="print"/>
          <a:srcRect/>
          <a:stretch>
            <a:fillRect/>
          </a:stretch>
        </p:blipFill>
        <p:spPr bwMode="auto">
          <a:xfrm rot="18592493">
            <a:off x="3323707" y="2457270"/>
            <a:ext cx="1763791" cy="1543317"/>
          </a:xfrm>
          <a:prstGeom prst="rect">
            <a:avLst/>
          </a:prstGeom>
          <a:noFill/>
        </p:spPr>
      </p:pic>
      <p:sp>
        <p:nvSpPr>
          <p:cNvPr id="4" name="Footer Placeholder 3"/>
          <p:cNvSpPr>
            <a:spLocks noGrp="1"/>
          </p:cNvSpPr>
          <p:nvPr>
            <p:ph type="ftr" sz="quarter" idx="11"/>
          </p:nvPr>
        </p:nvSpPr>
        <p:spPr>
          <a:xfrm>
            <a:off x="1227160" y="6372567"/>
            <a:ext cx="6243203" cy="274320"/>
          </a:xfrm>
        </p:spPr>
        <p:txBody>
          <a:bodyPr/>
          <a:lstStyle/>
          <a:p>
            <a:r>
              <a:rPr lang="en-US">
                <a:solidFill>
                  <a:prstClr val="black">
                    <a:tint val="75000"/>
                  </a:prstClr>
                </a:solidFill>
              </a:rPr>
              <a:t>ASAIHL 2014 Conference</a:t>
            </a:r>
          </a:p>
        </p:txBody>
      </p:sp>
      <p:sp>
        <p:nvSpPr>
          <p:cNvPr id="21" name="Cloud Callout 20"/>
          <p:cNvSpPr/>
          <p:nvPr/>
        </p:nvSpPr>
        <p:spPr>
          <a:xfrm>
            <a:off x="5943599" y="-1"/>
            <a:ext cx="3719015" cy="2349511"/>
          </a:xfrm>
          <a:prstGeom prst="cloudCallout">
            <a:avLst>
              <a:gd name="adj1" fmla="val 8277"/>
              <a:gd name="adj2" fmla="val 688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Cloud Callout 22"/>
          <p:cNvSpPr/>
          <p:nvPr/>
        </p:nvSpPr>
        <p:spPr>
          <a:xfrm>
            <a:off x="5334000" y="2705100"/>
            <a:ext cx="6075528" cy="2495550"/>
          </a:xfrm>
          <a:prstGeom prst="cloudCallout">
            <a:avLst>
              <a:gd name="adj1" fmla="val 55190"/>
              <a:gd name="adj2" fmla="val 5662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 </a:t>
            </a:r>
            <a:r>
              <a:rPr lang="en-US" sz="1600" b="1" dirty="0">
                <a:solidFill>
                  <a:schemeClr val="tx2"/>
                </a:solidFill>
              </a:rPr>
              <a:t>What are the outcomes—skills, knowledge, and other attributes—that graduates of the program should attain?</a:t>
            </a:r>
          </a:p>
          <a:p>
            <a:pPr algn="ctr"/>
            <a:r>
              <a:rPr lang="en-US" sz="1600" b="1" dirty="0">
                <a:solidFill>
                  <a:schemeClr val="tx2"/>
                </a:solidFill>
              </a:rPr>
              <a:t>outcomes—skills, knowledge, and other attributes—that graduates of the program should attain?</a:t>
            </a:r>
          </a:p>
        </p:txBody>
      </p:sp>
      <p:pic>
        <p:nvPicPr>
          <p:cNvPr id="45067" name="Picture 11" descr="Cyprus Web Design"/>
          <p:cNvPicPr>
            <a:picLocks noChangeAspect="1" noChangeArrowheads="1"/>
          </p:cNvPicPr>
          <p:nvPr/>
        </p:nvPicPr>
        <p:blipFill>
          <a:blip r:embed="rId2" cstate="print"/>
          <a:srcRect/>
          <a:stretch>
            <a:fillRect/>
          </a:stretch>
        </p:blipFill>
        <p:spPr bwMode="auto">
          <a:xfrm rot="11637105">
            <a:off x="4052131" y="196861"/>
            <a:ext cx="1828800" cy="1600200"/>
          </a:xfrm>
          <a:prstGeom prst="rect">
            <a:avLst/>
          </a:prstGeom>
          <a:noFill/>
        </p:spPr>
      </p:pic>
      <p:pic>
        <p:nvPicPr>
          <p:cNvPr id="29" name="Picture 11" descr="Cyprus Web Design"/>
          <p:cNvPicPr>
            <a:picLocks noChangeAspect="1" noChangeArrowheads="1"/>
          </p:cNvPicPr>
          <p:nvPr/>
        </p:nvPicPr>
        <p:blipFill>
          <a:blip r:embed="rId2" cstate="print"/>
          <a:srcRect/>
          <a:stretch>
            <a:fillRect/>
          </a:stretch>
        </p:blipFill>
        <p:spPr bwMode="auto">
          <a:xfrm rot="14264081">
            <a:off x="4261255" y="1563912"/>
            <a:ext cx="1794048" cy="2245927"/>
          </a:xfrm>
          <a:prstGeom prst="rect">
            <a:avLst/>
          </a:prstGeom>
          <a:noFill/>
        </p:spPr>
      </p:pic>
      <p:pic>
        <p:nvPicPr>
          <p:cNvPr id="30" name="Picture 11" descr="Cyprus Web Design"/>
          <p:cNvPicPr>
            <a:picLocks noChangeAspect="1" noChangeArrowheads="1"/>
          </p:cNvPicPr>
          <p:nvPr/>
        </p:nvPicPr>
        <p:blipFill>
          <a:blip r:embed="rId2" cstate="print"/>
          <a:srcRect/>
          <a:stretch>
            <a:fillRect/>
          </a:stretch>
        </p:blipFill>
        <p:spPr bwMode="auto">
          <a:xfrm rot="17789144">
            <a:off x="3224035" y="2863460"/>
            <a:ext cx="1515768" cy="1728098"/>
          </a:xfrm>
          <a:prstGeom prst="rect">
            <a:avLst/>
          </a:prstGeom>
          <a:noFill/>
        </p:spPr>
      </p:pic>
      <p:sp>
        <p:nvSpPr>
          <p:cNvPr id="34" name="Rectangle 33"/>
          <p:cNvSpPr/>
          <p:nvPr/>
        </p:nvSpPr>
        <p:spPr>
          <a:xfrm>
            <a:off x="135108" y="75856"/>
            <a:ext cx="3704094" cy="2554545"/>
          </a:xfrm>
          <a:prstGeom prst="rect">
            <a:avLst/>
          </a:prstGeom>
          <a:solidFill>
            <a:schemeClr val="accent4">
              <a:lumMod val="60000"/>
              <a:lumOff val="40000"/>
            </a:schemeClr>
          </a:solidFill>
        </p:spPr>
        <p:txBody>
          <a:bodyPr wrap="square">
            <a:spAutoFit/>
          </a:bodyPr>
          <a:lstStyle/>
          <a:p>
            <a:r>
              <a:rPr lang="en-US" sz="3200" b="1" dirty="0">
                <a:solidFill>
                  <a:srgbClr val="C00000"/>
                </a:solidFill>
              </a:rPr>
              <a:t>OUTCOMES BASED ASSESSMENT OF ACADEMIC PROGRAMS</a:t>
            </a:r>
          </a:p>
        </p:txBody>
      </p:sp>
      <p:sp>
        <p:nvSpPr>
          <p:cNvPr id="2" name="Rectangle 1"/>
          <p:cNvSpPr/>
          <p:nvPr/>
        </p:nvSpPr>
        <p:spPr>
          <a:xfrm>
            <a:off x="929474" y="3614041"/>
            <a:ext cx="2603011" cy="1200329"/>
          </a:xfrm>
          <a:prstGeom prst="rect">
            <a:avLst/>
          </a:prstGeom>
        </p:spPr>
        <p:txBody>
          <a:bodyPr wrap="square">
            <a:spAutoFit/>
          </a:bodyPr>
          <a:lstStyle/>
          <a:p>
            <a:r>
              <a:rPr lang="en-US" b="1" dirty="0">
                <a:solidFill>
                  <a:schemeClr val="tx2"/>
                </a:solidFill>
              </a:rPr>
              <a:t>To what extent is the program enabling its graduates to attain the outcomes</a:t>
            </a:r>
            <a:r>
              <a:rPr lang="en-US" b="1" dirty="0"/>
              <a:t>?</a:t>
            </a:r>
          </a:p>
        </p:txBody>
      </p:sp>
      <p:sp>
        <p:nvSpPr>
          <p:cNvPr id="3" name="Rectangle 2"/>
          <p:cNvSpPr/>
          <p:nvPr/>
        </p:nvSpPr>
        <p:spPr>
          <a:xfrm>
            <a:off x="6252620" y="580757"/>
            <a:ext cx="3429911" cy="1200329"/>
          </a:xfrm>
          <a:prstGeom prst="rect">
            <a:avLst/>
          </a:prstGeom>
        </p:spPr>
        <p:txBody>
          <a:bodyPr wrap="square">
            <a:spAutoFit/>
          </a:bodyPr>
          <a:lstStyle/>
          <a:p>
            <a:r>
              <a:rPr lang="en-US" b="1" dirty="0">
                <a:solidFill>
                  <a:schemeClr val="tx2"/>
                </a:solidFill>
              </a:rPr>
              <a:t>How can faculty use what they learn from program assessment to improve their programs </a:t>
            </a:r>
            <a:r>
              <a:rPr lang="en-US" b="1" dirty="0"/>
              <a:t>?</a:t>
            </a:r>
          </a:p>
        </p:txBody>
      </p:sp>
    </p:spTree>
    <p:extLst>
      <p:ext uri="{BB962C8B-B14F-4D97-AF65-F5344CB8AC3E}">
        <p14:creationId xmlns:p14="http://schemas.microsoft.com/office/powerpoint/2010/main" xmlns="" val="2761618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Sales Direction 16X9">
  <a:themeElements>
    <a:clrScheme name="Custom 27">
      <a:dk1>
        <a:srgbClr val="F5D974"/>
      </a:dk1>
      <a:lt1>
        <a:sysClr val="window" lastClr="FFFFFF"/>
      </a:lt1>
      <a:dk2>
        <a:srgbClr val="000000"/>
      </a:dk2>
      <a:lt2>
        <a:srgbClr val="F2F2F2"/>
      </a:lt2>
      <a:accent1>
        <a:srgbClr val="EFC119"/>
      </a:accent1>
      <a:accent2>
        <a:srgbClr val="0033CC"/>
      </a:accent2>
      <a:accent3>
        <a:srgbClr val="EFC119"/>
      </a:accent3>
      <a:accent4>
        <a:srgbClr val="F5D974"/>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usiness direction presentation (widescreen).potx" id="{D17AB31B-F25B-45F4-B34E-C6982D129A29}" vid="{B63A7B92-8C2A-4E6A-9062-768A2448E6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direction presentation (widescreen)</Template>
  <TotalTime>328</TotalTime>
  <Words>2867</Words>
  <Application>Microsoft Office PowerPoint</Application>
  <PresentationFormat>Custom</PresentationFormat>
  <Paragraphs>422</Paragraphs>
  <Slides>34</Slides>
  <Notes>3</Notes>
  <HiddenSlides>0</HiddenSlides>
  <MMClips>0</MMClips>
  <ScaleCrop>false</ScaleCrop>
  <HeadingPairs>
    <vt:vector size="4" baseType="variant">
      <vt:variant>
        <vt:lpstr>Theme</vt:lpstr>
      </vt:variant>
      <vt:variant>
        <vt:i4>7</vt:i4>
      </vt:variant>
      <vt:variant>
        <vt:lpstr>Slide Titles</vt:lpstr>
      </vt:variant>
      <vt:variant>
        <vt:i4>34</vt:i4>
      </vt:variant>
    </vt:vector>
  </HeadingPairs>
  <TitlesOfParts>
    <vt:vector size="41" baseType="lpstr">
      <vt:lpstr>Sales Direction 16X9</vt:lpstr>
      <vt:lpstr>Office Theme</vt:lpstr>
      <vt:lpstr>1_Office Theme</vt:lpstr>
      <vt:lpstr>2_Office Theme</vt:lpstr>
      <vt:lpstr>3_Office Theme</vt:lpstr>
      <vt:lpstr>5_Office Theme</vt:lpstr>
      <vt:lpstr>4_Office Theme</vt:lpstr>
      <vt:lpstr>Innovations and Issues in Assessment in the HEI</vt:lpstr>
      <vt:lpstr>The Changing Landscape of Higher Education</vt:lpstr>
      <vt:lpstr>Mapping the Contours  of Innovations in Higher Education </vt:lpstr>
      <vt:lpstr>CHALLENGES TO CURRICULUM IMPLEMENTATION ( Teacher Education Institutions)</vt:lpstr>
      <vt:lpstr>The PNU OBTEC Experience</vt:lpstr>
      <vt:lpstr>The Philippine Normal University Institutional Outcomes</vt:lpstr>
      <vt:lpstr>The Outcomes Based Teacher Education Curriculum/   Program is committed to producing teachers who are: </vt:lpstr>
      <vt:lpstr>Challenges to Effective Curriculum Implementation</vt:lpstr>
      <vt:lpstr>Slide 9</vt:lpstr>
      <vt:lpstr>Slide 10</vt:lpstr>
      <vt:lpstr>Slide 11</vt:lpstr>
      <vt:lpstr>Mechanisms for Quality Audit of      Pre-service Teacher Education Curriculum</vt:lpstr>
      <vt:lpstr>Checking the alignment of OBTEC outcomes vis-à-vis the Philippine Professional Standards for Teachers  </vt:lpstr>
      <vt:lpstr>Mechanisms for Quality Audit of      Pre-service Teacher Education Curriculum</vt:lpstr>
      <vt:lpstr>Learning Outcomes Assessment </vt:lpstr>
      <vt:lpstr>Development of Institutional Learning Outcomes Plan (LOAP)</vt:lpstr>
      <vt:lpstr>Development of Strategies for Institutional learning Outcomes Assessment</vt:lpstr>
      <vt:lpstr>3. Development of Program Level Outcomes Assessment</vt:lpstr>
      <vt:lpstr>Development of Program Level Outcomes Assessment</vt:lpstr>
      <vt:lpstr>Development of Course Level Outcomes Assessment</vt:lpstr>
      <vt:lpstr>Levels of Achievement for Outcomes/ Competencies</vt:lpstr>
      <vt:lpstr>Increasing Level</vt:lpstr>
      <vt:lpstr>Enhancing program quality for achieving learning outcomes</vt:lpstr>
      <vt:lpstr>Slide 24</vt:lpstr>
      <vt:lpstr>Slide 25</vt:lpstr>
      <vt:lpstr>Measurement of Outcomes and Attainment of CQI</vt:lpstr>
      <vt:lpstr>Slide 27</vt:lpstr>
      <vt:lpstr>Measurement of Outcomes and Attainment of CQI</vt:lpstr>
      <vt:lpstr>Categories of Assessment Strategies</vt:lpstr>
      <vt:lpstr>Categories of Assessment Strategies</vt:lpstr>
      <vt:lpstr>Sources of Data that Provide Relatively Indirect Evidence</vt:lpstr>
      <vt:lpstr>Innovations in Assessment </vt:lpstr>
      <vt:lpstr>Innovations in Assessment</vt:lpstr>
      <vt:lpstr>Innovations in Assessment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Innovations and Issues in Assessment in the HEI</dc:title>
  <dc:creator>Rita</dc:creator>
  <cp:lastModifiedBy>Dr. Carlo Magno</cp:lastModifiedBy>
  <cp:revision>45</cp:revision>
  <dcterms:created xsi:type="dcterms:W3CDTF">2017-08-21T15:23:55Z</dcterms:created>
  <dcterms:modified xsi:type="dcterms:W3CDTF">2017-08-23T16:57:40Z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