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7" r:id="rId4"/>
    <p:sldId id="258" r:id="rId5"/>
    <p:sldId id="262" r:id="rId6"/>
    <p:sldId id="259" r:id="rId7"/>
    <p:sldId id="260" r:id="rId8"/>
    <p:sldId id="261" r:id="rId9"/>
    <p:sldId id="263" r:id="rId10"/>
    <p:sldId id="269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9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5F05C3-D134-4A63-89EA-0D72BC64D60B}" type="datetimeFigureOut">
              <a:rPr lang="en-US" smtClean="0"/>
              <a:pPr/>
              <a:t>8/23/2018</a:t>
            </a:fld>
            <a:endParaRPr lang="en-P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P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30C548-BE05-439A-87B0-7FD35AA11C8B}" type="slidenum">
              <a:rPr lang="en-PH" smtClean="0"/>
              <a:pPr/>
              <a:t>‹#›</a:t>
            </a:fld>
            <a:endParaRPr lang="en-PH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5F05C3-D134-4A63-89EA-0D72BC64D60B}" type="datetimeFigureOut">
              <a:rPr lang="en-US" smtClean="0"/>
              <a:pPr/>
              <a:t>8/23/2018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30C548-BE05-439A-87B0-7FD35AA11C8B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5F05C3-D134-4A63-89EA-0D72BC64D60B}" type="datetimeFigureOut">
              <a:rPr lang="en-US" smtClean="0"/>
              <a:pPr/>
              <a:t>8/23/2018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30C548-BE05-439A-87B0-7FD35AA11C8B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5F05C3-D134-4A63-89EA-0D72BC64D60B}" type="datetimeFigureOut">
              <a:rPr lang="en-US" smtClean="0"/>
              <a:pPr/>
              <a:t>8/23/2018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30C548-BE05-439A-87B0-7FD35AA11C8B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5F05C3-D134-4A63-89EA-0D72BC64D60B}" type="datetimeFigureOut">
              <a:rPr lang="en-US" smtClean="0"/>
              <a:pPr/>
              <a:t>8/23/2018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30C548-BE05-439A-87B0-7FD35AA11C8B}" type="slidenum">
              <a:rPr lang="en-PH" smtClean="0"/>
              <a:pPr/>
              <a:t>‹#›</a:t>
            </a:fld>
            <a:endParaRPr lang="en-PH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5F05C3-D134-4A63-89EA-0D72BC64D60B}" type="datetimeFigureOut">
              <a:rPr lang="en-US" smtClean="0"/>
              <a:pPr/>
              <a:t>8/23/2018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30C548-BE05-439A-87B0-7FD35AA11C8B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5F05C3-D134-4A63-89EA-0D72BC64D60B}" type="datetimeFigureOut">
              <a:rPr lang="en-US" smtClean="0"/>
              <a:pPr/>
              <a:t>8/23/2018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30C548-BE05-439A-87B0-7FD35AA11C8B}" type="slidenum">
              <a:rPr lang="en-PH" smtClean="0"/>
              <a:pPr/>
              <a:t>‹#›</a:t>
            </a:fld>
            <a:endParaRPr lang="en-PH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5F05C3-D134-4A63-89EA-0D72BC64D60B}" type="datetimeFigureOut">
              <a:rPr lang="en-US" smtClean="0"/>
              <a:pPr/>
              <a:t>8/23/2018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30C548-BE05-439A-87B0-7FD35AA11C8B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5F05C3-D134-4A63-89EA-0D72BC64D60B}" type="datetimeFigureOut">
              <a:rPr lang="en-US" smtClean="0"/>
              <a:pPr/>
              <a:t>8/23/2018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30C548-BE05-439A-87B0-7FD35AA11C8B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5F05C3-D134-4A63-89EA-0D72BC64D60B}" type="datetimeFigureOut">
              <a:rPr lang="en-US" smtClean="0"/>
              <a:pPr/>
              <a:t>8/23/2018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30C548-BE05-439A-87B0-7FD35AA11C8B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25F05C3-D134-4A63-89EA-0D72BC64D60B}" type="datetimeFigureOut">
              <a:rPr lang="en-US" smtClean="0"/>
              <a:pPr/>
              <a:t>8/23/2018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230C548-BE05-439A-87B0-7FD35AA11C8B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25F05C3-D134-4A63-89EA-0D72BC64D60B}" type="datetimeFigureOut">
              <a:rPr lang="en-US" smtClean="0"/>
              <a:pPr/>
              <a:t>8/23/2018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PH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230C548-BE05-439A-87B0-7FD35AA11C8B}" type="slidenum">
              <a:rPr lang="en-PH" smtClean="0"/>
              <a:pPr/>
              <a:t>‹#›</a:t>
            </a:fld>
            <a:endParaRPr lang="en-P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david.ap@pnu.edu.ph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pemea2008@yahoo.co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538" y="5572140"/>
            <a:ext cx="7772400" cy="960678"/>
          </a:xfrm>
        </p:spPr>
        <p:txBody>
          <a:bodyPr/>
          <a:lstStyle/>
          <a:p>
            <a:r>
              <a:rPr lang="en-PH" dirty="0" smtClean="0"/>
              <a:t>PEMEA: President’s report </a:t>
            </a:r>
            <a:r>
              <a:rPr lang="en-PH" dirty="0" smtClean="0"/>
              <a:t>2018</a:t>
            </a:r>
            <a:endParaRPr lang="en-P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PH"/>
          </a:p>
        </p:txBody>
      </p:sp>
      <p:pic>
        <p:nvPicPr>
          <p:cNvPr id="4" name="Picture 3" descr="meet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220678"/>
            <a:ext cx="8128000" cy="54229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H" dirty="0" smtClean="0"/>
              <a:t>Student Congress</a:t>
            </a:r>
            <a:endParaRPr lang="en-PH" dirty="0" smtClean="0"/>
          </a:p>
          <a:p>
            <a:r>
              <a:rPr lang="en-PH" dirty="0" smtClean="0"/>
              <a:t>Aug 25, Hotel Jen (12:30-4:00)</a:t>
            </a:r>
            <a:endParaRPr lang="en-PH" dirty="0" smtClean="0"/>
          </a:p>
          <a:p>
            <a:endParaRPr lang="en-P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PEMEA’s 10</a:t>
            </a:r>
            <a:r>
              <a:rPr lang="en-PH" baseline="30000" dirty="0" smtClean="0"/>
              <a:t>th</a:t>
            </a:r>
            <a:r>
              <a:rPr lang="en-PH" dirty="0" smtClean="0"/>
              <a:t> year Anniversary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H" dirty="0" smtClean="0"/>
              <a:t>10</a:t>
            </a:r>
            <a:r>
              <a:rPr lang="en-PH" baseline="30000" dirty="0" smtClean="0"/>
              <a:t>th</a:t>
            </a:r>
            <a:r>
              <a:rPr lang="en-PH" dirty="0" smtClean="0"/>
              <a:t> year volume authored by assessment experts who made impact on educational assessment</a:t>
            </a:r>
          </a:p>
          <a:p>
            <a:r>
              <a:rPr lang="en-PH" dirty="0" smtClean="0"/>
              <a:t>Volume 2 by December</a:t>
            </a:r>
            <a:endParaRPr lang="en-PH" dirty="0" smtClean="0"/>
          </a:p>
          <a:p>
            <a:endParaRPr lang="en-P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err="1" smtClean="0"/>
              <a:t>Powerpoint</a:t>
            </a:r>
            <a:r>
              <a:rPr lang="en-PH" dirty="0" smtClean="0"/>
              <a:t> Presentations for </a:t>
            </a:r>
            <a:r>
              <a:rPr lang="en-PH" dirty="0" smtClean="0"/>
              <a:t>#</a:t>
            </a:r>
            <a:r>
              <a:rPr lang="en-PH" dirty="0" smtClean="0"/>
              <a:t>ICEME2018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PH" dirty="0" smtClean="0"/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endParaRPr lang="en-PH" dirty="0" smtClean="0"/>
          </a:p>
          <a:p>
            <a:pPr algn="ctr">
              <a:buNone/>
            </a:pPr>
            <a:r>
              <a:rPr lang="en-PH" sz="4400" dirty="0" smtClean="0"/>
              <a:t>www.pemea.org/iceme2018</a:t>
            </a:r>
            <a:endParaRPr lang="en-PH" sz="4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512064"/>
            <a:ext cx="8072494" cy="914400"/>
          </a:xfrm>
        </p:spPr>
        <p:txBody>
          <a:bodyPr/>
          <a:lstStyle/>
          <a:p>
            <a:r>
              <a:rPr lang="en-PH" dirty="0" smtClean="0"/>
              <a:t>Strategic directions until 2020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H" dirty="0" smtClean="0"/>
              <a:t>Membership</a:t>
            </a:r>
          </a:p>
          <a:p>
            <a:r>
              <a:rPr lang="en-PH" dirty="0" smtClean="0"/>
              <a:t>Publications</a:t>
            </a:r>
          </a:p>
          <a:p>
            <a:r>
              <a:rPr lang="en-PH" dirty="0" smtClean="0"/>
              <a:t>Secretariat</a:t>
            </a:r>
          </a:p>
          <a:p>
            <a:r>
              <a:rPr lang="en-PH" dirty="0" smtClean="0"/>
              <a:t>Linkages</a:t>
            </a:r>
          </a:p>
          <a:p>
            <a:r>
              <a:rPr lang="en-PH" dirty="0" smtClean="0"/>
              <a:t>Divisions</a:t>
            </a:r>
          </a:p>
          <a:p>
            <a:r>
              <a:rPr lang="en-PH" dirty="0" smtClean="0"/>
              <a:t>Advocacy</a:t>
            </a:r>
          </a:p>
          <a:p>
            <a:r>
              <a:rPr lang="en-PH" dirty="0" smtClean="0"/>
              <a:t>PEMEA Board</a:t>
            </a:r>
            <a:endParaRPr lang="en-PH" dirty="0"/>
          </a:p>
        </p:txBody>
      </p:sp>
      <p:pic>
        <p:nvPicPr>
          <p:cNvPr id="4" name="Picture 3" descr="dragonfl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5978" y="1928802"/>
            <a:ext cx="5068054" cy="335758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Membership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the number of PEMEA membership  and participation to conferences </a:t>
            </a:r>
            <a:endParaRPr lang="en-PH" dirty="0" smtClean="0"/>
          </a:p>
          <a:p>
            <a:pPr lvl="1"/>
            <a:r>
              <a:rPr lang="en-US" dirty="0" smtClean="0"/>
              <a:t>227 affiliate and professional members</a:t>
            </a:r>
          </a:p>
          <a:p>
            <a:pPr lvl="1"/>
            <a:r>
              <a:rPr lang="en-US" dirty="0" smtClean="0"/>
              <a:t>74</a:t>
            </a:r>
            <a:r>
              <a:rPr lang="en-US" dirty="0" smtClean="0"/>
              <a:t> </a:t>
            </a:r>
            <a:r>
              <a:rPr lang="en-US" dirty="0" smtClean="0"/>
              <a:t>Junior Affiliates</a:t>
            </a:r>
          </a:p>
          <a:p>
            <a:pPr lvl="1"/>
            <a:r>
              <a:rPr lang="en-US" dirty="0" smtClean="0"/>
              <a:t>Coordinate with Mr. Ibanez for those who wants to be members</a:t>
            </a:r>
          </a:p>
          <a:p>
            <a:r>
              <a:rPr lang="en-US" dirty="0" smtClean="0"/>
              <a:t>Increase the institutional membership of PEMEA</a:t>
            </a:r>
          </a:p>
          <a:p>
            <a:pPr lvl="1"/>
            <a:r>
              <a:rPr lang="en-US" dirty="0" smtClean="0"/>
              <a:t>From 0 to 4 institutional members</a:t>
            </a:r>
            <a:endParaRPr lang="en-PH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Publications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the number of indexing and abstracting for EME Review and Assessment Handbook</a:t>
            </a:r>
          </a:p>
          <a:p>
            <a:pPr lvl="1"/>
            <a:r>
              <a:rPr lang="en-US" dirty="0" smtClean="0"/>
              <a:t>EMER signed the open access pledge movement</a:t>
            </a:r>
          </a:p>
          <a:p>
            <a:pPr lvl="1"/>
            <a:r>
              <a:rPr lang="en-PH" dirty="0" smtClean="0"/>
              <a:t>Open J-Gate, </a:t>
            </a:r>
            <a:r>
              <a:rPr lang="en-PH" dirty="0" err="1" smtClean="0"/>
              <a:t>JournalTOCs</a:t>
            </a:r>
            <a:r>
              <a:rPr lang="en-PH" dirty="0" smtClean="0"/>
              <a:t>, Google Scholar, InfoBase Index, Social Science Research Network, Open Academic Journals Index, ejournals.ph, and </a:t>
            </a:r>
            <a:r>
              <a:rPr lang="en-US" dirty="0" smtClean="0"/>
              <a:t>Scientific Indexing Services</a:t>
            </a:r>
          </a:p>
          <a:p>
            <a:pPr lvl="1"/>
            <a:r>
              <a:rPr lang="en-US" dirty="0" smtClean="0"/>
              <a:t>Call for papers for the December issue</a:t>
            </a:r>
          </a:p>
          <a:p>
            <a:pPr lvl="1"/>
            <a:r>
              <a:rPr lang="en-US" dirty="0" smtClean="0"/>
              <a:t>Send articles to </a:t>
            </a:r>
            <a:r>
              <a:rPr lang="en-US" dirty="0" smtClean="0">
                <a:hlinkClick r:id="rId2"/>
              </a:rPr>
              <a:t>david.ap@pnu.edu.ph</a:t>
            </a:r>
            <a:endParaRPr lang="en-US" dirty="0" smtClean="0"/>
          </a:p>
          <a:p>
            <a:pPr lvl="1"/>
            <a:endParaRPr lang="en-P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Secretariat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 BIR and SEC annual dues </a:t>
            </a:r>
            <a:endParaRPr lang="en-PH" dirty="0" smtClean="0"/>
          </a:p>
          <a:p>
            <a:pPr lvl="1"/>
            <a:r>
              <a:rPr lang="en-PH" dirty="0" smtClean="0"/>
              <a:t>BIR is </a:t>
            </a:r>
            <a:r>
              <a:rPr lang="en-PH" dirty="0" smtClean="0"/>
              <a:t>updated </a:t>
            </a:r>
            <a:r>
              <a:rPr lang="en-PH" dirty="0" smtClean="0"/>
              <a:t>with </a:t>
            </a:r>
            <a:r>
              <a:rPr lang="en-PH" dirty="0" smtClean="0"/>
              <a:t>our new </a:t>
            </a:r>
            <a:r>
              <a:rPr lang="en-PH" dirty="0" smtClean="0"/>
              <a:t>address</a:t>
            </a:r>
          </a:p>
          <a:p>
            <a:r>
              <a:rPr lang="en-US" dirty="0" smtClean="0"/>
              <a:t>Stable and permanent Secretariat</a:t>
            </a:r>
          </a:p>
          <a:p>
            <a:pPr lvl="1"/>
            <a:r>
              <a:rPr lang="en-US" dirty="0" smtClean="0"/>
              <a:t>Secretariat in St. Paul University QC, Gilmore, QC</a:t>
            </a:r>
          </a:p>
          <a:p>
            <a:pPr lvl="1"/>
            <a:r>
              <a:rPr lang="en-US" dirty="0" smtClean="0"/>
              <a:t>Tel. nos.: </a:t>
            </a:r>
            <a:r>
              <a:rPr lang="en-PH" dirty="0" smtClean="0"/>
              <a:t>(02) 621 7939</a:t>
            </a:r>
            <a:endParaRPr lang="en-US" dirty="0" smtClean="0"/>
          </a:p>
          <a:p>
            <a:pPr lvl="1"/>
            <a:r>
              <a:rPr lang="en-US" dirty="0" smtClean="0"/>
              <a:t>Mobile no.: 0956 574 8769 </a:t>
            </a:r>
          </a:p>
          <a:p>
            <a:pPr lvl="1"/>
            <a:r>
              <a:rPr lang="en-US" dirty="0" smtClean="0"/>
              <a:t>E-mail: </a:t>
            </a:r>
            <a:r>
              <a:rPr lang="en-US" dirty="0" smtClean="0">
                <a:hlinkClick r:id="rId2"/>
              </a:rPr>
              <a:t>pemea2008@yahoo.com</a:t>
            </a:r>
            <a:endParaRPr lang="en-US" dirty="0" smtClean="0"/>
          </a:p>
          <a:p>
            <a:pPr lvl="1"/>
            <a:r>
              <a:rPr lang="en-US" dirty="0" smtClean="0"/>
              <a:t>Website: pemea.org</a:t>
            </a:r>
            <a:endParaRPr lang="en-P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Linkages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357298"/>
            <a:ext cx="7772400" cy="521497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Initiate sustainable activities with external organizations</a:t>
            </a:r>
            <a:endParaRPr lang="en-PH" dirty="0" smtClean="0"/>
          </a:p>
          <a:p>
            <a:r>
              <a:rPr lang="en-US" dirty="0" smtClean="0"/>
              <a:t>Collaborate with external organizations </a:t>
            </a:r>
          </a:p>
          <a:p>
            <a:pPr lvl="2">
              <a:buNone/>
            </a:pPr>
            <a:r>
              <a:rPr lang="en-US" dirty="0" smtClean="0"/>
              <a:t>St. Paul University, </a:t>
            </a:r>
            <a:r>
              <a:rPr lang="en-US" dirty="0" smtClean="0"/>
              <a:t>QC</a:t>
            </a:r>
          </a:p>
          <a:p>
            <a:pPr lvl="2">
              <a:buNone/>
            </a:pPr>
            <a:r>
              <a:rPr lang="en-US" dirty="0" smtClean="0"/>
              <a:t>Rex </a:t>
            </a:r>
            <a:r>
              <a:rPr lang="en-US" dirty="0" smtClean="0"/>
              <a:t>Institute for Student Excellence</a:t>
            </a:r>
          </a:p>
          <a:p>
            <a:pPr lvl="2">
              <a:buNone/>
            </a:pPr>
            <a:r>
              <a:rPr lang="en-US" dirty="0" smtClean="0"/>
              <a:t>SEAMEO INNOTECH</a:t>
            </a:r>
          </a:p>
          <a:p>
            <a:pPr lvl="2">
              <a:buNone/>
            </a:pPr>
            <a:r>
              <a:rPr lang="en-US" dirty="0" err="1" smtClean="0"/>
              <a:t>Mapua</a:t>
            </a:r>
            <a:r>
              <a:rPr lang="en-US" dirty="0" smtClean="0"/>
              <a:t> University</a:t>
            </a:r>
          </a:p>
          <a:p>
            <a:pPr lvl="2">
              <a:buNone/>
            </a:pPr>
            <a:r>
              <a:rPr lang="en-US" dirty="0" smtClean="0"/>
              <a:t>PEMEA Junior affiliate</a:t>
            </a:r>
          </a:p>
          <a:p>
            <a:pPr lvl="2">
              <a:buNone/>
            </a:pPr>
            <a:r>
              <a:rPr lang="en-PH" dirty="0" smtClean="0"/>
              <a:t>PISARA</a:t>
            </a:r>
          </a:p>
          <a:p>
            <a:pPr lvl="2">
              <a:buNone/>
            </a:pPr>
            <a:r>
              <a:rPr lang="en-PH" dirty="0" smtClean="0"/>
              <a:t>DIWA Learning System</a:t>
            </a:r>
            <a:endParaRPr lang="en-PH" dirty="0" smtClean="0"/>
          </a:p>
          <a:p>
            <a:pPr lvl="2">
              <a:buNone/>
            </a:pPr>
            <a:r>
              <a:rPr lang="en-PH" dirty="0" err="1" smtClean="0"/>
              <a:t>Ateneo</a:t>
            </a:r>
            <a:r>
              <a:rPr lang="en-PH" dirty="0" smtClean="0"/>
              <a:t> de Naga University</a:t>
            </a:r>
          </a:p>
          <a:p>
            <a:pPr lvl="2">
              <a:buNone/>
            </a:pPr>
            <a:r>
              <a:rPr lang="en-PH" dirty="0" err="1" smtClean="0"/>
              <a:t>DepEd</a:t>
            </a:r>
            <a:r>
              <a:rPr lang="en-PH" dirty="0" smtClean="0"/>
              <a:t> Division of San Juan</a:t>
            </a:r>
          </a:p>
          <a:p>
            <a:pPr lvl="2">
              <a:buNone/>
            </a:pPr>
            <a:r>
              <a:rPr lang="en-US" dirty="0" smtClean="0"/>
              <a:t>Premiere Opportunities and Career Advancement Solutions</a:t>
            </a:r>
          </a:p>
          <a:p>
            <a:pPr lvl="2"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Quipper</a:t>
            </a:r>
            <a:endParaRPr lang="en-US" dirty="0" smtClean="0">
              <a:solidFill>
                <a:srgbClr val="FFFF00"/>
              </a:solidFill>
            </a:endParaRPr>
          </a:p>
          <a:p>
            <a:pPr lvl="2">
              <a:buNone/>
            </a:pPr>
            <a:r>
              <a:rPr lang="en-US" dirty="0" smtClean="0">
                <a:solidFill>
                  <a:srgbClr val="FFFF00"/>
                </a:solidFill>
              </a:rPr>
              <a:t>Research Center  for Teacher Quality</a:t>
            </a:r>
          </a:p>
          <a:p>
            <a:pPr lvl="2">
              <a:buNone/>
            </a:pPr>
            <a:r>
              <a:rPr lang="en-PH" dirty="0" smtClean="0">
                <a:solidFill>
                  <a:srgbClr val="FFFF00"/>
                </a:solidFill>
              </a:rPr>
              <a:t>Pearson Education</a:t>
            </a:r>
          </a:p>
          <a:p>
            <a:pPr lvl="2">
              <a:buNone/>
            </a:pPr>
            <a:r>
              <a:rPr lang="en-PH" dirty="0" smtClean="0">
                <a:solidFill>
                  <a:srgbClr val="FFFF00"/>
                </a:solidFill>
              </a:rPr>
              <a:t>Google Asia</a:t>
            </a:r>
          </a:p>
          <a:p>
            <a:pPr lvl="2">
              <a:buNone/>
            </a:pPr>
            <a:r>
              <a:rPr lang="en-PH" dirty="0" err="1" smtClean="0">
                <a:solidFill>
                  <a:srgbClr val="FFFF00"/>
                </a:solidFill>
              </a:rPr>
              <a:t>EduTech</a:t>
            </a:r>
            <a:r>
              <a:rPr lang="en-PH" dirty="0" smtClean="0">
                <a:solidFill>
                  <a:srgbClr val="FFFF00"/>
                </a:solidFill>
              </a:rPr>
              <a:t> Philippines</a:t>
            </a:r>
          </a:p>
          <a:p>
            <a:pPr lvl="2">
              <a:buNone/>
            </a:pPr>
            <a:r>
              <a:rPr lang="en-PH" dirty="0" smtClean="0">
                <a:solidFill>
                  <a:srgbClr val="FFFF00"/>
                </a:solidFill>
              </a:rPr>
              <a:t>PNU-CGSTER</a:t>
            </a:r>
            <a:endParaRPr lang="en-PH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Specialty Division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Formalization of existing specialty divisions  </a:t>
            </a:r>
            <a:endParaRPr lang="en-PH" dirty="0" smtClean="0"/>
          </a:p>
          <a:p>
            <a:r>
              <a:rPr lang="en-US" dirty="0" smtClean="0"/>
              <a:t>The specialty divisions will initiate their own activities with participating members</a:t>
            </a:r>
          </a:p>
          <a:p>
            <a:pPr lvl="1"/>
            <a:r>
              <a:rPr lang="en-US" dirty="0" smtClean="0"/>
              <a:t>Divisions has presented their plans during the ICEME 2016</a:t>
            </a:r>
          </a:p>
          <a:p>
            <a:pPr lvl="2"/>
            <a:r>
              <a:rPr lang="en-US" dirty="0" smtClean="0"/>
              <a:t>School and Industrial Testing Division</a:t>
            </a:r>
          </a:p>
          <a:p>
            <a:pPr lvl="2"/>
            <a:r>
              <a:rPr lang="en-US" dirty="0" smtClean="0"/>
              <a:t>Test Development Division</a:t>
            </a:r>
          </a:p>
          <a:p>
            <a:pPr lvl="2"/>
            <a:r>
              <a:rPr lang="en-US" dirty="0" smtClean="0"/>
              <a:t>Psychometrics and Educational Statistics Division</a:t>
            </a:r>
          </a:p>
          <a:p>
            <a:pPr lvl="2"/>
            <a:r>
              <a:rPr lang="en-US" dirty="0" smtClean="0"/>
              <a:t>Educational Evaluation Division </a:t>
            </a:r>
          </a:p>
          <a:p>
            <a:pPr lvl="2"/>
            <a:r>
              <a:rPr lang="en-US" dirty="0" smtClean="0"/>
              <a:t>Language Testing Division</a:t>
            </a:r>
          </a:p>
          <a:p>
            <a:pPr lvl="2"/>
            <a:r>
              <a:rPr lang="en-US" dirty="0" smtClean="0"/>
              <a:t>Special Education Assessment</a:t>
            </a:r>
          </a:p>
          <a:p>
            <a:pPr lvl="2"/>
            <a:r>
              <a:rPr lang="en-US" dirty="0" smtClean="0"/>
              <a:t>Early Childhood Assessment</a:t>
            </a:r>
          </a:p>
          <a:p>
            <a:pPr lvl="2"/>
            <a:r>
              <a:rPr lang="en-US" dirty="0" smtClean="0"/>
              <a:t>Online and Computerized Assessment</a:t>
            </a:r>
          </a:p>
          <a:p>
            <a:pPr lvl="1"/>
            <a:endParaRPr lang="en-P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Advocacy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Offer short training programs to further develop assessment experts and practitioners</a:t>
            </a:r>
          </a:p>
          <a:p>
            <a:pPr lvl="1"/>
            <a:r>
              <a:rPr lang="en-US" dirty="0" smtClean="0"/>
              <a:t>Partnership with RISE to provide teacher training</a:t>
            </a:r>
          </a:p>
          <a:p>
            <a:pPr lvl="1"/>
            <a:r>
              <a:rPr lang="en-US" dirty="0" smtClean="0"/>
              <a:t>CPDP: </a:t>
            </a:r>
          </a:p>
          <a:p>
            <a:pPr lvl="1"/>
            <a:r>
              <a:rPr lang="en-US" dirty="0" smtClean="0"/>
              <a:t>Integrating Assessment with Instruction (Nov. 10)</a:t>
            </a:r>
          </a:p>
          <a:p>
            <a:pPr lvl="1"/>
            <a:r>
              <a:rPr lang="en-US" dirty="0" smtClean="0"/>
              <a:t>Action Research (January 19)</a:t>
            </a:r>
            <a:endParaRPr lang="en-PH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228</TotalTime>
  <Words>284</Words>
  <Application>Microsoft Office PowerPoint</Application>
  <PresentationFormat>On-screen Show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Metro</vt:lpstr>
      <vt:lpstr>PEMEA: President’s report 2018</vt:lpstr>
      <vt:lpstr>Powerpoint Presentations for #ICEME2018</vt:lpstr>
      <vt:lpstr>Strategic directions until 2020</vt:lpstr>
      <vt:lpstr>Membership</vt:lpstr>
      <vt:lpstr>Publications</vt:lpstr>
      <vt:lpstr>Secretariat</vt:lpstr>
      <vt:lpstr>Linkages</vt:lpstr>
      <vt:lpstr>Specialty Division</vt:lpstr>
      <vt:lpstr>Advocacy</vt:lpstr>
      <vt:lpstr>Slide 10</vt:lpstr>
      <vt:lpstr>PEMEA’s 10th year Anniversary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PEMEA President’s report 2017</dc:title>
  <dc:creator>Dr. Carlo Magno</dc:creator>
  <cp:lastModifiedBy>Dr. Carlo Magno</cp:lastModifiedBy>
  <cp:revision>59</cp:revision>
  <dcterms:created xsi:type="dcterms:W3CDTF">2017-08-21T11:05:58Z</dcterms:created>
  <dcterms:modified xsi:type="dcterms:W3CDTF">2018-08-23T15:16:28Z</dcterms:modified>
</cp:coreProperties>
</file>