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3" r:id="rId1"/>
  </p:sldMasterIdLst>
  <p:notesMasterIdLst>
    <p:notesMasterId r:id="rId33"/>
  </p:notesMasterIdLst>
  <p:sldIdLst>
    <p:sldId id="260" r:id="rId2"/>
    <p:sldId id="261" r:id="rId3"/>
    <p:sldId id="283" r:id="rId4"/>
    <p:sldId id="267" r:id="rId5"/>
    <p:sldId id="268" r:id="rId6"/>
    <p:sldId id="269" r:id="rId7"/>
    <p:sldId id="266" r:id="rId8"/>
    <p:sldId id="282" r:id="rId9"/>
    <p:sldId id="263" r:id="rId10"/>
    <p:sldId id="271" r:id="rId11"/>
    <p:sldId id="265" r:id="rId12"/>
    <p:sldId id="270" r:id="rId13"/>
    <p:sldId id="272" r:id="rId14"/>
    <p:sldId id="290" r:id="rId15"/>
    <p:sldId id="273" r:id="rId16"/>
    <p:sldId id="291" r:id="rId17"/>
    <p:sldId id="292" r:id="rId18"/>
    <p:sldId id="274" r:id="rId19"/>
    <p:sldId id="275" r:id="rId20"/>
    <p:sldId id="276" r:id="rId21"/>
    <p:sldId id="277" r:id="rId22"/>
    <p:sldId id="278" r:id="rId23"/>
    <p:sldId id="279" r:id="rId24"/>
    <p:sldId id="284" r:id="rId25"/>
    <p:sldId id="285" r:id="rId26"/>
    <p:sldId id="286" r:id="rId27"/>
    <p:sldId id="287" r:id="rId28"/>
    <p:sldId id="288" r:id="rId29"/>
    <p:sldId id="289" r:id="rId30"/>
    <p:sldId id="293" r:id="rId31"/>
    <p:sldId id="281" r:id="rId3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B324"/>
    <a:srgbClr val="EFB224"/>
    <a:srgbClr val="F6BB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228" autoAdjust="0"/>
    <p:restoredTop sz="92034" autoAdjust="0"/>
  </p:normalViewPr>
  <p:slideViewPr>
    <p:cSldViewPr>
      <p:cViewPr>
        <p:scale>
          <a:sx n="51" d="100"/>
          <a:sy n="51" d="100"/>
        </p:scale>
        <p:origin x="108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A5B7A3-9F4C-454E-A298-588CB28F3EBD}" type="datetimeFigureOut">
              <a:rPr lang="en-PH" smtClean="0"/>
              <a:t>8/23/2017</a:t>
            </a:fld>
            <a:endParaRPr lang="en-PH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PH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P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P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53259E-AE29-4BB4-B17E-61E32DF8E1EA}" type="slidenum">
              <a:rPr lang="en-PH" smtClean="0"/>
              <a:t>‹#›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812091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3259E-AE29-4BB4-B17E-61E32DF8E1EA}" type="slidenum">
              <a:rPr lang="en-PH" smtClean="0"/>
              <a:t>7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2654729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3259E-AE29-4BB4-B17E-61E32DF8E1EA}" type="slidenum">
              <a:rPr lang="en-PH" smtClean="0"/>
              <a:t>8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342489919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PH" dirty="0" smtClean="0"/>
              <a:t>Such an approach is gaining support internationally, with a number of initiatives looking at embedding assessment through the learning process.</a:t>
            </a:r>
          </a:p>
          <a:p>
            <a:endParaRPr lang="en-PH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53259E-AE29-4BB4-B17E-61E32DF8E1EA}" type="slidenum">
              <a:rPr lang="en-PH" smtClean="0"/>
              <a:t>13</a:t>
            </a:fld>
            <a:endParaRPr lang="en-PH"/>
          </a:p>
        </p:txBody>
      </p:sp>
    </p:spTree>
    <p:extLst>
      <p:ext uri="{BB962C8B-B14F-4D97-AF65-F5344CB8AC3E}">
        <p14:creationId xmlns:p14="http://schemas.microsoft.com/office/powerpoint/2010/main" val="925116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24600"/>
            <a:ext cx="2133600" cy="365125"/>
          </a:xfrm>
          <a:prstGeom prst="rect">
            <a:avLst/>
          </a:prstGeom>
        </p:spPr>
        <p:txBody>
          <a:bodyPr/>
          <a:lstStyle/>
          <a:p>
            <a:fld id="{B32C82C4-8256-4962-B92C-B168BA6AE1AF}" type="datetimeFigureOut">
              <a:rPr lang="en-US" smtClean="0"/>
              <a:pPr/>
              <a:t>8/23/2017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B0B627-D749-441B-AC1F-D148BE3CDB4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6" name="Group 25"/>
          <p:cNvGrpSpPr/>
          <p:nvPr userDrawn="1"/>
        </p:nvGrpSpPr>
        <p:grpSpPr>
          <a:xfrm>
            <a:off x="-4763" y="5334000"/>
            <a:ext cx="9156383" cy="1363945"/>
            <a:chOff x="-4763" y="5145887"/>
            <a:chExt cx="9156383" cy="1363945"/>
          </a:xfrm>
        </p:grpSpPr>
        <p:cxnSp>
          <p:nvCxnSpPr>
            <p:cNvPr id="8" name="Straight Connector 7"/>
            <p:cNvCxnSpPr/>
            <p:nvPr userDrawn="1"/>
          </p:nvCxnSpPr>
          <p:spPr>
            <a:xfrm>
              <a:off x="-4763" y="6470650"/>
              <a:ext cx="8001000" cy="6350"/>
            </a:xfrm>
            <a:prstGeom prst="line">
              <a:avLst/>
            </a:prstGeom>
            <a:ln w="60325">
              <a:gradFill>
                <a:gsLst>
                  <a:gs pos="0">
                    <a:srgbClr val="EFB324"/>
                  </a:gs>
                  <a:gs pos="92000">
                    <a:srgbClr val="FF0000"/>
                  </a:gs>
                </a:gsLst>
                <a:lin ang="5400000" scaled="1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3" name="Picture 22"/>
            <p:cNvPicPr>
              <a:picLocks noChangeAspect="1"/>
            </p:cNvPicPr>
            <p:nvPr userDrawn="1"/>
          </p:nvPicPr>
          <p:blipFill>
            <a:blip r:embed="rId1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50204" y="5145887"/>
              <a:ext cx="1701416" cy="1363945"/>
            </a:xfrm>
            <a:prstGeom prst="rect">
              <a:avLst/>
            </a:prstGeom>
          </p:spPr>
        </p:pic>
      </p:grpSp>
      <p:pic>
        <p:nvPicPr>
          <p:cNvPr id="9" name="Picture 8" descr="red line.jpg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0" y="457200"/>
            <a:ext cx="9144000" cy="228600"/>
          </a:xfrm>
          <a:prstGeom prst="rect">
            <a:avLst/>
          </a:prstGeom>
        </p:spPr>
      </p:pic>
      <p:pic>
        <p:nvPicPr>
          <p:cNvPr id="12" name="Picture 11" descr="Kagawaran ng Edukasyon (Logo - Right).png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8001000" y="76200"/>
            <a:ext cx="990600" cy="990600"/>
          </a:xfrm>
          <a:prstGeom prst="rect">
            <a:avLst/>
          </a:prstGeom>
          <a:ln>
            <a:noFill/>
          </a:ln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76200"/>
            <a:ext cx="947602" cy="94717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447801"/>
            <a:ext cx="6934200" cy="2152650"/>
          </a:xfrm>
        </p:spPr>
        <p:txBody>
          <a:bodyPr/>
          <a:lstStyle/>
          <a:p>
            <a:r>
              <a:rPr lang="en-PH" b="1" dirty="0" smtClean="0"/>
              <a:t>New Trends in Assessment for K to 12 Tracks: General Academic Strand (GAS)</a:t>
            </a:r>
            <a:endParaRPr lang="en-PH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PH" b="1" i="1" dirty="0" smtClean="0"/>
              <a:t>Jennifer E. Lopez</a:t>
            </a:r>
          </a:p>
          <a:p>
            <a:r>
              <a:rPr lang="en-PH" sz="2000" i="1" dirty="0" smtClean="0"/>
              <a:t>Education Program Supervisor</a:t>
            </a:r>
          </a:p>
          <a:p>
            <a:r>
              <a:rPr lang="en-PH" sz="2000" i="1" dirty="0" smtClean="0"/>
              <a:t>Curriculum and Learning Management Division</a:t>
            </a:r>
          </a:p>
          <a:p>
            <a:r>
              <a:rPr lang="en-PH" sz="2000" i="1" dirty="0" smtClean="0"/>
              <a:t>Department of Education – Region IV A CALABARZON</a:t>
            </a:r>
            <a:endParaRPr lang="en-PH" sz="2000" i="1" dirty="0"/>
          </a:p>
        </p:txBody>
      </p:sp>
    </p:spTree>
    <p:extLst>
      <p:ext uri="{BB962C8B-B14F-4D97-AF65-F5344CB8AC3E}">
        <p14:creationId xmlns:p14="http://schemas.microsoft.com/office/powerpoint/2010/main" val="15374688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Theoretical Basis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2286001"/>
            <a:ext cx="7010400" cy="3505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/>
              <a:t>At the heart of this assessment framework is the recognition and deliberate consideration of the learners’ zone of proximal development (Vygotsky 1978).</a:t>
            </a:r>
            <a:endParaRPr lang="en-PH" dirty="0"/>
          </a:p>
          <a:p>
            <a:pPr marL="0" indent="0" algn="just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7450873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924800" cy="4373563"/>
          </a:xfrm>
        </p:spPr>
        <p:txBody>
          <a:bodyPr/>
          <a:lstStyle/>
          <a:p>
            <a:pPr algn="just"/>
            <a:r>
              <a:rPr lang="en-US" dirty="0"/>
              <a:t>The current system views assessment as a joint process that involves both teachers and learners. </a:t>
            </a:r>
            <a:endParaRPr lang="en-US" dirty="0" smtClean="0"/>
          </a:p>
          <a:p>
            <a:pPr algn="just"/>
            <a:r>
              <a:rPr lang="en-US" dirty="0" smtClean="0"/>
              <a:t>This </a:t>
            </a:r>
            <a:r>
              <a:rPr lang="en-US" dirty="0"/>
              <a:t>view recognizes the </a:t>
            </a:r>
            <a:r>
              <a:rPr lang="en-US" b="1" dirty="0"/>
              <a:t>diversity of learners</a:t>
            </a:r>
            <a:r>
              <a:rPr lang="en-US" dirty="0"/>
              <a:t> inside the classroom, the need for multiple ways of measuring their varying abilities and learning potentials, and the role of learners as co-participants in the assessment process. </a:t>
            </a:r>
            <a:endParaRPr lang="en-PH" dirty="0"/>
          </a:p>
          <a:p>
            <a:pPr marL="0" indent="0" algn="just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958046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341437"/>
            <a:ext cx="7924800" cy="4373563"/>
          </a:xfrm>
        </p:spPr>
        <p:txBody>
          <a:bodyPr/>
          <a:lstStyle/>
          <a:p>
            <a:pPr algn="just"/>
            <a:r>
              <a:rPr lang="en-US" dirty="0"/>
              <a:t>Various kinds of assessments shall be used appropriately for different learners from GAS who come from diverse contexts, such as cultural backgrounds and life experiences</a:t>
            </a:r>
            <a:r>
              <a:rPr lang="en-US" dirty="0" smtClean="0"/>
              <a:t>.</a:t>
            </a:r>
          </a:p>
          <a:p>
            <a:pPr algn="just"/>
            <a:r>
              <a:rPr lang="en-US" dirty="0"/>
              <a:t>Teachers provide appropriate assessment when they aim to holistically measure learners’ current and developing abilities while enabling them to take responsibility in the process.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0122856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This view of assessment, therefore, acknowledges the unity of instruction and assessment facilitative of the development of GAS learners’ higher-order thinking and 21st-century skills.  </a:t>
            </a:r>
            <a:endParaRPr lang="en-US" dirty="0" smtClean="0"/>
          </a:p>
          <a:p>
            <a:pPr algn="just"/>
            <a:r>
              <a:rPr lang="en-US" dirty="0" smtClean="0"/>
              <a:t>Assessment </a:t>
            </a:r>
            <a:r>
              <a:rPr lang="en-US" dirty="0"/>
              <a:t>is part of day-to-day lessons and extends day-to-day classroom activities that are already in place in the K to 12 curriculum.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51347355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What is Classroom Assessment?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 algn="just">
              <a:buNone/>
            </a:pPr>
            <a:r>
              <a:rPr lang="en-PH" dirty="0" smtClean="0"/>
              <a:t>An ongoing process of identifying, gathering, organizing, and interpreting quantitative and qualitative information about what learners know and can do.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1146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Types of Classroom Assessment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514350" indent="-514350" algn="just">
              <a:buAutoNum type="alphaUcPeriod"/>
            </a:pPr>
            <a:r>
              <a:rPr lang="en-PH" b="1" dirty="0" smtClean="0"/>
              <a:t>Formative </a:t>
            </a:r>
          </a:p>
          <a:p>
            <a:pPr marL="0" indent="0" algn="just">
              <a:buNone/>
            </a:pPr>
            <a:r>
              <a:rPr lang="en-PH" dirty="0" smtClean="0"/>
              <a:t>	– </a:t>
            </a:r>
            <a:r>
              <a:rPr lang="en-PH" dirty="0" err="1" smtClean="0"/>
              <a:t>AfL</a:t>
            </a:r>
            <a:r>
              <a:rPr lang="en-PH" dirty="0" smtClean="0"/>
              <a:t> so teachers can make adjustments 	in their instruction</a:t>
            </a:r>
          </a:p>
          <a:p>
            <a:pPr marL="0" indent="0" algn="just">
              <a:buNone/>
            </a:pPr>
            <a:r>
              <a:rPr lang="en-PH" dirty="0"/>
              <a:t>	</a:t>
            </a:r>
            <a:r>
              <a:rPr lang="en-PH" dirty="0" smtClean="0"/>
              <a:t>– </a:t>
            </a:r>
            <a:r>
              <a:rPr lang="en-PH" dirty="0" err="1" smtClean="0"/>
              <a:t>AaL</a:t>
            </a:r>
            <a:r>
              <a:rPr lang="en-PH" dirty="0" smtClean="0"/>
              <a:t> </a:t>
            </a:r>
            <a:r>
              <a:rPr lang="en-PH" dirty="0"/>
              <a:t>so </a:t>
            </a:r>
            <a:r>
              <a:rPr lang="en-PH" dirty="0" smtClean="0"/>
              <a:t>students </a:t>
            </a:r>
            <a:r>
              <a:rPr lang="en-PH" dirty="0"/>
              <a:t>can </a:t>
            </a:r>
            <a:r>
              <a:rPr lang="en-PH" dirty="0" smtClean="0"/>
              <a:t>reflect on their 	own progress</a:t>
            </a:r>
            <a:endParaRPr lang="en-PH" dirty="0"/>
          </a:p>
          <a:p>
            <a:pPr marL="0" indent="0" algn="just">
              <a:buNone/>
            </a:pPr>
            <a:r>
              <a:rPr lang="en-PH" b="1" dirty="0" smtClean="0"/>
              <a:t>Results are NOT included in the computation of summative assessment.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67966295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Types of Classroom Assessment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 algn="just">
              <a:buNone/>
            </a:pPr>
            <a:r>
              <a:rPr lang="en-PH" b="1" dirty="0" smtClean="0"/>
              <a:t>B. Summative</a:t>
            </a:r>
          </a:p>
          <a:p>
            <a:pPr marL="0" indent="0" algn="just">
              <a:buNone/>
            </a:pPr>
            <a:r>
              <a:rPr lang="en-PH" dirty="0" smtClean="0"/>
              <a:t>	– </a:t>
            </a:r>
            <a:r>
              <a:rPr lang="en-PH" dirty="0" err="1" smtClean="0"/>
              <a:t>AoL</a:t>
            </a:r>
            <a:r>
              <a:rPr lang="en-PH" dirty="0" smtClean="0"/>
              <a:t> measures whether learners have met the content and performance standards</a:t>
            </a:r>
          </a:p>
          <a:p>
            <a:pPr marL="0" indent="0" algn="just">
              <a:buNone/>
            </a:pPr>
            <a:endParaRPr lang="en-PH" dirty="0"/>
          </a:p>
          <a:p>
            <a:pPr marL="0" indent="0" algn="just">
              <a:buNone/>
            </a:pPr>
            <a:r>
              <a:rPr lang="en-PH" b="1" dirty="0" smtClean="0"/>
              <a:t>Results are recorded and used to report on the learner’s achievement.</a:t>
            </a:r>
            <a:endParaRPr lang="en-PH" b="1" dirty="0"/>
          </a:p>
        </p:txBody>
      </p:sp>
    </p:spTree>
    <p:extLst>
      <p:ext uri="{BB962C8B-B14F-4D97-AF65-F5344CB8AC3E}">
        <p14:creationId xmlns:p14="http://schemas.microsoft.com/office/powerpoint/2010/main" val="24235390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NB: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 algn="just">
              <a:buNone/>
            </a:pPr>
            <a:r>
              <a:rPr lang="en-PH" dirty="0" smtClean="0"/>
              <a:t>There must be sufficient and appropriate instructional interventions to ensure that learners are ready before summative assessments are given.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21613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382000" cy="990600"/>
          </a:xfrm>
        </p:spPr>
        <p:txBody>
          <a:bodyPr/>
          <a:lstStyle/>
          <a:p>
            <a:r>
              <a:rPr lang="en-PH" dirty="0" smtClean="0"/>
              <a:t>What is assessed in the classroom?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algn="just"/>
            <a:r>
              <a:rPr lang="en-PH" dirty="0" smtClean="0"/>
              <a:t>Assessment in the classroom is aimed at helping students perform well in relation to the learning standards.</a:t>
            </a:r>
          </a:p>
          <a:p>
            <a:pPr algn="just"/>
            <a:r>
              <a:rPr lang="en-PH" dirty="0" smtClean="0"/>
              <a:t>Learning standards comprise content standards, performance standards, and learning competencies that are outlined in the curriculum.</a:t>
            </a:r>
          </a:p>
          <a:p>
            <a:pPr marL="0" indent="0" algn="just">
              <a:buNone/>
            </a:pPr>
            <a:endParaRPr lang="en-PH" dirty="0" smtClean="0"/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8318791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066800"/>
            <a:ext cx="8382000" cy="990600"/>
          </a:xfrm>
        </p:spPr>
        <p:txBody>
          <a:bodyPr/>
          <a:lstStyle/>
          <a:p>
            <a:r>
              <a:rPr lang="en-PH" dirty="0"/>
              <a:t>The Cognitive Process Dimensions </a:t>
            </a:r>
            <a:r>
              <a:rPr lang="en-PH" sz="2000" dirty="0"/>
              <a:t>adapted from Anderson &amp; </a:t>
            </a:r>
            <a:r>
              <a:rPr lang="en-PH" sz="2000" dirty="0" err="1"/>
              <a:t>Krathwohl</a:t>
            </a:r>
            <a:r>
              <a:rPr lang="en-PH" sz="2000" dirty="0"/>
              <a:t> (2001)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algn="just"/>
            <a:r>
              <a:rPr lang="en-PH" dirty="0" smtClean="0"/>
              <a:t>The learning standards reflect progressions of concept development that may be operationalized through CPD.</a:t>
            </a:r>
          </a:p>
          <a:p>
            <a:pPr algn="just"/>
            <a:r>
              <a:rPr lang="en-PH" dirty="0" smtClean="0"/>
              <a:t>To align the assessment process with the K to 12 Curriculum, the adapted Cognitive Process Dimensions may be used as guide in lesson development and in formulation of assessment tasks and activities.</a:t>
            </a:r>
          </a:p>
        </p:txBody>
      </p:sp>
    </p:spTree>
    <p:extLst>
      <p:ext uri="{BB962C8B-B14F-4D97-AF65-F5344CB8AC3E}">
        <p14:creationId xmlns:p14="http://schemas.microsoft.com/office/powerpoint/2010/main" val="18455634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Outline of the Presentation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r>
              <a:rPr lang="en-PH" dirty="0" smtClean="0"/>
              <a:t>The General Academic Strand (GAS)</a:t>
            </a:r>
          </a:p>
          <a:p>
            <a:r>
              <a:rPr lang="en-PH" dirty="0" smtClean="0"/>
              <a:t>New Trends in Assessment for GAS 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3161780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0"/>
            <a:ext cx="6705600" cy="1066800"/>
          </a:xfrm>
        </p:spPr>
        <p:txBody>
          <a:bodyPr/>
          <a:lstStyle/>
          <a:p>
            <a:r>
              <a:rPr lang="en-PH" dirty="0" smtClean="0"/>
              <a:t>How are learners assessed in the classroom?</a:t>
            </a:r>
            <a:endParaRPr lang="en-P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algn="just"/>
            <a:r>
              <a:rPr lang="en-PH" dirty="0" smtClean="0"/>
              <a:t>Individual and collaborative formative assessment</a:t>
            </a:r>
          </a:p>
          <a:p>
            <a:pPr algn="just"/>
            <a:r>
              <a:rPr lang="en-PH" dirty="0" smtClean="0"/>
              <a:t>Formative assessment in different parts of the lesson</a:t>
            </a:r>
          </a:p>
          <a:p>
            <a:pPr algn="just"/>
            <a:r>
              <a:rPr lang="en-PH" dirty="0" smtClean="0"/>
              <a:t>Summative assessment</a:t>
            </a:r>
          </a:p>
          <a:p>
            <a:pPr algn="just"/>
            <a:r>
              <a:rPr lang="en-PH" dirty="0"/>
              <a:t>Individual and collaborative </a:t>
            </a:r>
            <a:r>
              <a:rPr lang="en-PH" dirty="0" smtClean="0"/>
              <a:t>summative </a:t>
            </a:r>
            <a:r>
              <a:rPr lang="en-PH" dirty="0"/>
              <a:t>assessment</a:t>
            </a:r>
          </a:p>
          <a:p>
            <a:pPr algn="just"/>
            <a:endParaRPr lang="en-PH" dirty="0" smtClean="0"/>
          </a:p>
          <a:p>
            <a:pPr algn="just"/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298387623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14400"/>
            <a:ext cx="9296400" cy="914400"/>
          </a:xfrm>
        </p:spPr>
        <p:txBody>
          <a:bodyPr/>
          <a:lstStyle/>
          <a:p>
            <a:r>
              <a:rPr lang="en-PH" dirty="0" smtClean="0"/>
              <a:t>Components of Summative Assessment</a:t>
            </a:r>
            <a:endParaRPr lang="en-P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514350" indent="-514350" algn="just">
              <a:buAutoNum type="alphaUcPeriod"/>
            </a:pPr>
            <a:r>
              <a:rPr lang="en-PH" dirty="0" smtClean="0"/>
              <a:t>The Written Work component</a:t>
            </a:r>
          </a:p>
          <a:p>
            <a:pPr marL="514350" indent="-514350" algn="just">
              <a:buAutoNum type="alphaUcPeriod"/>
            </a:pPr>
            <a:r>
              <a:rPr lang="en-PH" dirty="0" smtClean="0"/>
              <a:t>The Performance Task component</a:t>
            </a:r>
          </a:p>
          <a:p>
            <a:pPr marL="514350" indent="-514350" algn="just">
              <a:buAutoNum type="alphaUcPeriod"/>
            </a:pPr>
            <a:r>
              <a:rPr lang="en-PH" dirty="0" smtClean="0"/>
              <a:t>Quarterly Assessment</a:t>
            </a:r>
            <a:endParaRPr lang="en-PH" dirty="0"/>
          </a:p>
          <a:p>
            <a:pPr algn="just"/>
            <a:endParaRPr lang="en-PH" dirty="0" smtClean="0"/>
          </a:p>
          <a:p>
            <a:pPr algn="just"/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3760870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914400"/>
            <a:ext cx="9296400" cy="914400"/>
          </a:xfrm>
        </p:spPr>
        <p:txBody>
          <a:bodyPr/>
          <a:lstStyle/>
          <a:p>
            <a:r>
              <a:rPr lang="en-PH" dirty="0" smtClean="0"/>
              <a:t>What is the grading system?</a:t>
            </a:r>
            <a:endParaRPr lang="en-P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algn="just"/>
            <a:r>
              <a:rPr lang="en-PH" dirty="0" smtClean="0"/>
              <a:t>Standards and Competency-Based Grading System</a:t>
            </a:r>
          </a:p>
          <a:p>
            <a:pPr algn="just"/>
            <a:r>
              <a:rPr lang="en-PH" dirty="0" smtClean="0"/>
              <a:t>All grades based on the weighted raw score of the learner’s summative assessments</a:t>
            </a:r>
          </a:p>
          <a:p>
            <a:pPr algn="just"/>
            <a:r>
              <a:rPr lang="en-PH" dirty="0" smtClean="0"/>
              <a:t>SHS follows a different set of weights for each component of the summative assessments</a:t>
            </a:r>
          </a:p>
        </p:txBody>
      </p:sp>
    </p:spTree>
    <p:extLst>
      <p:ext uri="{BB962C8B-B14F-4D97-AF65-F5344CB8AC3E}">
        <p14:creationId xmlns:p14="http://schemas.microsoft.com/office/powerpoint/2010/main" val="2020866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8534400" cy="990600"/>
          </a:xfrm>
        </p:spPr>
        <p:txBody>
          <a:bodyPr/>
          <a:lstStyle/>
          <a:p>
            <a:r>
              <a:rPr lang="en-PH" dirty="0" smtClean="0"/>
              <a:t>Academic Track</a:t>
            </a:r>
            <a:endParaRPr lang="en-PH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7924800" cy="4221163"/>
          </a:xfrm>
        </p:spPr>
        <p:txBody>
          <a:bodyPr/>
          <a:lstStyle/>
          <a:p>
            <a:pPr marL="0" indent="0" algn="just">
              <a:buNone/>
            </a:pPr>
            <a:r>
              <a:rPr lang="en-PH" u="sng" dirty="0" smtClean="0"/>
              <a:t>All other subjects </a:t>
            </a:r>
          </a:p>
          <a:p>
            <a:pPr marL="914400" lvl="1" indent="-514350" algn="just">
              <a:buAutoNum type="alphaUcPeriod"/>
            </a:pPr>
            <a:r>
              <a:rPr lang="en-PH" dirty="0" smtClean="0"/>
              <a:t>The Written Work		- 25% </a:t>
            </a:r>
          </a:p>
          <a:p>
            <a:pPr marL="914400" lvl="1" indent="-514350" algn="just">
              <a:buAutoNum type="alphaUcPeriod"/>
            </a:pPr>
            <a:r>
              <a:rPr lang="en-PH" dirty="0" smtClean="0"/>
              <a:t>The Performance Tasks	- 45%</a:t>
            </a:r>
          </a:p>
          <a:p>
            <a:pPr marL="914400" lvl="1" indent="-514350" algn="just">
              <a:buAutoNum type="alphaUcPeriod"/>
            </a:pPr>
            <a:r>
              <a:rPr lang="en-PH" dirty="0" smtClean="0"/>
              <a:t>Quarterly Assessment	- 30%</a:t>
            </a:r>
            <a:endParaRPr lang="en-PH" dirty="0"/>
          </a:p>
          <a:p>
            <a:pPr marL="0" indent="0" algn="just">
              <a:buNone/>
            </a:pPr>
            <a:r>
              <a:rPr lang="en-PH" u="sng" dirty="0" smtClean="0"/>
              <a:t>Work Immersion/Research/BES/Exhibit</a:t>
            </a:r>
          </a:p>
          <a:p>
            <a:pPr marL="914400" lvl="1" indent="-514350" algn="just">
              <a:buAutoNum type="alphaUcPeriod"/>
            </a:pPr>
            <a:r>
              <a:rPr lang="en-PH" dirty="0"/>
              <a:t>The Written Work		- </a:t>
            </a:r>
            <a:r>
              <a:rPr lang="en-PH" dirty="0" smtClean="0"/>
              <a:t>35</a:t>
            </a:r>
            <a:r>
              <a:rPr lang="en-PH" dirty="0"/>
              <a:t>% </a:t>
            </a:r>
          </a:p>
          <a:p>
            <a:pPr marL="914400" lvl="1" indent="-514350" algn="just">
              <a:buAutoNum type="alphaUcPeriod"/>
            </a:pPr>
            <a:r>
              <a:rPr lang="en-PH" dirty="0"/>
              <a:t>The Performance Tasks	- </a:t>
            </a:r>
            <a:r>
              <a:rPr lang="en-PH" dirty="0" smtClean="0"/>
              <a:t>40%</a:t>
            </a:r>
            <a:endParaRPr lang="en-PH" dirty="0"/>
          </a:p>
          <a:p>
            <a:pPr marL="914400" lvl="1" indent="-514350" algn="just">
              <a:buAutoNum type="alphaUcPeriod"/>
            </a:pPr>
            <a:r>
              <a:rPr lang="en-PH" dirty="0"/>
              <a:t>Quarterly Assessment	- </a:t>
            </a:r>
            <a:r>
              <a:rPr lang="en-PH" dirty="0" smtClean="0"/>
              <a:t>25%</a:t>
            </a:r>
            <a:endParaRPr lang="en-PH" dirty="0"/>
          </a:p>
          <a:p>
            <a:pPr marL="0" indent="0" algn="just">
              <a:buNone/>
            </a:pPr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302406604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is the learner’s progress reported?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PH" dirty="0" smtClean="0"/>
              <a:t>The summary of the learner’s progress is shown quarterly to parents, through a parent-teacher conference, in which the report card is discussed.</a:t>
            </a:r>
          </a:p>
          <a:p>
            <a:pPr algn="just"/>
            <a:r>
              <a:rPr lang="en-PH" dirty="0"/>
              <a:t>The results of assessment are </a:t>
            </a:r>
            <a:r>
              <a:rPr lang="en-PH" dirty="0" smtClean="0"/>
              <a:t>also reported </a:t>
            </a:r>
            <a:r>
              <a:rPr lang="en-PH" dirty="0"/>
              <a:t>to the learner, the learner’s remedial class teacher, if any, and the teacher of the next grade level, as well as the learner’s parents/guardians.</a:t>
            </a:r>
          </a:p>
          <a:p>
            <a:pPr marL="0" indent="0" algn="just">
              <a:buNone/>
            </a:pPr>
            <a:endParaRPr lang="en-PH" dirty="0" smtClean="0"/>
          </a:p>
        </p:txBody>
      </p:sp>
    </p:spTree>
    <p:extLst>
      <p:ext uri="{BB962C8B-B14F-4D97-AF65-F5344CB8AC3E}">
        <p14:creationId xmlns:p14="http://schemas.microsoft.com/office/powerpoint/2010/main" val="29057509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is the learner’s progress reported?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PH" dirty="0"/>
              <a:t>When the learner’s raw scores are consistently below expectations in WW and PTs, the learner’ parents or guardians must be informed NOT later than the 5</a:t>
            </a:r>
            <a:r>
              <a:rPr lang="en-PH" baseline="30000" dirty="0"/>
              <a:t>th</a:t>
            </a:r>
            <a:r>
              <a:rPr lang="en-PH" dirty="0"/>
              <a:t> week of that quarter.</a:t>
            </a:r>
          </a:p>
          <a:p>
            <a:pPr algn="just"/>
            <a:r>
              <a:rPr lang="en-PH" dirty="0" smtClean="0"/>
              <a:t>A learner who receives a grade below 75 in any subject in a quarter must be given intervention through remediation and extra lessons from the teacher/s of that subject.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1884825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are learner’s promoted/retained?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PH" u="sng" dirty="0" smtClean="0"/>
              <a:t>Requirements</a:t>
            </a:r>
          </a:p>
          <a:p>
            <a:pPr marL="0" indent="0" algn="just">
              <a:buNone/>
            </a:pPr>
            <a:r>
              <a:rPr lang="en-PH" dirty="0" smtClean="0"/>
              <a:t>1. Final Grade of at least 75 in all learning areas in a semester</a:t>
            </a:r>
          </a:p>
          <a:p>
            <a:pPr marL="0" indent="0" algn="just">
              <a:buNone/>
            </a:pPr>
            <a:endParaRPr lang="en-PH" dirty="0"/>
          </a:p>
          <a:p>
            <a:pPr marL="0" indent="0" algn="just">
              <a:buNone/>
            </a:pPr>
            <a:r>
              <a:rPr lang="en-PH" u="sng" dirty="0" smtClean="0"/>
              <a:t>Decision</a:t>
            </a:r>
          </a:p>
          <a:p>
            <a:pPr marL="0" indent="0" algn="just">
              <a:buNone/>
            </a:pPr>
            <a:r>
              <a:rPr lang="en-PH" dirty="0" smtClean="0"/>
              <a:t>Can proceed to the next semester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7463521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are learner’s promoted/retained?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PH" u="sng" dirty="0" smtClean="0"/>
              <a:t>Requirements</a:t>
            </a:r>
          </a:p>
          <a:p>
            <a:pPr marL="0" indent="0" algn="just">
              <a:buNone/>
            </a:pPr>
            <a:r>
              <a:rPr lang="en-PH" dirty="0"/>
              <a:t>2</a:t>
            </a:r>
            <a:r>
              <a:rPr lang="en-PH" dirty="0" smtClean="0"/>
              <a:t>. Did not meet expectations in a prerequisite subject in a learning area</a:t>
            </a:r>
          </a:p>
          <a:p>
            <a:pPr marL="0" indent="0" algn="just">
              <a:buNone/>
            </a:pPr>
            <a:r>
              <a:rPr lang="en-PH" u="sng" dirty="0" smtClean="0"/>
              <a:t>Decision</a:t>
            </a:r>
          </a:p>
          <a:p>
            <a:pPr marL="0" indent="0" algn="just">
              <a:buNone/>
            </a:pPr>
            <a:r>
              <a:rPr lang="en-PH" dirty="0" smtClean="0"/>
              <a:t>Must pass remedial classes for failed competencies in the subject before being allowed to enroll in the higher-level subject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47961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are learner’s promoted/retained?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en-PH" u="sng" dirty="0" smtClean="0"/>
              <a:t>Requirements</a:t>
            </a:r>
          </a:p>
          <a:p>
            <a:pPr marL="0" indent="0" algn="just">
              <a:buNone/>
            </a:pPr>
            <a:r>
              <a:rPr lang="en-PH" dirty="0" smtClean="0"/>
              <a:t>3. Did not meet expectations in any subject or learning area at the end of the semester</a:t>
            </a:r>
          </a:p>
          <a:p>
            <a:pPr marL="0" indent="0" algn="just">
              <a:buNone/>
            </a:pPr>
            <a:r>
              <a:rPr lang="en-PH" u="sng" dirty="0" smtClean="0"/>
              <a:t>Decision</a:t>
            </a:r>
          </a:p>
          <a:p>
            <a:pPr marL="0" indent="0" algn="just">
              <a:buNone/>
            </a:pPr>
            <a:r>
              <a:rPr lang="en-PH" dirty="0" smtClean="0"/>
              <a:t>Must pass remedial classes for failed competencies in the subjects or learning areas to be allowed to enroll in the next semester. Otherwise, the learner must retake the subjects failed.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16514405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How are learner’s promoted/retained?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PH" u="sng" dirty="0" smtClean="0"/>
          </a:p>
          <a:p>
            <a:pPr marL="0" indent="0" algn="just">
              <a:buNone/>
            </a:pPr>
            <a:r>
              <a:rPr lang="en-PH" u="sng" dirty="0" smtClean="0"/>
              <a:t>Requirements</a:t>
            </a:r>
          </a:p>
          <a:p>
            <a:pPr marL="0" indent="0" algn="just">
              <a:buNone/>
            </a:pPr>
            <a:r>
              <a:rPr lang="en-PH" dirty="0"/>
              <a:t>4</a:t>
            </a:r>
            <a:r>
              <a:rPr lang="en-PH" dirty="0" smtClean="0"/>
              <a:t>. Must pass all subjects or learning areas in SHS</a:t>
            </a:r>
          </a:p>
          <a:p>
            <a:pPr marL="0" indent="0" algn="just">
              <a:buNone/>
            </a:pPr>
            <a:endParaRPr lang="en-PH" u="sng" dirty="0" smtClean="0"/>
          </a:p>
          <a:p>
            <a:pPr marL="0" indent="0" algn="just">
              <a:buNone/>
            </a:pPr>
            <a:r>
              <a:rPr lang="en-PH" u="sng" dirty="0" smtClean="0"/>
              <a:t>Decision</a:t>
            </a:r>
          </a:p>
          <a:p>
            <a:pPr marL="0" indent="0" algn="just">
              <a:buNone/>
            </a:pPr>
            <a:r>
              <a:rPr lang="en-PH" dirty="0" smtClean="0"/>
              <a:t>Earn the SHS certificate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399682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Senior High School Tracks 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514350" indent="-514350">
              <a:buFont typeface="+mj-lt"/>
              <a:buAutoNum type="alphaLcPeriod"/>
            </a:pPr>
            <a:r>
              <a:rPr lang="en-PH" dirty="0" smtClean="0"/>
              <a:t>Academic</a:t>
            </a:r>
          </a:p>
          <a:p>
            <a:pPr marL="514350" indent="-514350">
              <a:buFont typeface="+mj-lt"/>
              <a:buAutoNum type="alphaLcPeriod"/>
            </a:pPr>
            <a:r>
              <a:rPr lang="en-PH" dirty="0" smtClean="0"/>
              <a:t>Technical-Vocational-Livelihood</a:t>
            </a:r>
          </a:p>
          <a:p>
            <a:pPr marL="514350" indent="-514350">
              <a:buFont typeface="+mj-lt"/>
              <a:buAutoNum type="alphaLcPeriod"/>
            </a:pPr>
            <a:r>
              <a:rPr lang="en-PH" dirty="0" smtClean="0"/>
              <a:t>Sports</a:t>
            </a:r>
          </a:p>
          <a:p>
            <a:pPr marL="514350" indent="-514350">
              <a:buFont typeface="+mj-lt"/>
              <a:buAutoNum type="alphaLcPeriod"/>
            </a:pPr>
            <a:r>
              <a:rPr lang="en-PH" dirty="0" smtClean="0"/>
              <a:t>Arts and Design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34129169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152400" y="762000"/>
            <a:ext cx="9525000" cy="1066800"/>
          </a:xfrm>
        </p:spPr>
        <p:txBody>
          <a:bodyPr/>
          <a:lstStyle/>
          <a:p>
            <a:r>
              <a:rPr lang="en-PH" dirty="0" smtClean="0"/>
              <a:t>The Continuu</a:t>
            </a:r>
            <a:r>
              <a:rPr lang="en-PH" dirty="0" smtClean="0"/>
              <a:t>m of Self-Reflection</a:t>
            </a:r>
            <a:endParaRPr lang="en-PH" sz="20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endParaRPr lang="en-PH" u="sng" dirty="0" smtClean="0"/>
          </a:p>
          <a:p>
            <a:pPr marL="0" indent="0">
              <a:buNone/>
            </a:pPr>
            <a:r>
              <a:rPr lang="en-PH" dirty="0"/>
              <a:t>“</a:t>
            </a:r>
            <a:r>
              <a:rPr lang="en-PH" i="1" dirty="0"/>
              <a:t>Thinking is the hardest work there is, which is probably the reason so few engage in it.”</a:t>
            </a:r>
          </a:p>
          <a:p>
            <a:pPr marL="0" indent="0">
              <a:buNone/>
            </a:pPr>
            <a:endParaRPr lang="en-PH" i="1" dirty="0"/>
          </a:p>
          <a:p>
            <a:pPr marL="0" indent="0">
              <a:buNone/>
            </a:pPr>
            <a:endParaRPr lang="en-PH" i="1" dirty="0"/>
          </a:p>
          <a:p>
            <a:pPr marL="0" indent="0">
              <a:buNone/>
            </a:pPr>
            <a:r>
              <a:rPr lang="en-PH" i="1" dirty="0"/>
              <a:t>						- Henry Ford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0796499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PH" dirty="0" smtClean="0"/>
          </a:p>
          <a:p>
            <a:pPr marL="0" indent="0" algn="ctr">
              <a:buNone/>
            </a:pPr>
            <a:endParaRPr lang="en-PH" dirty="0"/>
          </a:p>
          <a:p>
            <a:pPr marL="0" indent="0" algn="ctr">
              <a:buNone/>
            </a:pPr>
            <a:r>
              <a:rPr lang="en-PH" dirty="0" smtClean="0"/>
              <a:t>Thank you.</a:t>
            </a:r>
          </a:p>
          <a:p>
            <a:pPr marL="0" indent="0" algn="ctr">
              <a:buNone/>
            </a:pPr>
            <a:endParaRPr lang="en-PH" dirty="0"/>
          </a:p>
          <a:p>
            <a:pPr marL="0" indent="0" algn="ctr">
              <a:buNone/>
            </a:pPr>
            <a:r>
              <a:rPr lang="en-PH" dirty="0" err="1" smtClean="0"/>
              <a:t>J.Lo</a:t>
            </a:r>
            <a:r>
              <a:rPr lang="en-PH" dirty="0" smtClean="0"/>
              <a:t> </a:t>
            </a:r>
            <a:r>
              <a:rPr lang="en-PH" dirty="0" smtClean="0">
                <a:sym typeface="Wingdings" panose="05000000000000000000" pitchFamily="2" charset="2"/>
              </a:rPr>
              <a:t></a:t>
            </a:r>
            <a:endParaRPr lang="en-PH" dirty="0" smtClean="0"/>
          </a:p>
          <a:p>
            <a:pPr marL="0" indent="0" algn="ctr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4946891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Academic Track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Out of the 1.5 million </a:t>
            </a:r>
            <a:r>
              <a:rPr lang="en-US" dirty="0" smtClean="0"/>
              <a:t>learners</a:t>
            </a:r>
            <a:r>
              <a:rPr lang="en-US" dirty="0"/>
              <a:t>:</a:t>
            </a:r>
            <a:endParaRPr lang="en-US" dirty="0" smtClean="0"/>
          </a:p>
          <a:p>
            <a:pPr lvl="1"/>
            <a:r>
              <a:rPr lang="en-US" b="1" dirty="0" smtClean="0"/>
              <a:t>60</a:t>
            </a:r>
            <a:r>
              <a:rPr lang="en-US" b="1" dirty="0"/>
              <a:t>% are in the Academic strand</a:t>
            </a:r>
            <a:r>
              <a:rPr lang="en-US" dirty="0"/>
              <a:t>, </a:t>
            </a:r>
            <a:endParaRPr lang="en-US" dirty="0" smtClean="0"/>
          </a:p>
          <a:p>
            <a:pPr lvl="1"/>
            <a:r>
              <a:rPr lang="en-US" dirty="0" smtClean="0"/>
              <a:t>39</a:t>
            </a:r>
            <a:r>
              <a:rPr lang="en-US" dirty="0"/>
              <a:t>% are in </a:t>
            </a:r>
            <a:r>
              <a:rPr lang="en-US" dirty="0" err="1" smtClean="0"/>
              <a:t>TechVoc</a:t>
            </a:r>
            <a:r>
              <a:rPr lang="en-US" dirty="0" smtClean="0"/>
              <a:t>; </a:t>
            </a:r>
            <a:r>
              <a:rPr lang="en-US" dirty="0"/>
              <a:t>and </a:t>
            </a:r>
            <a:endParaRPr lang="en-US" dirty="0" smtClean="0"/>
          </a:p>
          <a:p>
            <a:pPr lvl="1"/>
            <a:r>
              <a:rPr lang="en-US" dirty="0" smtClean="0"/>
              <a:t>only </a:t>
            </a:r>
            <a:r>
              <a:rPr lang="en-US" dirty="0"/>
              <a:t>.2% are in </a:t>
            </a:r>
            <a:r>
              <a:rPr lang="en-US" dirty="0" smtClean="0"/>
              <a:t>Sports.</a:t>
            </a:r>
            <a:endParaRPr lang="en-PH" dirty="0"/>
          </a:p>
          <a:p>
            <a:pPr marL="0" indent="0">
              <a:buNone/>
            </a:pPr>
            <a:r>
              <a:rPr lang="en-PH" dirty="0" smtClean="0"/>
              <a:t>				</a:t>
            </a:r>
            <a:r>
              <a:rPr lang="en-PH" sz="2000" i="1" dirty="0" err="1" smtClean="0"/>
              <a:t>DepED</a:t>
            </a:r>
            <a:r>
              <a:rPr lang="en-PH" sz="2000" i="1" dirty="0" smtClean="0"/>
              <a:t>, April 24, 2017</a:t>
            </a:r>
            <a:endParaRPr lang="en-PH" sz="2000" dirty="0"/>
          </a:p>
        </p:txBody>
      </p:sp>
    </p:spTree>
    <p:extLst>
      <p:ext uri="{BB962C8B-B14F-4D97-AF65-F5344CB8AC3E}">
        <p14:creationId xmlns:p14="http://schemas.microsoft.com/office/powerpoint/2010/main" val="3281993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Academic Track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r>
              <a:rPr lang="en-PH" dirty="0" smtClean="0"/>
              <a:t>Accountancy, Business and Management (ABM)</a:t>
            </a:r>
          </a:p>
          <a:p>
            <a:r>
              <a:rPr lang="en-PH" dirty="0" smtClean="0"/>
              <a:t>Science, Technology, Engineering and Mathematics (STEM)</a:t>
            </a:r>
          </a:p>
          <a:p>
            <a:r>
              <a:rPr lang="en-PH" dirty="0" smtClean="0"/>
              <a:t>Humanities and Social Sciences (HUMSS)</a:t>
            </a:r>
          </a:p>
          <a:p>
            <a:r>
              <a:rPr lang="en-PH" b="1" dirty="0" smtClean="0"/>
              <a:t>General Academic Strand (GAS)</a:t>
            </a:r>
          </a:p>
          <a:p>
            <a:r>
              <a:rPr lang="en-PH" dirty="0" smtClean="0"/>
              <a:t>Pre-Baccalaureate Maritime</a:t>
            </a: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27560864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General Academic Strand (GAS)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/>
              <a:t>While the other strands are career-specific, GAS is great for learners who are still undecided on which track to take. </a:t>
            </a:r>
            <a:endParaRPr lang="en-PH" dirty="0"/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8015638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General Academic Strand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Humanities 1*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Humanities 2*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Social Science 1**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Applied Economics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Organization and Management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Disaster Readiness and Risk Reduction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Elective 1(from any Track/Strand)***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Elective 2(from any Track/Strand)***</a:t>
            </a:r>
            <a:endParaRPr lang="en-PH" sz="2000" dirty="0"/>
          </a:p>
          <a:p>
            <a:pPr marL="457200" lvl="0" indent="-457200">
              <a:buFont typeface="+mj-lt"/>
              <a:buAutoNum type="arabicPeriod"/>
            </a:pPr>
            <a:r>
              <a:rPr lang="en-US" sz="2000" dirty="0"/>
              <a:t>Work Immersion/ Research/Career Advocacy/Culminating Activity</a:t>
            </a:r>
            <a:endParaRPr lang="en-PH" sz="2000" dirty="0"/>
          </a:p>
          <a:p>
            <a:pPr marL="0" indent="0">
              <a:buNone/>
            </a:pPr>
            <a:r>
              <a:rPr lang="en-US" sz="2000" dirty="0" smtClean="0"/>
              <a:t>	*</a:t>
            </a:r>
            <a:r>
              <a:rPr lang="en-US" sz="2000" dirty="0"/>
              <a:t>Select from HUMSS Strand Subjects 1 to 4.</a:t>
            </a:r>
            <a:br>
              <a:rPr lang="en-US" sz="2000" dirty="0"/>
            </a:br>
            <a:r>
              <a:rPr lang="en-US" sz="2000" dirty="0" smtClean="0"/>
              <a:t>	**</a:t>
            </a:r>
            <a:r>
              <a:rPr lang="en-US" sz="2000" dirty="0"/>
              <a:t>Select from HUMSS Strand Subjects 5 to </a:t>
            </a:r>
            <a:r>
              <a:rPr lang="en-US" sz="2000" dirty="0" smtClean="0"/>
              <a:t>8.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***</a:t>
            </a:r>
            <a:r>
              <a:rPr lang="en-US" sz="2000" dirty="0"/>
              <a:t>Schools must present/offer a range of subjects from which </a:t>
            </a:r>
            <a:r>
              <a:rPr lang="en-US" sz="2000" dirty="0" smtClean="0"/>
              <a:t>		students </a:t>
            </a:r>
            <a:r>
              <a:rPr lang="en-US" sz="2000" dirty="0"/>
              <a:t>can choose.</a:t>
            </a:r>
            <a:endParaRPr lang="en-PH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PH" dirty="0"/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4063441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838200"/>
            <a:ext cx="7924800" cy="914400"/>
          </a:xfrm>
        </p:spPr>
        <p:txBody>
          <a:bodyPr/>
          <a:lstStyle/>
          <a:p>
            <a:r>
              <a:rPr lang="en-PH" dirty="0" smtClean="0"/>
              <a:t>HUMSS </a:t>
            </a:r>
            <a:r>
              <a:rPr lang="en-PH" dirty="0" smtClean="0"/>
              <a:t>Strand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828800"/>
            <a:ext cx="8077200" cy="4724400"/>
          </a:xfrm>
        </p:spPr>
        <p:txBody>
          <a:bodyPr/>
          <a:lstStyle/>
          <a:p>
            <a:pPr marL="457200" lvl="0" indent="-457200">
              <a:buFont typeface="+mj-lt"/>
              <a:buAutoNum type="arabicPeriod"/>
            </a:pPr>
            <a:r>
              <a:rPr lang="en-US" sz="2000" b="1" dirty="0" smtClean="0">
                <a:solidFill>
                  <a:schemeClr val="tx2"/>
                </a:solidFill>
              </a:rPr>
              <a:t>Creative </a:t>
            </a:r>
            <a:r>
              <a:rPr lang="en-US" sz="2000" b="1" dirty="0">
                <a:solidFill>
                  <a:schemeClr val="tx2"/>
                </a:solidFill>
              </a:rPr>
              <a:t>Writing/</a:t>
            </a:r>
            <a:r>
              <a:rPr lang="en-US" sz="2000" b="1" dirty="0" err="1">
                <a:solidFill>
                  <a:schemeClr val="tx2"/>
                </a:solidFill>
              </a:rPr>
              <a:t>Malikhaing</a:t>
            </a:r>
            <a:r>
              <a:rPr lang="en-US" sz="2000" b="1" dirty="0">
                <a:solidFill>
                  <a:schemeClr val="tx2"/>
                </a:solidFill>
              </a:rPr>
              <a:t> </a:t>
            </a:r>
            <a:r>
              <a:rPr lang="en-US" sz="2000" b="1" dirty="0" err="1">
                <a:solidFill>
                  <a:schemeClr val="tx2"/>
                </a:solidFill>
              </a:rPr>
              <a:t>Pagsulat</a:t>
            </a:r>
            <a:endParaRPr lang="en-PH" sz="2000" b="1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2"/>
                </a:solidFill>
              </a:rPr>
              <a:t>Introduction to World Religions and Belief Systems</a:t>
            </a:r>
            <a:endParaRPr lang="en-PH" sz="2000" b="1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2"/>
                </a:solidFill>
              </a:rPr>
              <a:t>Creative Nonfiction</a:t>
            </a:r>
            <a:endParaRPr lang="en-PH" sz="2000" b="1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b="1" dirty="0">
                <a:solidFill>
                  <a:schemeClr val="tx2"/>
                </a:solidFill>
              </a:rPr>
              <a:t>Trends, Networks, and Critical Thinking in the 21</a:t>
            </a:r>
            <a:r>
              <a:rPr lang="en-US" sz="2000" b="1" baseline="30000" dirty="0">
                <a:solidFill>
                  <a:schemeClr val="tx2"/>
                </a:solidFill>
              </a:rPr>
              <a:t>st</a:t>
            </a:r>
            <a:r>
              <a:rPr lang="en-US" sz="2000" b="1" dirty="0">
                <a:solidFill>
                  <a:schemeClr val="tx2"/>
                </a:solidFill>
              </a:rPr>
              <a:t> Century Culture</a:t>
            </a:r>
            <a:endParaRPr lang="en-PH" sz="2000" b="1" dirty="0">
              <a:solidFill>
                <a:schemeClr val="tx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Philippine Politics and Governance</a:t>
            </a:r>
            <a:endParaRPr lang="en-PH" sz="2000" dirty="0">
              <a:solidFill>
                <a:schemeClr val="accent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Community Engagement, Solidarity and Citizenship</a:t>
            </a:r>
            <a:endParaRPr lang="en-PH" sz="2000" dirty="0">
              <a:solidFill>
                <a:schemeClr val="accent2"/>
              </a:solidFill>
            </a:endParaRPr>
          </a:p>
          <a:p>
            <a:pPr marL="457200" lvl="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Disciplines and Ideas in the Social Sciences</a:t>
            </a:r>
            <a:endParaRPr lang="en-PH" sz="2000" dirty="0">
              <a:solidFill>
                <a:schemeClr val="accent2"/>
              </a:solidFill>
            </a:endParaRPr>
          </a:p>
          <a:p>
            <a:pPr marL="457200" indent="-457200">
              <a:buFont typeface="+mj-lt"/>
              <a:buAutoNum type="arabicPeriod"/>
            </a:pPr>
            <a:r>
              <a:rPr lang="en-US" sz="2000" dirty="0">
                <a:solidFill>
                  <a:schemeClr val="accent2"/>
                </a:solidFill>
              </a:rPr>
              <a:t>Disciplines and Ideas in the Applied Social </a:t>
            </a:r>
            <a:r>
              <a:rPr lang="en-US" sz="2000" dirty="0" smtClean="0">
                <a:solidFill>
                  <a:schemeClr val="accent2"/>
                </a:solidFill>
              </a:rPr>
              <a:t>Sciences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Work </a:t>
            </a:r>
            <a:r>
              <a:rPr lang="en-US" sz="2000" dirty="0"/>
              <a:t>Immersion/ Research/Career Advocacy/Culminating Activity</a:t>
            </a:r>
            <a:endParaRPr lang="en-PH" sz="2000" dirty="0"/>
          </a:p>
          <a:p>
            <a:pPr marL="0" indent="0">
              <a:buNone/>
            </a:pP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tx2"/>
                </a:solidFill>
              </a:rPr>
              <a:t>Humanities 1 &amp; 2</a:t>
            </a:r>
            <a:r>
              <a:rPr lang="en-US" sz="2000" dirty="0" smtClean="0"/>
              <a:t>*Select </a:t>
            </a:r>
            <a:r>
              <a:rPr lang="en-US" sz="2000" dirty="0"/>
              <a:t>from HUMSS Strand Subjects 1 to 4.</a:t>
            </a:r>
            <a:br>
              <a:rPr lang="en-US" sz="2000" dirty="0"/>
            </a:br>
            <a:r>
              <a:rPr lang="en-US" sz="2000" dirty="0" smtClean="0"/>
              <a:t>	</a:t>
            </a:r>
            <a:r>
              <a:rPr lang="en-US" sz="2000" dirty="0" smtClean="0">
                <a:solidFill>
                  <a:schemeClr val="accent2"/>
                </a:solidFill>
              </a:rPr>
              <a:t>Social Science 1</a:t>
            </a:r>
            <a:r>
              <a:rPr lang="en-US" sz="2000" dirty="0" smtClean="0"/>
              <a:t>**</a:t>
            </a:r>
            <a:r>
              <a:rPr lang="en-US" sz="2000" dirty="0"/>
              <a:t>Select from HUMSS Strand Subjects 5 to </a:t>
            </a:r>
            <a:r>
              <a:rPr lang="en-US" sz="2000" dirty="0" smtClean="0"/>
              <a:t>8.</a:t>
            </a:r>
            <a:endParaRPr lang="en-US" sz="2000" dirty="0" smtClean="0"/>
          </a:p>
          <a:p>
            <a:pPr marL="0" indent="0">
              <a:buNone/>
            </a:pPr>
            <a:r>
              <a:rPr lang="en-US" sz="2000" dirty="0"/>
              <a:t>	</a:t>
            </a:r>
            <a:r>
              <a:rPr lang="en-US" sz="2000" dirty="0" smtClean="0"/>
              <a:t>***</a:t>
            </a:r>
            <a:r>
              <a:rPr lang="en-US" sz="2000" dirty="0"/>
              <a:t>Schools must present/offer a range of subjects from which </a:t>
            </a:r>
            <a:r>
              <a:rPr lang="en-US" sz="2000" dirty="0" smtClean="0"/>
              <a:t>		students </a:t>
            </a:r>
            <a:r>
              <a:rPr lang="en-US" sz="2000" dirty="0"/>
              <a:t>can choose.</a:t>
            </a:r>
            <a:endParaRPr lang="en-PH" sz="2000" dirty="0"/>
          </a:p>
          <a:p>
            <a:pPr marL="0" indent="0">
              <a:buNone/>
            </a:pPr>
            <a:r>
              <a:rPr lang="en-US" dirty="0"/>
              <a:t> </a:t>
            </a:r>
            <a:endParaRPr lang="en-PH" dirty="0"/>
          </a:p>
          <a:p>
            <a:pPr marL="0" indent="0">
              <a:buNone/>
            </a:pPr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3485119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066800"/>
            <a:ext cx="7924800" cy="914400"/>
          </a:xfrm>
        </p:spPr>
        <p:txBody>
          <a:bodyPr/>
          <a:lstStyle/>
          <a:p>
            <a:r>
              <a:rPr lang="en-PH" dirty="0" smtClean="0"/>
              <a:t>Legal Basis</a:t>
            </a:r>
            <a:endParaRPr lang="en-P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2209800"/>
            <a:ext cx="7924800" cy="3916363"/>
          </a:xfrm>
        </p:spPr>
        <p:txBody>
          <a:bodyPr/>
          <a:lstStyle/>
          <a:p>
            <a:pPr marL="0" indent="0" algn="ctr">
              <a:buNone/>
            </a:pPr>
            <a:r>
              <a:rPr lang="en-PH" dirty="0" smtClean="0"/>
              <a:t>DO No.8, S. 2015 – Policy Guidelines on Classroom Assessment for the K to 12 Basic Education Program (BEP)</a:t>
            </a:r>
          </a:p>
          <a:p>
            <a:endParaRPr lang="en-PH" dirty="0"/>
          </a:p>
        </p:txBody>
      </p:sp>
    </p:spTree>
    <p:extLst>
      <p:ext uri="{BB962C8B-B14F-4D97-AF65-F5344CB8AC3E}">
        <p14:creationId xmlns:p14="http://schemas.microsoft.com/office/powerpoint/2010/main" val="10713282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902</TotalTime>
  <Words>1052</Words>
  <Application>Microsoft Office PowerPoint</Application>
  <PresentationFormat>On-screen Show (4:3)</PresentationFormat>
  <Paragraphs>149</Paragraphs>
  <Slides>31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5" baseType="lpstr">
      <vt:lpstr>Arial</vt:lpstr>
      <vt:lpstr>Calibri</vt:lpstr>
      <vt:lpstr>Wingdings</vt:lpstr>
      <vt:lpstr>Office Theme</vt:lpstr>
      <vt:lpstr>New Trends in Assessment for K to 12 Tracks: General Academic Strand (GAS)</vt:lpstr>
      <vt:lpstr>Outline of the Presentation</vt:lpstr>
      <vt:lpstr>Senior High School Tracks </vt:lpstr>
      <vt:lpstr>Academic Track</vt:lpstr>
      <vt:lpstr>Academic Track</vt:lpstr>
      <vt:lpstr>General Academic Strand (GAS)</vt:lpstr>
      <vt:lpstr>General Academic Strand</vt:lpstr>
      <vt:lpstr>HUMSS Strand</vt:lpstr>
      <vt:lpstr>Legal Basis</vt:lpstr>
      <vt:lpstr>Theoretical Basis</vt:lpstr>
      <vt:lpstr>PowerPoint Presentation</vt:lpstr>
      <vt:lpstr>PowerPoint Presentation</vt:lpstr>
      <vt:lpstr>PowerPoint Presentation</vt:lpstr>
      <vt:lpstr>What is Classroom Assessment?</vt:lpstr>
      <vt:lpstr>Types of Classroom Assessment</vt:lpstr>
      <vt:lpstr>Types of Classroom Assessment</vt:lpstr>
      <vt:lpstr>NB:</vt:lpstr>
      <vt:lpstr>What is assessed in the classroom?</vt:lpstr>
      <vt:lpstr>The Cognitive Process Dimensions adapted from Anderson &amp; Krathwohl (2001)</vt:lpstr>
      <vt:lpstr>How are learners assessed in the classroom?</vt:lpstr>
      <vt:lpstr>Components of Summative Assessment</vt:lpstr>
      <vt:lpstr>What is the grading system?</vt:lpstr>
      <vt:lpstr>Academic Track</vt:lpstr>
      <vt:lpstr>How is the learner’s progress reported?</vt:lpstr>
      <vt:lpstr>How is the learner’s progress reported?</vt:lpstr>
      <vt:lpstr>How are learner’s promoted/retained?</vt:lpstr>
      <vt:lpstr>How are learner’s promoted/retained?</vt:lpstr>
      <vt:lpstr>How are learner’s promoted/retained?</vt:lpstr>
      <vt:lpstr>How are learner’s promoted/retained?</vt:lpstr>
      <vt:lpstr>The Continuum of Self-Reflection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Ephraim Gibas</dc:creator>
  <cp:lastModifiedBy>Jennifer Lopez</cp:lastModifiedBy>
  <cp:revision>70</cp:revision>
  <cp:lastPrinted>2016-12-13T08:03:38Z</cp:lastPrinted>
  <dcterms:created xsi:type="dcterms:W3CDTF">2016-01-07T18:12:33Z</dcterms:created>
  <dcterms:modified xsi:type="dcterms:W3CDTF">2017-08-23T17:27:28Z</dcterms:modified>
</cp:coreProperties>
</file>