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6" r:id="rId2"/>
    <p:sldId id="289" r:id="rId3"/>
    <p:sldId id="290" r:id="rId4"/>
    <p:sldId id="291" r:id="rId5"/>
    <p:sldId id="299" r:id="rId6"/>
    <p:sldId id="260" r:id="rId7"/>
    <p:sldId id="258" r:id="rId8"/>
    <p:sldId id="259" r:id="rId9"/>
    <p:sldId id="261" r:id="rId10"/>
    <p:sldId id="262" r:id="rId11"/>
    <p:sldId id="286" r:id="rId12"/>
    <p:sldId id="300" r:id="rId13"/>
    <p:sldId id="301" r:id="rId14"/>
    <p:sldId id="285" r:id="rId15"/>
    <p:sldId id="308" r:id="rId16"/>
    <p:sldId id="263" r:id="rId17"/>
    <p:sldId id="307" r:id="rId18"/>
    <p:sldId id="287" r:id="rId19"/>
    <p:sldId id="303" r:id="rId20"/>
    <p:sldId id="305" r:id="rId21"/>
    <p:sldId id="306" r:id="rId22"/>
    <p:sldId id="292" r:id="rId23"/>
    <p:sldId id="293" r:id="rId24"/>
    <p:sldId id="294" r:id="rId25"/>
    <p:sldId id="295" r:id="rId26"/>
    <p:sldId id="296" r:id="rId27"/>
    <p:sldId id="297" r:id="rId28"/>
    <p:sldId id="298" r:id="rId29"/>
    <p:sldId id="264" r:id="rId30"/>
    <p:sldId id="270" r:id="rId31"/>
    <p:sldId id="281" r:id="rId32"/>
    <p:sldId id="284" r:id="rId33"/>
    <p:sldId id="282" r:id="rId34"/>
    <p:sldId id="269" r:id="rId35"/>
    <p:sldId id="275" r:id="rId36"/>
    <p:sldId id="276" r:id="rId37"/>
    <p:sldId id="278" r:id="rId38"/>
    <p:sldId id="277" r:id="rId39"/>
    <p:sldId id="274" r:id="rId40"/>
    <p:sldId id="271" r:id="rId41"/>
    <p:sldId id="272" r:id="rId42"/>
    <p:sldId id="273" r:id="rId43"/>
    <p:sldId id="302" r:id="rId44"/>
    <p:sldId id="268"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57" autoAdjust="0"/>
    <p:restoredTop sz="69923" autoAdjust="0"/>
  </p:normalViewPr>
  <p:slideViewPr>
    <p:cSldViewPr>
      <p:cViewPr varScale="1">
        <p:scale>
          <a:sx n="41" d="100"/>
          <a:sy n="41" d="100"/>
        </p:scale>
        <p:origin x="-892" y="-68"/>
      </p:cViewPr>
      <p:guideLst>
        <p:guide orient="horz" pos="2160"/>
        <p:guide pos="2880"/>
      </p:guideLst>
    </p:cSldViewPr>
  </p:slideViewPr>
  <p:notesTextViewPr>
    <p:cViewPr>
      <p:scale>
        <a:sx n="1" d="1"/>
        <a:sy n="1" d="1"/>
      </p:scale>
      <p:origin x="0" y="576"/>
    </p:cViewPr>
  </p:notesTextViewPr>
  <p:sorterViewPr>
    <p:cViewPr>
      <p:scale>
        <a:sx n="100" d="100"/>
        <a:sy n="100" d="100"/>
      </p:scale>
      <p:origin x="0" y="248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PH"/>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B834A7-66C1-4A0B-BB1F-E6519C463CDB}" type="datetimeFigureOut">
              <a:rPr lang="en-PH" smtClean="0"/>
              <a:t>25/08/2018</a:t>
            </a:fld>
            <a:endParaRPr lang="en-PH"/>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PH"/>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PH"/>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ED13287-6F62-4DDA-A882-E7ABE8D73FFA}" type="slidenum">
              <a:rPr lang="en-PH" smtClean="0"/>
              <a:t>‹#›</a:t>
            </a:fld>
            <a:endParaRPr lang="en-PH"/>
          </a:p>
        </p:txBody>
      </p:sp>
    </p:spTree>
    <p:extLst>
      <p:ext uri="{BB962C8B-B14F-4D97-AF65-F5344CB8AC3E}">
        <p14:creationId xmlns:p14="http://schemas.microsoft.com/office/powerpoint/2010/main" val="141737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t"/>
            <a:r>
              <a:rPr lang="en-AU" sz="1200" kern="1200" dirty="0" smtClean="0">
                <a:solidFill>
                  <a:schemeClr val="tx1"/>
                </a:solidFill>
                <a:effectLst/>
                <a:latin typeface="+mn-lt"/>
                <a:ea typeface="+mn-ea"/>
                <a:cs typeface="+mn-cs"/>
              </a:rPr>
              <a:t>Good</a:t>
            </a:r>
            <a:r>
              <a:rPr lang="en-AU" sz="1200" kern="1200" baseline="0" dirty="0" smtClean="0">
                <a:solidFill>
                  <a:schemeClr val="tx1"/>
                </a:solidFill>
                <a:effectLst/>
                <a:latin typeface="+mn-lt"/>
                <a:ea typeface="+mn-ea"/>
                <a:cs typeface="+mn-cs"/>
              </a:rPr>
              <a:t> morning.</a:t>
            </a:r>
          </a:p>
          <a:p>
            <a:pPr rtl="0" fontAlgn="t"/>
            <a:endParaRPr lang="en-AU" sz="1200" kern="1200" dirty="0" smtClean="0">
              <a:solidFill>
                <a:schemeClr val="tx1"/>
              </a:solidFill>
              <a:effectLst/>
              <a:latin typeface="+mn-lt"/>
              <a:ea typeface="+mn-ea"/>
              <a:cs typeface="+mn-cs"/>
            </a:endParaRPr>
          </a:p>
          <a:p>
            <a:pPr rtl="0" fontAlgn="t"/>
            <a:r>
              <a:rPr lang="en-AU" sz="1200" kern="1200" dirty="0" smtClean="0">
                <a:solidFill>
                  <a:schemeClr val="tx1"/>
                </a:solidFill>
                <a:effectLst/>
                <a:latin typeface="+mn-lt"/>
                <a:ea typeface="+mn-ea"/>
                <a:cs typeface="+mn-cs"/>
              </a:rPr>
              <a:t>I will point out trends observed in my practice as Chief Technical Adviser of GRACE, an educational assessment firm that has experience in collaborating with other Asian countries’ educational assessment initiatives.  These trends that I have observed point to directions we could be taking in the future.</a:t>
            </a:r>
          </a:p>
          <a:p>
            <a:pPr rtl="0" fontAlgn="t"/>
            <a:endParaRPr lang="en-AU" sz="1200" kern="1200" dirty="0" smtClean="0">
              <a:solidFill>
                <a:schemeClr val="tx1"/>
              </a:solidFill>
              <a:effectLst/>
              <a:latin typeface="+mn-lt"/>
              <a:ea typeface="+mn-ea"/>
              <a:cs typeface="+mn-cs"/>
            </a:endParaRPr>
          </a:p>
          <a:p>
            <a:pPr rtl="0" fontAlgn="t"/>
            <a:endParaRPr lang="en-AU" sz="1200" kern="1200" dirty="0" smtClean="0">
              <a:solidFill>
                <a:schemeClr val="tx1"/>
              </a:solidFill>
              <a:effectLst/>
              <a:latin typeface="+mn-lt"/>
              <a:ea typeface="+mn-ea"/>
              <a:cs typeface="+mn-cs"/>
            </a:endParaRPr>
          </a:p>
          <a:p>
            <a:pPr rtl="0" fontAlgn="t"/>
            <a:endParaRPr lang="en-AU"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ED13287-6F62-4DDA-A882-E7ABE8D73FFA}" type="slidenum">
              <a:rPr lang="en-PH" smtClean="0"/>
              <a:t>1</a:t>
            </a:fld>
            <a:endParaRPr lang="en-PH"/>
          </a:p>
        </p:txBody>
      </p:sp>
    </p:spTree>
    <p:extLst>
      <p:ext uri="{BB962C8B-B14F-4D97-AF65-F5344CB8AC3E}">
        <p14:creationId xmlns:p14="http://schemas.microsoft.com/office/powerpoint/2010/main" val="30357248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smtClean="0"/>
              <a:t>The </a:t>
            </a:r>
            <a:r>
              <a:rPr lang="en-PH" dirty="0" err="1" smtClean="0"/>
              <a:t>mesosystem</a:t>
            </a:r>
            <a:r>
              <a:rPr lang="en-PH" dirty="0" smtClean="0"/>
              <a:t> of the interpersonal context of the learner is the next system overlay.  Here, </a:t>
            </a:r>
          </a:p>
          <a:p>
            <a:endParaRPr lang="en-PH" dirty="0" smtClean="0"/>
          </a:p>
          <a:p>
            <a:pPr>
              <a:lnSpc>
                <a:spcPts val="3800"/>
              </a:lnSpc>
            </a:pPr>
            <a:r>
              <a:rPr lang="en-CA" sz="1200" b="0" dirty="0" smtClean="0">
                <a:solidFill>
                  <a:srgbClr val="000000"/>
                </a:solidFill>
                <a:cs typeface="Calibri"/>
              </a:rPr>
              <a:t>C</a:t>
            </a:r>
            <a:r>
              <a:rPr lang="en-CA" b="0" dirty="0" smtClean="0">
                <a:solidFill>
                  <a:srgbClr val="000000"/>
                </a:solidFill>
                <a:latin typeface="Calibri Bold"/>
                <a:cs typeface="Calibri Bold"/>
              </a:rPr>
              <a:t>lose relationships</a:t>
            </a:r>
            <a:r>
              <a:rPr lang="en-CA" sz="1200" b="0" dirty="0" smtClean="0">
                <a:solidFill>
                  <a:srgbClr val="000000"/>
                </a:solidFill>
                <a:cs typeface="Calibri"/>
              </a:rPr>
              <a:t> </a:t>
            </a:r>
            <a:r>
              <a:rPr lang="en-CA" sz="1200" dirty="0" smtClean="0">
                <a:solidFill>
                  <a:srgbClr val="000000"/>
                </a:solidFill>
                <a:cs typeface="Calibri"/>
              </a:rPr>
              <a:t>that may enhance a culture of quality educational assessment</a:t>
            </a:r>
            <a:r>
              <a:rPr lang="en-CA" sz="1200" baseline="0" dirty="0" smtClean="0">
                <a:solidFill>
                  <a:srgbClr val="000000"/>
                </a:solidFill>
                <a:cs typeface="Calibri"/>
              </a:rPr>
              <a:t> need to be studied</a:t>
            </a:r>
            <a:r>
              <a:rPr lang="en-CA" sz="1200" dirty="0" smtClean="0">
                <a:solidFill>
                  <a:srgbClr val="000000"/>
                </a:solidFill>
                <a:cs typeface="Calibri"/>
              </a:rPr>
              <a:t>.</a:t>
            </a:r>
          </a:p>
          <a:p>
            <a:pPr>
              <a:lnSpc>
                <a:spcPts val="3800"/>
              </a:lnSpc>
            </a:pPr>
            <a:r>
              <a:rPr lang="en-CA" sz="1200" dirty="0" smtClean="0">
                <a:solidFill>
                  <a:srgbClr val="000000"/>
                </a:solidFill>
                <a:cs typeface="Calibri"/>
              </a:rPr>
              <a:t>A person's closest social circle (peers, partners,</a:t>
            </a:r>
            <a:r>
              <a:rPr lang="en-CA" sz="1200" dirty="0" smtClean="0">
                <a:solidFill>
                  <a:srgbClr val="000000"/>
                </a:solidFill>
                <a:latin typeface="Times New Roman"/>
                <a:cs typeface="Calibri"/>
              </a:rPr>
              <a:t> </a:t>
            </a:r>
            <a:r>
              <a:rPr lang="en-CA" sz="1200" dirty="0" smtClean="0">
                <a:solidFill>
                  <a:srgbClr val="000000"/>
                </a:solidFill>
                <a:cs typeface="Calibri"/>
              </a:rPr>
              <a:t>and family members) influences learners’ </a:t>
            </a:r>
            <a:r>
              <a:rPr lang="en-CA" sz="1200" dirty="0" err="1" smtClean="0">
                <a:solidFill>
                  <a:srgbClr val="000000"/>
                </a:solidFill>
                <a:cs typeface="Calibri"/>
              </a:rPr>
              <a:t>behaviors</a:t>
            </a:r>
            <a:r>
              <a:rPr lang="en-CA" sz="1200" dirty="0" smtClean="0">
                <a:solidFill>
                  <a:srgbClr val="000000"/>
                </a:solidFill>
                <a:latin typeface="Times New Roman"/>
                <a:cs typeface="Calibri"/>
              </a:rPr>
              <a:t> </a:t>
            </a:r>
            <a:r>
              <a:rPr lang="en-CA" sz="1200" dirty="0" smtClean="0">
                <a:solidFill>
                  <a:srgbClr val="000000"/>
                </a:solidFill>
                <a:cs typeface="Calibri"/>
              </a:rPr>
              <a:t>and contributes to their range of experience.</a:t>
            </a:r>
          </a:p>
          <a:p>
            <a:pPr>
              <a:lnSpc>
                <a:spcPts val="3800"/>
              </a:lnSpc>
            </a:pPr>
            <a:endParaRPr lang="en-CA" sz="1200" dirty="0" smtClean="0">
              <a:cs typeface="Calibri"/>
            </a:endParaRPr>
          </a:p>
          <a:p>
            <a:pPr>
              <a:lnSpc>
                <a:spcPts val="3800"/>
              </a:lnSpc>
            </a:pPr>
            <a:r>
              <a:rPr lang="en-CA" sz="1200" dirty="0" smtClean="0">
                <a:cs typeface="Calibri"/>
              </a:rPr>
              <a:t>Close</a:t>
            </a:r>
            <a:r>
              <a:rPr lang="en-CA" sz="1200" baseline="0" dirty="0" smtClean="0">
                <a:cs typeface="Calibri"/>
              </a:rPr>
              <a:t> relationships are those that exist between </a:t>
            </a:r>
            <a:r>
              <a:rPr lang="en-CA" sz="1200" dirty="0" smtClean="0">
                <a:cs typeface="Calibri"/>
              </a:rPr>
              <a:t>parent</a:t>
            </a:r>
            <a:r>
              <a:rPr lang="en-CA" sz="1200" baseline="0" dirty="0" smtClean="0">
                <a:cs typeface="Calibri"/>
              </a:rPr>
              <a:t> and </a:t>
            </a:r>
            <a:r>
              <a:rPr lang="en-CA" sz="1200" dirty="0" smtClean="0">
                <a:cs typeface="Calibri"/>
              </a:rPr>
              <a:t>child, teacher</a:t>
            </a:r>
            <a:r>
              <a:rPr lang="en-CA" sz="1200" baseline="0" dirty="0" smtClean="0">
                <a:cs typeface="Calibri"/>
              </a:rPr>
              <a:t> and </a:t>
            </a:r>
            <a:r>
              <a:rPr lang="en-CA" sz="1200" dirty="0" smtClean="0">
                <a:cs typeface="Calibri"/>
              </a:rPr>
              <a:t>student, peer-to-peer,</a:t>
            </a:r>
            <a:r>
              <a:rPr lang="en-CA" sz="1200" dirty="0" smtClean="0">
                <a:latin typeface="Times New Roman"/>
                <a:cs typeface="Calibri"/>
              </a:rPr>
              <a:t> </a:t>
            </a:r>
            <a:r>
              <a:rPr lang="en-CA" sz="1200" dirty="0" smtClean="0">
                <a:cs typeface="Calibri"/>
              </a:rPr>
              <a:t>siblings, and </a:t>
            </a:r>
            <a:r>
              <a:rPr lang="en-CA" sz="1200" dirty="0" err="1" smtClean="0">
                <a:cs typeface="Calibri"/>
              </a:rPr>
              <a:t>neighbors</a:t>
            </a:r>
            <a:r>
              <a:rPr lang="en-CA" sz="1200" dirty="0" smtClean="0">
                <a:cs typeface="Calibri"/>
              </a:rPr>
              <a:t>.</a:t>
            </a:r>
            <a:endParaRPr lang="en-CA" sz="1200" dirty="0" smtClean="0">
              <a:solidFill>
                <a:srgbClr val="000000"/>
              </a:solidFill>
              <a:cs typeface="Calibri"/>
            </a:endParaRPr>
          </a:p>
          <a:p>
            <a:endParaRPr lang="en-PH" dirty="0"/>
          </a:p>
        </p:txBody>
      </p:sp>
      <p:sp>
        <p:nvSpPr>
          <p:cNvPr id="4" name="Slide Number Placeholder 3"/>
          <p:cNvSpPr>
            <a:spLocks noGrp="1"/>
          </p:cNvSpPr>
          <p:nvPr>
            <p:ph type="sldNum" sz="quarter" idx="10"/>
          </p:nvPr>
        </p:nvSpPr>
        <p:spPr/>
        <p:txBody>
          <a:bodyPr/>
          <a:lstStyle/>
          <a:p>
            <a:fld id="{0ED13287-6F62-4DDA-A882-E7ABE8D73FFA}" type="slidenum">
              <a:rPr lang="en-PH" smtClean="0"/>
              <a:t>10</a:t>
            </a:fld>
            <a:endParaRPr lang="en-PH"/>
          </a:p>
        </p:txBody>
      </p:sp>
    </p:spTree>
    <p:extLst>
      <p:ext uri="{BB962C8B-B14F-4D97-AF65-F5344CB8AC3E}">
        <p14:creationId xmlns:p14="http://schemas.microsoft.com/office/powerpoint/2010/main" val="994586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smtClean="0"/>
              <a:t>Consider for instance, the parent-child relationship.</a:t>
            </a:r>
          </a:p>
          <a:p>
            <a:endParaRPr lang="en-PH" dirty="0" smtClean="0"/>
          </a:p>
          <a:p>
            <a:r>
              <a:rPr lang="en-PH" dirty="0" smtClean="0"/>
              <a:t>When a parent goes</a:t>
            </a:r>
            <a:r>
              <a:rPr lang="en-PH" baseline="0" dirty="0" smtClean="0"/>
              <a:t> for consultation with a teacher regarding his or her child’s marks or grades, there are 4 questions that are typically in the parent’s mind.</a:t>
            </a:r>
          </a:p>
          <a:p>
            <a:endParaRPr lang="en-PH" baseline="0" dirty="0" smtClean="0"/>
          </a:p>
          <a:p>
            <a:pPr marL="1803424" lvl="3" indent="-431824" defTabSz="381998">
              <a:spcBef>
                <a:spcPts val="1547"/>
              </a:spcBef>
              <a:buSzPct val="100000"/>
              <a:buFontTx/>
              <a:buAutoNum type="arabicPeriod"/>
              <a:defRPr sz="1800">
                <a:solidFill>
                  <a:srgbClr val="000000"/>
                </a:solidFill>
              </a:defRPr>
            </a:pPr>
            <a:r>
              <a:rPr lang="en-AU" sz="1200" dirty="0" smtClean="0">
                <a:solidFill>
                  <a:srgbClr val="414141"/>
                </a:solidFill>
              </a:rPr>
              <a:t>How did my child do?</a:t>
            </a:r>
          </a:p>
          <a:p>
            <a:pPr marL="1803424" lvl="3" indent="-431824" defTabSz="381998">
              <a:spcBef>
                <a:spcPts val="1547"/>
              </a:spcBef>
              <a:buSzPct val="100000"/>
              <a:buFontTx/>
              <a:buAutoNum type="arabicPeriod"/>
              <a:defRPr sz="1800">
                <a:solidFill>
                  <a:srgbClr val="000000"/>
                </a:solidFill>
              </a:defRPr>
            </a:pPr>
            <a:r>
              <a:rPr lang="en-AU" sz="1200" dirty="0" smtClean="0">
                <a:solidFill>
                  <a:srgbClr val="414141"/>
                </a:solidFill>
              </a:rPr>
              <a:t>What types of skills or knowledge does his or her performance reflect?</a:t>
            </a:r>
          </a:p>
          <a:p>
            <a:pPr marL="1803424" lvl="3" indent="-431824" defTabSz="381998">
              <a:spcBef>
                <a:spcPts val="1547"/>
              </a:spcBef>
              <a:buSzPct val="100000"/>
              <a:buFontTx/>
              <a:buAutoNum type="arabicPeriod"/>
              <a:defRPr sz="1800">
                <a:solidFill>
                  <a:srgbClr val="000000"/>
                </a:solidFill>
              </a:defRPr>
            </a:pPr>
            <a:r>
              <a:rPr lang="en-AU" sz="1200" dirty="0" smtClean="0"/>
              <a:t>How did my child perform in comparison to other students in the school, in the division, in the province, and if available, in the whole country? </a:t>
            </a:r>
          </a:p>
          <a:p>
            <a:pPr marL="1803424" lvl="3" indent="-431824" defTabSz="381998">
              <a:spcBef>
                <a:spcPts val="1547"/>
              </a:spcBef>
              <a:buSzPct val="100000"/>
              <a:buFontTx/>
              <a:buAutoNum type="arabicPeriod"/>
              <a:defRPr sz="1800">
                <a:solidFill>
                  <a:srgbClr val="000000"/>
                </a:solidFill>
              </a:defRPr>
            </a:pPr>
            <a:r>
              <a:rPr lang="en-AU" sz="1200" dirty="0" smtClean="0"/>
              <a:t>What can I do to help my child improve? </a:t>
            </a:r>
          </a:p>
          <a:p>
            <a:pPr marL="1803424" lvl="3" indent="-431824" defTabSz="381998">
              <a:spcBef>
                <a:spcPts val="1547"/>
              </a:spcBef>
              <a:buSzPct val="100000"/>
              <a:buFontTx/>
              <a:buAutoNum type="arabicPeriod"/>
              <a:defRPr sz="1800">
                <a:solidFill>
                  <a:srgbClr val="000000"/>
                </a:solidFill>
              </a:defRPr>
            </a:pPr>
            <a:endParaRPr lang="en-AU" sz="1200" dirty="0" smtClean="0"/>
          </a:p>
          <a:p>
            <a:pPr marL="1371600" lvl="3" indent="0" defTabSz="381998">
              <a:spcBef>
                <a:spcPts val="1547"/>
              </a:spcBef>
              <a:buSzPct val="100000"/>
              <a:buFontTx/>
              <a:buNone/>
              <a:defRPr sz="1800">
                <a:solidFill>
                  <a:srgbClr val="000000"/>
                </a:solidFill>
              </a:defRPr>
            </a:pPr>
            <a:r>
              <a:rPr lang="en-AU" sz="1200" dirty="0" smtClean="0"/>
              <a:t>The</a:t>
            </a:r>
            <a:r>
              <a:rPr lang="en-AU" sz="1200" baseline="0" dirty="0" smtClean="0"/>
              <a:t> third question shows us that parents see assessment as normative.  But educational assessment, when aligned to policies promulgated by the Department of Education (</a:t>
            </a:r>
            <a:r>
              <a:rPr lang="en-AU" sz="1200" baseline="0" dirty="0" err="1" smtClean="0"/>
              <a:t>DepEd</a:t>
            </a:r>
            <a:r>
              <a:rPr lang="en-AU" sz="1200" baseline="0" dirty="0" smtClean="0"/>
              <a:t>) and the Commission on Higher Education (CHED), must be criterion-based.   </a:t>
            </a:r>
            <a:endParaRPr lang="en-AU" sz="1200" dirty="0" smtClean="0"/>
          </a:p>
          <a:p>
            <a:endParaRPr lang="en-PH" baseline="0" dirty="0" smtClean="0"/>
          </a:p>
          <a:p>
            <a:endParaRPr lang="en-PH" dirty="0"/>
          </a:p>
        </p:txBody>
      </p:sp>
      <p:sp>
        <p:nvSpPr>
          <p:cNvPr id="4" name="Slide Number Placeholder 3"/>
          <p:cNvSpPr>
            <a:spLocks noGrp="1"/>
          </p:cNvSpPr>
          <p:nvPr>
            <p:ph type="sldNum" sz="quarter" idx="10"/>
          </p:nvPr>
        </p:nvSpPr>
        <p:spPr/>
        <p:txBody>
          <a:bodyPr/>
          <a:lstStyle/>
          <a:p>
            <a:fld id="{0ED13287-6F62-4DDA-A882-E7ABE8D73FFA}" type="slidenum">
              <a:rPr lang="en-PH" smtClean="0"/>
              <a:t>11</a:t>
            </a:fld>
            <a:endParaRPr lang="en-PH"/>
          </a:p>
        </p:txBody>
      </p:sp>
    </p:spTree>
    <p:extLst>
      <p:ext uri="{BB962C8B-B14F-4D97-AF65-F5344CB8AC3E}">
        <p14:creationId xmlns:p14="http://schemas.microsoft.com/office/powerpoint/2010/main" val="28831391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xfrm>
            <a:off x="1152525" y="693738"/>
            <a:ext cx="4551363" cy="3413125"/>
          </a:xfrm>
          <a:ln/>
        </p:spPr>
      </p:sp>
      <p:sp>
        <p:nvSpPr>
          <p:cNvPr id="716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rPr>
              <a:t>The </a:t>
            </a:r>
            <a:r>
              <a:rPr lang="en-US" dirty="0" err="1" smtClean="0">
                <a:latin typeface="Arial" pitchFamily="34" charset="0"/>
              </a:rPr>
              <a:t>exosystem</a:t>
            </a:r>
            <a:r>
              <a:rPr lang="en-US" dirty="0" smtClean="0">
                <a:latin typeface="Arial" pitchFamily="34" charset="0"/>
              </a:rPr>
              <a:t> referred to in </a:t>
            </a:r>
            <a:r>
              <a:rPr lang="en-US" dirty="0" err="1" smtClean="0">
                <a:latin typeface="Arial" pitchFamily="34" charset="0"/>
              </a:rPr>
              <a:t>Bronfenbrenner’s</a:t>
            </a:r>
            <a:r>
              <a:rPr lang="en-US" dirty="0" smtClean="0">
                <a:latin typeface="Arial" pitchFamily="34" charset="0"/>
              </a:rPr>
              <a:t> ecosystem overlays would</a:t>
            </a:r>
            <a:r>
              <a:rPr lang="en-US" baseline="0" dirty="0" smtClean="0">
                <a:latin typeface="Arial" pitchFamily="34" charset="0"/>
              </a:rPr>
              <a:t> include the influence and impact of policies promulgated by government institutions like the Department of Education (</a:t>
            </a:r>
            <a:r>
              <a:rPr lang="en-US" baseline="0" dirty="0" err="1" smtClean="0">
                <a:latin typeface="Arial" pitchFamily="34" charset="0"/>
              </a:rPr>
              <a:t>DepEd</a:t>
            </a:r>
            <a:r>
              <a:rPr lang="en-US" baseline="0" dirty="0" smtClean="0">
                <a:latin typeface="Arial" pitchFamily="34" charset="0"/>
              </a:rPr>
              <a:t>) and the Commission on Higher Education (CHED).</a:t>
            </a:r>
            <a:endParaRPr lang="en-US" dirty="0" smtClean="0">
              <a:latin typeface="Arial" pitchFamily="34" charset="0"/>
            </a:endParaRPr>
          </a:p>
          <a:p>
            <a:endParaRPr lang="en-US" dirty="0" smtClean="0">
              <a:latin typeface="Arial" pitchFamily="34" charset="0"/>
            </a:endParaRPr>
          </a:p>
          <a:p>
            <a:r>
              <a:rPr lang="en-US" dirty="0" smtClean="0">
                <a:latin typeface="Arial" pitchFamily="34" charset="0"/>
              </a:rPr>
              <a:t>Learning</a:t>
            </a:r>
            <a:r>
              <a:rPr lang="en-US" baseline="0" dirty="0" smtClean="0">
                <a:latin typeface="Arial" pitchFamily="34" charset="0"/>
              </a:rPr>
              <a:t> competencies that are stipulated for students at each of the grade levels for each of the subjects taught (English, Mathematics, Science, Filipino, and </a:t>
            </a:r>
            <a:r>
              <a:rPr lang="en-US" baseline="0" dirty="0" err="1" smtClean="0">
                <a:latin typeface="Arial" pitchFamily="34" charset="0"/>
              </a:rPr>
              <a:t>Araling</a:t>
            </a:r>
            <a:r>
              <a:rPr lang="en-US" baseline="0" dirty="0" smtClean="0">
                <a:latin typeface="Arial" pitchFamily="34" charset="0"/>
              </a:rPr>
              <a:t> </a:t>
            </a:r>
            <a:r>
              <a:rPr lang="en-US" baseline="0" dirty="0" err="1" smtClean="0">
                <a:latin typeface="Arial" pitchFamily="34" charset="0"/>
              </a:rPr>
              <a:t>Panlipunan</a:t>
            </a:r>
            <a:r>
              <a:rPr lang="en-US" baseline="0" dirty="0" smtClean="0">
                <a:latin typeface="Arial" pitchFamily="34" charset="0"/>
              </a:rPr>
              <a:t>, for instance) must be achieved by the end of the school year.  It is not about whether the performance of a student is above or below the average level achieved by his or her classmates that matters, but whether the student does or does not proficiently demonstrate a targeted competency. </a:t>
            </a:r>
            <a:endParaRPr lang="en-US" dirty="0" smtClean="0">
              <a:latin typeface="Arial" pitchFamily="34" charset="0"/>
            </a:endParaRPr>
          </a:p>
        </p:txBody>
      </p:sp>
      <p:sp>
        <p:nvSpPr>
          <p:cNvPr id="716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028E7425-E407-4071-A043-12D635E5FD7D}" type="slidenum">
              <a:rPr lang="en-US" altLang="en-US" sz="1200" smtClean="0"/>
              <a:pPr/>
              <a:t>12</a:t>
            </a:fld>
            <a:endParaRPr lang="en-US" altLang="en-US" sz="120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xfrm>
            <a:off x="1152525" y="693738"/>
            <a:ext cx="4551363" cy="3413125"/>
          </a:xfrm>
          <a:ln/>
        </p:spPr>
      </p:sp>
      <p:sp>
        <p:nvSpPr>
          <p:cNvPr id="716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rPr>
              <a:t>Read the slide</a:t>
            </a:r>
          </a:p>
        </p:txBody>
      </p:sp>
      <p:sp>
        <p:nvSpPr>
          <p:cNvPr id="716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028E7425-E407-4071-A043-12D635E5FD7D}" type="slidenum">
              <a:rPr lang="en-US" altLang="en-US" sz="1200" smtClean="0"/>
              <a:pPr/>
              <a:t>13</a:t>
            </a:fld>
            <a:endParaRPr lang="en-US" altLang="en-US" sz="120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r>
              <a:rPr lang="en-US" altLang="en-US" sz="1200" smtClean="0">
                <a:ea typeface="MS PGothic" pitchFamily="34" charset="-128"/>
              </a:rPr>
              <a:t>Module E: Connecting to the Academic Mission of the School</a:t>
            </a:r>
          </a:p>
        </p:txBody>
      </p:sp>
      <p:sp>
        <p:nvSpPr>
          <p:cNvPr id="75779" name="Rectangle 6"/>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r>
              <a:rPr lang="en-US" altLang="en-US" sz="1200" smtClean="0">
                <a:ea typeface="MS PGothic" pitchFamily="34" charset="-128"/>
              </a:rPr>
              <a:t>© 2008 The Education Trust, Inc.</a:t>
            </a:r>
          </a:p>
        </p:txBody>
      </p:sp>
      <p:sp>
        <p:nvSpPr>
          <p:cNvPr id="7578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200D4ABC-E73D-4806-9402-B5EA5D613681}" type="slidenum">
              <a:rPr lang="en-US" altLang="en-US" sz="1200" smtClean="0">
                <a:ea typeface="MS PGothic" pitchFamily="34" charset="-128"/>
              </a:rPr>
              <a:pPr/>
              <a:t>14</a:t>
            </a:fld>
            <a:endParaRPr lang="en-US" altLang="en-US" sz="1200" smtClean="0">
              <a:ea typeface="MS PGothic" pitchFamily="34" charset="-128"/>
            </a:endParaRPr>
          </a:p>
        </p:txBody>
      </p:sp>
      <p:sp>
        <p:nvSpPr>
          <p:cNvPr id="75781" name="Rectangle 2"/>
          <p:cNvSpPr>
            <a:spLocks noGrp="1" noRot="1" noChangeAspect="1" noChangeArrowheads="1" noTextEdit="1"/>
          </p:cNvSpPr>
          <p:nvPr>
            <p:ph type="sldImg"/>
          </p:nvPr>
        </p:nvSpPr>
        <p:spPr>
          <a:ln/>
        </p:spPr>
      </p:sp>
      <p:sp>
        <p:nvSpPr>
          <p:cNvPr id="7578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lstStyle/>
          <a:p>
            <a:r>
              <a:rPr lang="en-US" sz="1200" kern="1200" dirty="0" smtClean="0">
                <a:solidFill>
                  <a:schemeClr val="tx1"/>
                </a:solidFill>
                <a:effectLst/>
                <a:latin typeface="+mn-lt"/>
                <a:ea typeface="+mn-ea"/>
                <a:cs typeface="+mn-cs"/>
              </a:rPr>
              <a:t>Here, activities are prioritized based on critical school data.  An effort was made to determine what the outcome literature had to say about impacting attendance rates for low SES students. </a:t>
            </a:r>
            <a:endParaRPr lang="en-PH"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Using a data-based decision making model, school counselors might work with others to identify promising programs that have been found to lead to improved attendance outcomes for students. </a:t>
            </a:r>
            <a:endParaRPr lang="en-PH"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this example, school counselors used the </a:t>
            </a:r>
            <a:r>
              <a:rPr lang="en-US" sz="1200" kern="1200" dirty="0" err="1" smtClean="0">
                <a:solidFill>
                  <a:schemeClr val="tx1"/>
                </a:solidFill>
                <a:effectLst/>
                <a:latin typeface="+mn-lt"/>
                <a:ea typeface="+mn-ea"/>
                <a:cs typeface="+mn-cs"/>
              </a:rPr>
              <a:t>ovid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psychinfo</a:t>
            </a:r>
            <a:r>
              <a:rPr lang="en-US" sz="1200" kern="1200" dirty="0" smtClean="0">
                <a:solidFill>
                  <a:schemeClr val="tx1"/>
                </a:solidFill>
                <a:effectLst/>
                <a:latin typeface="+mn-lt"/>
                <a:ea typeface="+mn-ea"/>
                <a:cs typeface="+mn-cs"/>
              </a:rPr>
              <a:t> journals database and the search terms “student attendance” and “programs” and found research that indicated improved outcomes for student attendance when positive and negative contingency management approaches (token economies, tangible rewards, behavioral contracting)  were used.</a:t>
            </a:r>
          </a:p>
          <a:p>
            <a:endParaRPr lang="en-PH"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a:t>
            </a:r>
            <a:r>
              <a:rPr lang="en-US" sz="1200" kern="1200" dirty="0" err="1" smtClean="0">
                <a:solidFill>
                  <a:schemeClr val="tx1"/>
                </a:solidFill>
                <a:effectLst/>
                <a:latin typeface="+mn-lt"/>
                <a:ea typeface="+mn-ea"/>
                <a:cs typeface="+mn-cs"/>
              </a:rPr>
              <a:t>Sutven</a:t>
            </a:r>
            <a:r>
              <a:rPr lang="en-US" sz="1200" kern="1200" dirty="0" smtClean="0">
                <a:solidFill>
                  <a:schemeClr val="tx1"/>
                </a:solidFill>
                <a:effectLst/>
                <a:latin typeface="+mn-lt"/>
                <a:ea typeface="+mn-ea"/>
                <a:cs typeface="+mn-cs"/>
              </a:rPr>
              <a:t>, Ford, and Flaherty’s review article, the authors presented tentative evidence to suggest that attendance improved when these student-focused approaches were implemented: classroom guidance,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small group, individual counseling, study skills group, behavior management, bully-proofing program implementation, phone contact,  and</a:t>
            </a:r>
            <a:r>
              <a:rPr lang="en-US" sz="1200" kern="1200" baseline="0" dirty="0" smtClean="0">
                <a:solidFill>
                  <a:schemeClr val="tx1"/>
                </a:solidFill>
                <a:effectLst/>
                <a:latin typeface="+mn-lt"/>
                <a:ea typeface="+mn-ea"/>
                <a:cs typeface="+mn-cs"/>
              </a:rPr>
              <a:t> </a:t>
            </a:r>
            <a:r>
              <a:rPr lang="en-PH" sz="1200" kern="1200" dirty="0" smtClean="0">
                <a:solidFill>
                  <a:schemeClr val="tx1"/>
                </a:solidFill>
                <a:effectLst/>
                <a:latin typeface="+mn-lt"/>
                <a:ea typeface="+mn-ea"/>
                <a:cs typeface="+mn-cs"/>
              </a:rPr>
              <a:t>individual mentoring.</a:t>
            </a:r>
          </a:p>
          <a:p>
            <a:endParaRPr lang="en-PH"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Sutven</a:t>
            </a:r>
            <a:r>
              <a:rPr lang="en-US" sz="1200" kern="1200" dirty="0" smtClean="0">
                <a:solidFill>
                  <a:schemeClr val="tx1"/>
                </a:solidFill>
                <a:effectLst/>
                <a:latin typeface="+mn-lt"/>
                <a:ea typeface="+mn-ea"/>
                <a:cs typeface="+mn-cs"/>
              </a:rPr>
              <a:t>, R.D., Ford, J.P., &amp; Flaherty, C. (2010). Truancy interventions: A review of the research literature. </a:t>
            </a:r>
            <a:r>
              <a:rPr lang="en-US" sz="1200" i="1" kern="1200" dirty="0" smtClean="0">
                <a:solidFill>
                  <a:schemeClr val="tx1"/>
                </a:solidFill>
                <a:effectLst/>
                <a:latin typeface="+mn-lt"/>
                <a:ea typeface="+mn-ea"/>
                <a:cs typeface="+mn-cs"/>
              </a:rPr>
              <a:t>Research of Social Work Practice, </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20</a:t>
            </a:r>
            <a:r>
              <a:rPr lang="en-US" sz="1200" kern="1200" dirty="0" smtClean="0">
                <a:solidFill>
                  <a:schemeClr val="tx1"/>
                </a:solidFill>
                <a:effectLst/>
                <a:latin typeface="+mn-lt"/>
                <a:ea typeface="+mn-ea"/>
                <a:cs typeface="+mn-cs"/>
              </a:rPr>
              <a:t>(2), 161-171.</a:t>
            </a:r>
            <a:endParaRPr lang="en-PH" sz="1200" kern="1200" dirty="0">
              <a:solidFill>
                <a:schemeClr val="tx1"/>
              </a:solidFill>
              <a:effectLst/>
              <a:latin typeface="+mn-lt"/>
              <a:ea typeface="+mn-ea"/>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smtClean="0"/>
              <a:t>Intervention</a:t>
            </a:r>
            <a:r>
              <a:rPr lang="en-PH" baseline="0" dirty="0" smtClean="0"/>
              <a:t>s like the ones I just described might have been driven by an RTI program in that school.  In a world where all learners are considered important, schools must </a:t>
            </a:r>
            <a:r>
              <a:rPr lang="en-AU" baseline="0" smtClean="0"/>
              <a:t>embrace </a:t>
            </a:r>
            <a:r>
              <a:rPr lang="en-AU" baseline="0" dirty="0" smtClean="0"/>
              <a:t>Response to Intervention (RTI) as a means to increase achievement for all students.</a:t>
            </a:r>
            <a:br>
              <a:rPr lang="en-AU" baseline="0" dirty="0" smtClean="0"/>
            </a:br>
            <a:endParaRPr lang="en-PH" dirty="0"/>
          </a:p>
        </p:txBody>
      </p:sp>
      <p:sp>
        <p:nvSpPr>
          <p:cNvPr id="4" name="Slide Number Placeholder 3"/>
          <p:cNvSpPr>
            <a:spLocks noGrp="1"/>
          </p:cNvSpPr>
          <p:nvPr>
            <p:ph type="sldNum" sz="quarter" idx="10"/>
          </p:nvPr>
        </p:nvSpPr>
        <p:spPr/>
        <p:txBody>
          <a:bodyPr/>
          <a:lstStyle/>
          <a:p>
            <a:fld id="{0ED13287-6F62-4DDA-A882-E7ABE8D73FFA}" type="slidenum">
              <a:rPr lang="en-PH" smtClean="0"/>
              <a:t>15</a:t>
            </a:fld>
            <a:endParaRPr lang="en-PH"/>
          </a:p>
        </p:txBody>
      </p:sp>
    </p:spTree>
    <p:extLst>
      <p:ext uri="{BB962C8B-B14F-4D97-AF65-F5344CB8AC3E}">
        <p14:creationId xmlns:p14="http://schemas.microsoft.com/office/powerpoint/2010/main" val="6703294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smtClean="0"/>
              <a:t>The </a:t>
            </a:r>
            <a:r>
              <a:rPr lang="en-PH" dirty="0" err="1" smtClean="0"/>
              <a:t>macrosystem</a:t>
            </a:r>
            <a:r>
              <a:rPr lang="en-PH" dirty="0" smtClean="0"/>
              <a:t> is the cultural system</a:t>
            </a:r>
            <a:r>
              <a:rPr lang="en-PH" baseline="0" dirty="0" smtClean="0"/>
              <a:t> in which the learner resides. In the basic education sector, for instance, the </a:t>
            </a:r>
            <a:r>
              <a:rPr lang="en-PH" baseline="0" dirty="0" err="1" smtClean="0"/>
              <a:t>DepEd</a:t>
            </a:r>
            <a:r>
              <a:rPr lang="en-PH" baseline="0" dirty="0" smtClean="0"/>
              <a:t> is the institution that drives the learning and teaching lives of students and instructors.</a:t>
            </a:r>
          </a:p>
          <a:p>
            <a:endParaRPr lang="en-PH" baseline="0" dirty="0" smtClean="0"/>
          </a:p>
          <a:p>
            <a:r>
              <a:rPr lang="en-PH" baseline="0" dirty="0" smtClean="0"/>
              <a:t>So, when </a:t>
            </a:r>
            <a:r>
              <a:rPr lang="en-PH" baseline="0" dirty="0" err="1" smtClean="0"/>
              <a:t>DepEd</a:t>
            </a:r>
            <a:r>
              <a:rPr lang="en-PH" baseline="0" dirty="0" smtClean="0"/>
              <a:t> instructed schools to shift from KPUP to </a:t>
            </a:r>
            <a:r>
              <a:rPr lang="en-PH" baseline="0" dirty="0" err="1" smtClean="0"/>
              <a:t>Krathwohl</a:t>
            </a:r>
            <a:r>
              <a:rPr lang="en-PH" baseline="0" dirty="0" smtClean="0"/>
              <a:t> and Anderson’s Revised Bloom’s Taxonomy, schools on the ground had to comply. </a:t>
            </a:r>
          </a:p>
          <a:p>
            <a:endParaRPr lang="en-PH" baseline="0" dirty="0" smtClean="0"/>
          </a:p>
          <a:p>
            <a:endParaRPr lang="en-PH" baseline="0" dirty="0" smtClean="0"/>
          </a:p>
        </p:txBody>
      </p:sp>
      <p:sp>
        <p:nvSpPr>
          <p:cNvPr id="4" name="Slide Number Placeholder 3"/>
          <p:cNvSpPr>
            <a:spLocks noGrp="1"/>
          </p:cNvSpPr>
          <p:nvPr>
            <p:ph type="sldNum" sz="quarter" idx="10"/>
          </p:nvPr>
        </p:nvSpPr>
        <p:spPr/>
        <p:txBody>
          <a:bodyPr/>
          <a:lstStyle/>
          <a:p>
            <a:fld id="{0ED13287-6F62-4DDA-A882-E7ABE8D73FFA}" type="slidenum">
              <a:rPr lang="en-PH" smtClean="0"/>
              <a:t>16</a:t>
            </a:fld>
            <a:endParaRPr lang="en-PH"/>
          </a:p>
        </p:txBody>
      </p:sp>
    </p:spTree>
    <p:extLst>
      <p:ext uri="{BB962C8B-B14F-4D97-AF65-F5344CB8AC3E}">
        <p14:creationId xmlns:p14="http://schemas.microsoft.com/office/powerpoint/2010/main" val="10107893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xfrm>
            <a:off x="1152525" y="693738"/>
            <a:ext cx="4551363" cy="3413125"/>
          </a:xfrm>
          <a:ln/>
        </p:spPr>
      </p:sp>
      <p:sp>
        <p:nvSpPr>
          <p:cNvPr id="6963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963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6EC1D313-2662-41A4-85D9-FB2802F3D89F}" type="slidenum">
              <a:rPr lang="en-US" altLang="en-US" sz="1200" smtClean="0">
                <a:solidFill>
                  <a:prstClr val="black"/>
                </a:solidFill>
              </a:rPr>
              <a:pPr/>
              <a:t>17</a:t>
            </a:fld>
            <a:endParaRPr lang="en-US" altLang="en-US" sz="1200" smtClean="0">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xfrm>
            <a:off x="1152525" y="693738"/>
            <a:ext cx="4551363" cy="3413125"/>
          </a:xfrm>
          <a:ln/>
        </p:spPr>
      </p:sp>
      <p:sp>
        <p:nvSpPr>
          <p:cNvPr id="716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716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028E7425-E407-4071-A043-12D635E5FD7D}" type="slidenum">
              <a:rPr lang="en-US" altLang="en-US" sz="1200" smtClean="0"/>
              <a:pPr/>
              <a:t>18</a:t>
            </a:fld>
            <a:endParaRPr lang="en-US" altLang="en-US" sz="120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xfrm>
            <a:off x="1152525" y="693738"/>
            <a:ext cx="4551363" cy="3413125"/>
          </a:xfrm>
          <a:ln/>
        </p:spPr>
      </p:sp>
      <p:sp>
        <p:nvSpPr>
          <p:cNvPr id="7270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err="1" smtClean="0">
                <a:latin typeface="Arial" pitchFamily="34" charset="0"/>
              </a:rPr>
              <a:t>Krathwohl</a:t>
            </a:r>
            <a:r>
              <a:rPr lang="en-US" dirty="0" smtClean="0">
                <a:latin typeface="Arial" pitchFamily="34" charset="0"/>
              </a:rPr>
              <a:t> and Anderson were reviewed, and the underscoring of learning having to be in an active mode was recognized.</a:t>
            </a:r>
          </a:p>
        </p:txBody>
      </p:sp>
      <p:sp>
        <p:nvSpPr>
          <p:cNvPr id="7270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09E1783C-8785-4162-9986-94D8A3465A33}" type="slidenum">
              <a:rPr lang="en-US" altLang="en-US" sz="1200" smtClean="0"/>
              <a:pPr/>
              <a:t>19</a:t>
            </a:fld>
            <a:endParaRPr lang="en-US" altLang="en-US" sz="120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smtClean="0"/>
              <a:t>Actually, the future we speak of is already at our doorsteps.  And</a:t>
            </a:r>
            <a:r>
              <a:rPr lang="en-PH" baseline="0" dirty="0" smtClean="0"/>
              <a:t> educational institutions like DLSU are taking the bull by its horns trying to keep abreast with the impending future.  </a:t>
            </a:r>
          </a:p>
          <a:p>
            <a:endParaRPr lang="en-PH" baseline="0" dirty="0" smtClean="0"/>
          </a:p>
          <a:p>
            <a:r>
              <a:rPr lang="en-PH" baseline="0" dirty="0" smtClean="0"/>
              <a:t>Look what I saw yesterday, popping up in my Facebook newsfeed: a new course to be offered in the coming academic year 2019-2020.  </a:t>
            </a:r>
          </a:p>
          <a:p>
            <a:endParaRPr lang="en-PH" baseline="0" dirty="0" smtClean="0"/>
          </a:p>
          <a:p>
            <a:r>
              <a:rPr lang="en-PH" dirty="0" smtClean="0"/>
              <a:t>With a BS in Interactive</a:t>
            </a:r>
            <a:r>
              <a:rPr lang="en-PH" baseline="0" dirty="0" smtClean="0"/>
              <a:t> Entertainment, major in Game Development, a college graduate could embark on a </a:t>
            </a:r>
            <a:r>
              <a:rPr lang="en-PH" dirty="0" smtClean="0"/>
              <a:t>career as programmer (computer, gameplay, tools, artificial intelligence, mobile applications) or as game sound engineer</a:t>
            </a:r>
            <a:endParaRPr lang="en-PH" dirty="0"/>
          </a:p>
        </p:txBody>
      </p:sp>
      <p:sp>
        <p:nvSpPr>
          <p:cNvPr id="4" name="Slide Number Placeholder 3"/>
          <p:cNvSpPr>
            <a:spLocks noGrp="1"/>
          </p:cNvSpPr>
          <p:nvPr>
            <p:ph type="sldNum" sz="quarter" idx="10"/>
          </p:nvPr>
        </p:nvSpPr>
        <p:spPr/>
        <p:txBody>
          <a:bodyPr/>
          <a:lstStyle/>
          <a:p>
            <a:fld id="{0ED13287-6F62-4DDA-A882-E7ABE8D73FFA}" type="slidenum">
              <a:rPr lang="en-PH" smtClean="0"/>
              <a:t>2</a:t>
            </a:fld>
            <a:endParaRPr lang="en-PH"/>
          </a:p>
        </p:txBody>
      </p:sp>
    </p:spTree>
    <p:extLst>
      <p:ext uri="{BB962C8B-B14F-4D97-AF65-F5344CB8AC3E}">
        <p14:creationId xmlns:p14="http://schemas.microsoft.com/office/powerpoint/2010/main" val="39923685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AU" dirty="0" err="1" smtClean="0"/>
              <a:t>Krathwohl</a:t>
            </a:r>
            <a:r>
              <a:rPr lang="en-AU" dirty="0" smtClean="0"/>
              <a:t> and Anderson also pointed out that all types of knowledge have to be gained by 21</a:t>
            </a:r>
            <a:r>
              <a:rPr lang="en-AU" baseline="30000" dirty="0" smtClean="0"/>
              <a:t>st</a:t>
            </a:r>
            <a:r>
              <a:rPr lang="en-AU" baseline="0" dirty="0" smtClean="0"/>
              <a:t> century learners.</a:t>
            </a:r>
            <a:endParaRPr lang="en-AU" dirty="0" smtClean="0"/>
          </a:p>
          <a:p>
            <a:pPr lvl="1"/>
            <a:endParaRPr lang="en-AU" dirty="0" smtClean="0"/>
          </a:p>
          <a:p>
            <a:pPr lvl="1"/>
            <a:r>
              <a:rPr lang="en-AU" dirty="0" smtClean="0"/>
              <a:t>[Factual Knowledge is knowledge that is basic to specific disciplines. This dimension refers to essential facts, terminology, details or elements students must know or be familiar with in order to understand a discipline or solve a problem in it.</a:t>
            </a:r>
          </a:p>
          <a:p>
            <a:pPr lvl="1"/>
            <a:endParaRPr lang="en-AU" dirty="0" smtClean="0"/>
          </a:p>
          <a:p>
            <a:pPr lvl="1"/>
            <a:r>
              <a:rPr lang="en-AU" dirty="0" smtClean="0"/>
              <a:t>Conceptual Knowledge is knowledge of classifications, principles, generalizations, theories, models, or structures pertinent to a particular disciplinary area.</a:t>
            </a:r>
          </a:p>
          <a:p>
            <a:pPr lvl="1"/>
            <a:endParaRPr lang="en-AU" dirty="0" smtClean="0"/>
          </a:p>
          <a:p>
            <a:pPr lvl="1"/>
            <a:r>
              <a:rPr lang="en-AU" dirty="0" smtClean="0"/>
              <a:t>Procedural Knowledge refers to information or knowledge that helps students to do something specific to a discipline, subject, or area of study. It also refers to methods of inquiry, very specific or finite skills, algorithms, techniques, and particular methodologies.]</a:t>
            </a:r>
          </a:p>
          <a:p>
            <a:endParaRPr lang="en-AU" dirty="0" smtClean="0"/>
          </a:p>
          <a:p>
            <a:r>
              <a:rPr lang="en-AU" dirty="0" smtClean="0"/>
              <a:t>Factual, conceptual, and procedural knowledge can already be located in the 1956</a:t>
            </a:r>
            <a:r>
              <a:rPr lang="en-AU" baseline="0" dirty="0" smtClean="0"/>
              <a:t> </a:t>
            </a:r>
            <a:r>
              <a:rPr lang="en-AU" dirty="0" smtClean="0"/>
              <a:t>Bloom’s Taxonomy.</a:t>
            </a:r>
            <a:r>
              <a:rPr lang="en-AU" baseline="0" dirty="0" smtClean="0"/>
              <a:t>  But not metacognitive knowledge.</a:t>
            </a:r>
            <a:endParaRPr lang="en-AU" dirty="0" smtClean="0"/>
          </a:p>
          <a:p>
            <a:endParaRPr lang="en-AU" dirty="0" smtClean="0"/>
          </a:p>
          <a:p>
            <a:r>
              <a:rPr lang="en-AU" dirty="0" smtClean="0"/>
              <a:t>Metacognitive Knowledge is the awareness of one’s own cognition and particular cognitive processes. It is strategic or reflective knowledge about how to go about solving problems, cognitive tasks, to include contextual and conditional knowledge and knowledge of self.</a:t>
            </a:r>
          </a:p>
          <a:p>
            <a:endParaRPr lang="en-AU" dirty="0" smtClean="0"/>
          </a:p>
        </p:txBody>
      </p:sp>
      <p:sp>
        <p:nvSpPr>
          <p:cNvPr id="4" name="Slide Number Placeholder 3"/>
          <p:cNvSpPr>
            <a:spLocks noGrp="1"/>
          </p:cNvSpPr>
          <p:nvPr>
            <p:ph type="sldNum" sz="quarter" idx="10"/>
          </p:nvPr>
        </p:nvSpPr>
        <p:spPr/>
        <p:txBody>
          <a:bodyPr/>
          <a:lstStyle/>
          <a:p>
            <a:fld id="{07A01CE3-06FF-432F-803E-4F8538DAAE26}" type="slidenum">
              <a:rPr lang="en-US" smtClean="0"/>
              <a:pPr/>
              <a:t>20</a:t>
            </a:fld>
            <a:endParaRPr lang="en-US"/>
          </a:p>
        </p:txBody>
      </p:sp>
    </p:spTree>
    <p:extLst>
      <p:ext uri="{BB962C8B-B14F-4D97-AF65-F5344CB8AC3E}">
        <p14:creationId xmlns:p14="http://schemas.microsoft.com/office/powerpoint/2010/main" val="37083985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smtClean="0"/>
              <a:t>Here is a</a:t>
            </a:r>
            <a:r>
              <a:rPr lang="en-PH" baseline="0" dirty="0" smtClean="0"/>
              <a:t> sample “create” task tapping into the “metacognitive knowledge dimension” for English or </a:t>
            </a:r>
            <a:r>
              <a:rPr lang="en-PH" baseline="0" dirty="0" err="1" smtClean="0"/>
              <a:t>Araling</a:t>
            </a:r>
            <a:r>
              <a:rPr lang="en-PH" baseline="0" dirty="0" smtClean="0"/>
              <a:t> </a:t>
            </a:r>
            <a:r>
              <a:rPr lang="en-PH" baseline="0" dirty="0" err="1" smtClean="0"/>
              <a:t>Panlipunan</a:t>
            </a:r>
            <a:r>
              <a:rPr lang="en-PH" baseline="0" dirty="0" smtClean="0"/>
              <a:t> 10 students:  </a:t>
            </a:r>
          </a:p>
          <a:p>
            <a:r>
              <a:rPr lang="en-PH" i="1" dirty="0" smtClean="0"/>
              <a:t>Write a paragraph describing election day in 2022.</a:t>
            </a:r>
            <a:r>
              <a:rPr lang="en-PH" i="1" baseline="0" dirty="0" smtClean="0"/>
              <a:t> </a:t>
            </a:r>
            <a:r>
              <a:rPr lang="en-PH" i="1" dirty="0" smtClean="0"/>
              <a:t>Draw your  mind map for the paragraph you wrote.</a:t>
            </a:r>
            <a:endParaRPr lang="en-PH" i="1" baseline="0" dirty="0" smtClean="0"/>
          </a:p>
          <a:p>
            <a:endParaRPr lang="en-PH" baseline="0" dirty="0" smtClean="0"/>
          </a:p>
          <a:p>
            <a:r>
              <a:rPr lang="en-PH" dirty="0" smtClean="0"/>
              <a:t>Mind mapping is a good tool for people to be able to reflect on plans</a:t>
            </a:r>
            <a:r>
              <a:rPr lang="en-PH" baseline="0" dirty="0" smtClean="0"/>
              <a:t> made or actions taken.  For complex tasks like writing composition in subjects where students are expected to articulate their ideas (for example, English, Filipino, and </a:t>
            </a:r>
            <a:r>
              <a:rPr lang="en-PH" baseline="0" dirty="0" err="1" smtClean="0"/>
              <a:t>Araling</a:t>
            </a:r>
            <a:r>
              <a:rPr lang="en-PH" baseline="0" dirty="0" smtClean="0"/>
              <a:t> </a:t>
            </a:r>
            <a:r>
              <a:rPr lang="en-PH" baseline="0" dirty="0" err="1" smtClean="0"/>
              <a:t>Panlipunan</a:t>
            </a:r>
            <a:r>
              <a:rPr lang="en-PH" baseline="0" dirty="0" smtClean="0"/>
              <a:t>), a mind map gives a student insight into his or her ability to organize thoughts and articulate ideas.</a:t>
            </a:r>
          </a:p>
          <a:p>
            <a:endParaRPr lang="en-PH" baseline="0" dirty="0" smtClean="0"/>
          </a:p>
          <a:p>
            <a:r>
              <a:rPr lang="en-PH" baseline="0" dirty="0" smtClean="0"/>
              <a:t>There are many free software available for mind mapping, and in some parts of the world, much has been written about how mind mapping has taught people to learn how to learn (see for example the works of Jose Andres </a:t>
            </a:r>
            <a:r>
              <a:rPr lang="en-PH" baseline="0" dirty="0" err="1" smtClean="0"/>
              <a:t>Ocaña</a:t>
            </a:r>
            <a:r>
              <a:rPr lang="en-PH" baseline="0" dirty="0" smtClean="0"/>
              <a:t>).</a:t>
            </a:r>
            <a:endParaRPr lang="en-PH" dirty="0"/>
          </a:p>
        </p:txBody>
      </p:sp>
      <p:sp>
        <p:nvSpPr>
          <p:cNvPr id="4" name="Slide Number Placeholder 3"/>
          <p:cNvSpPr>
            <a:spLocks noGrp="1"/>
          </p:cNvSpPr>
          <p:nvPr>
            <p:ph type="sldNum" sz="quarter" idx="10"/>
          </p:nvPr>
        </p:nvSpPr>
        <p:spPr/>
        <p:txBody>
          <a:bodyPr/>
          <a:lstStyle/>
          <a:p>
            <a:fld id="{0ED13287-6F62-4DDA-A882-E7ABE8D73FFA}" type="slidenum">
              <a:rPr lang="en-PH" smtClean="0"/>
              <a:t>21</a:t>
            </a:fld>
            <a:endParaRPr lang="en-PH"/>
          </a:p>
        </p:txBody>
      </p:sp>
    </p:spTree>
    <p:extLst>
      <p:ext uri="{BB962C8B-B14F-4D97-AF65-F5344CB8AC3E}">
        <p14:creationId xmlns:p14="http://schemas.microsoft.com/office/powerpoint/2010/main" val="7715472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smtClean="0"/>
              <a:t>An outcomes-based syllabus would have had to have been made to guide the assessment</a:t>
            </a:r>
            <a:r>
              <a:rPr lang="en-PH" baseline="0" dirty="0" smtClean="0"/>
              <a:t> where such an item could have been included in an English  Grade 10 classroom test.</a:t>
            </a:r>
          </a:p>
          <a:p>
            <a:endParaRPr lang="en-PH" baseline="0" dirty="0" smtClean="0"/>
          </a:p>
          <a:p>
            <a:r>
              <a:rPr lang="en-PH" baseline="0" dirty="0" smtClean="0"/>
              <a:t>An OBE-based syllabus needs to have TLAs and ATs.</a:t>
            </a:r>
          </a:p>
          <a:p>
            <a:endParaRPr lang="en-PH" baseline="0" dirty="0" smtClean="0"/>
          </a:p>
          <a:p>
            <a:r>
              <a:rPr lang="en-PH" baseline="0" dirty="0" smtClean="0"/>
              <a:t>TLAs are teaching and learning activities.  Basically what the teacher does and what the student does, in either large or small class activities, managed by either the teacher, the students themselves, or a classmate.</a:t>
            </a:r>
          </a:p>
          <a:p>
            <a:endParaRPr lang="en-PH" baseline="0" dirty="0" smtClean="0"/>
          </a:p>
          <a:p>
            <a:endParaRPr lang="en-PH" baseline="0" dirty="0" smtClean="0"/>
          </a:p>
          <a:p>
            <a:endParaRPr lang="en-PH" dirty="0"/>
          </a:p>
        </p:txBody>
      </p:sp>
      <p:sp>
        <p:nvSpPr>
          <p:cNvPr id="4" name="Slide Number Placeholder 3"/>
          <p:cNvSpPr>
            <a:spLocks noGrp="1"/>
          </p:cNvSpPr>
          <p:nvPr>
            <p:ph type="sldNum" sz="quarter" idx="10"/>
          </p:nvPr>
        </p:nvSpPr>
        <p:spPr/>
        <p:txBody>
          <a:bodyPr/>
          <a:lstStyle/>
          <a:p>
            <a:fld id="{0ED13287-6F62-4DDA-A882-E7ABE8D73FFA}" type="slidenum">
              <a:rPr lang="en-PH" smtClean="0"/>
              <a:t>22</a:t>
            </a:fld>
            <a:endParaRPr lang="en-PH"/>
          </a:p>
        </p:txBody>
      </p:sp>
    </p:spTree>
    <p:extLst>
      <p:ext uri="{BB962C8B-B14F-4D97-AF65-F5344CB8AC3E}">
        <p14:creationId xmlns:p14="http://schemas.microsoft.com/office/powerpoint/2010/main" val="28123116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smtClean="0"/>
              <a:t>ATs or Assessment tasks enable students to</a:t>
            </a:r>
            <a:r>
              <a:rPr lang="en-PH" baseline="0" dirty="0" smtClean="0"/>
              <a:t> show whether they have achieved the intended learning objectives (ILOs), and to what level they can perform and show that they have learned targeted objectives/</a:t>
            </a:r>
            <a:endParaRPr lang="en-PH" dirty="0" smtClean="0"/>
          </a:p>
          <a:p>
            <a:endParaRPr lang="en-PH" dirty="0"/>
          </a:p>
        </p:txBody>
      </p:sp>
      <p:sp>
        <p:nvSpPr>
          <p:cNvPr id="4" name="Slide Number Placeholder 3"/>
          <p:cNvSpPr>
            <a:spLocks noGrp="1"/>
          </p:cNvSpPr>
          <p:nvPr>
            <p:ph type="sldNum" sz="quarter" idx="10"/>
          </p:nvPr>
        </p:nvSpPr>
        <p:spPr/>
        <p:txBody>
          <a:bodyPr/>
          <a:lstStyle/>
          <a:p>
            <a:fld id="{0ED13287-6F62-4DDA-A882-E7ABE8D73FFA}" type="slidenum">
              <a:rPr lang="en-PH" smtClean="0"/>
              <a:t>23</a:t>
            </a:fld>
            <a:endParaRPr lang="en-PH"/>
          </a:p>
        </p:txBody>
      </p:sp>
    </p:spTree>
    <p:extLst>
      <p:ext uri="{BB962C8B-B14F-4D97-AF65-F5344CB8AC3E}">
        <p14:creationId xmlns:p14="http://schemas.microsoft.com/office/powerpoint/2010/main" val="27257169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smtClean="0"/>
              <a:t>ATs</a:t>
            </a:r>
            <a:r>
              <a:rPr lang="en-PH" baseline="0" dirty="0" smtClean="0"/>
              <a:t> are carefully designed or selected.</a:t>
            </a:r>
            <a:endParaRPr lang="en-PH" dirty="0"/>
          </a:p>
        </p:txBody>
      </p:sp>
      <p:sp>
        <p:nvSpPr>
          <p:cNvPr id="4" name="Slide Number Placeholder 3"/>
          <p:cNvSpPr>
            <a:spLocks noGrp="1"/>
          </p:cNvSpPr>
          <p:nvPr>
            <p:ph type="sldNum" sz="quarter" idx="10"/>
          </p:nvPr>
        </p:nvSpPr>
        <p:spPr/>
        <p:txBody>
          <a:bodyPr/>
          <a:lstStyle/>
          <a:p>
            <a:fld id="{0ED13287-6F62-4DDA-A882-E7ABE8D73FFA}" type="slidenum">
              <a:rPr lang="en-PH" smtClean="0"/>
              <a:t>24</a:t>
            </a:fld>
            <a:endParaRPr lang="en-PH"/>
          </a:p>
        </p:txBody>
      </p:sp>
    </p:spTree>
    <p:extLst>
      <p:ext uri="{BB962C8B-B14F-4D97-AF65-F5344CB8AC3E}">
        <p14:creationId xmlns:p14="http://schemas.microsoft.com/office/powerpoint/2010/main" val="36907624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smtClean="0"/>
              <a:t>In grid format, a syllabus would look like this:  basic course information</a:t>
            </a:r>
            <a:r>
              <a:rPr lang="en-PH" baseline="0" dirty="0" smtClean="0"/>
              <a:t> above the grid, followed by program and course outcomes used as labels of the grid’s rows. </a:t>
            </a:r>
            <a:endParaRPr lang="en-PH" dirty="0"/>
          </a:p>
        </p:txBody>
      </p:sp>
      <p:sp>
        <p:nvSpPr>
          <p:cNvPr id="4" name="Slide Number Placeholder 3"/>
          <p:cNvSpPr>
            <a:spLocks noGrp="1"/>
          </p:cNvSpPr>
          <p:nvPr>
            <p:ph type="sldNum" sz="quarter" idx="10"/>
          </p:nvPr>
        </p:nvSpPr>
        <p:spPr/>
        <p:txBody>
          <a:bodyPr/>
          <a:lstStyle/>
          <a:p>
            <a:fld id="{0ED13287-6F62-4DDA-A882-E7ABE8D73FFA}" type="slidenum">
              <a:rPr lang="en-PH" smtClean="0"/>
              <a:t>25</a:t>
            </a:fld>
            <a:endParaRPr lang="en-PH"/>
          </a:p>
        </p:txBody>
      </p:sp>
    </p:spTree>
    <p:extLst>
      <p:ext uri="{BB962C8B-B14F-4D97-AF65-F5344CB8AC3E}">
        <p14:creationId xmlns:p14="http://schemas.microsoft.com/office/powerpoint/2010/main" val="23186605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smtClean="0"/>
              <a:t>The columns that follow are reserved for more detailed information about each of the course outcomes:  ILOs or Intended Learning Outcomes, Topics, TLAs</a:t>
            </a:r>
            <a:r>
              <a:rPr lang="en-PH" baseline="0" dirty="0" smtClean="0"/>
              <a:t> or </a:t>
            </a:r>
            <a:r>
              <a:rPr lang="en-PH" dirty="0" smtClean="0"/>
              <a:t>Teaching and Learning Activities, and ATs or Assessment Tasks.</a:t>
            </a:r>
          </a:p>
          <a:p>
            <a:endParaRPr lang="en-PH" dirty="0"/>
          </a:p>
        </p:txBody>
      </p:sp>
      <p:sp>
        <p:nvSpPr>
          <p:cNvPr id="4" name="Slide Number Placeholder 3"/>
          <p:cNvSpPr>
            <a:spLocks noGrp="1"/>
          </p:cNvSpPr>
          <p:nvPr>
            <p:ph type="sldNum" sz="quarter" idx="10"/>
          </p:nvPr>
        </p:nvSpPr>
        <p:spPr/>
        <p:txBody>
          <a:bodyPr/>
          <a:lstStyle/>
          <a:p>
            <a:fld id="{C79ED04D-CC88-4B18-BB64-AA82EEFDC4FC}" type="slidenum">
              <a:rPr lang="en-PH" smtClean="0"/>
              <a:t>26</a:t>
            </a:fld>
            <a:endParaRPr lang="en-PH"/>
          </a:p>
        </p:txBody>
      </p:sp>
    </p:spTree>
    <p:extLst>
      <p:ext uri="{BB962C8B-B14F-4D97-AF65-F5344CB8AC3E}">
        <p14:creationId xmlns:p14="http://schemas.microsoft.com/office/powerpoint/2010/main" val="6766370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smtClean="0"/>
              <a:t>Additional syllabus</a:t>
            </a:r>
            <a:r>
              <a:rPr lang="en-PH" baseline="0" dirty="0" smtClean="0"/>
              <a:t> </a:t>
            </a:r>
            <a:r>
              <a:rPr lang="en-PH" dirty="0" smtClean="0"/>
              <a:t>information may be provided</a:t>
            </a:r>
            <a:r>
              <a:rPr lang="en-PH" baseline="0" dirty="0" smtClean="0"/>
              <a:t> below the grid.  Many faculty members of HEIs chafe at the level of detail such OBE-based syllabi require. But even if they hem and haw, in the end, there is compliance, because CHED bases its audit on evidence of colleges’ and universities’ using Outcomes Based Evaluation in its quality assurance efforts and initiatives.</a:t>
            </a:r>
            <a:endParaRPr lang="en-PH" dirty="0"/>
          </a:p>
        </p:txBody>
      </p:sp>
      <p:sp>
        <p:nvSpPr>
          <p:cNvPr id="4" name="Slide Number Placeholder 3"/>
          <p:cNvSpPr>
            <a:spLocks noGrp="1"/>
          </p:cNvSpPr>
          <p:nvPr>
            <p:ph type="sldNum" sz="quarter" idx="10"/>
          </p:nvPr>
        </p:nvSpPr>
        <p:spPr/>
        <p:txBody>
          <a:bodyPr/>
          <a:lstStyle/>
          <a:p>
            <a:fld id="{0ED13287-6F62-4DDA-A882-E7ABE8D73FFA}" type="slidenum">
              <a:rPr lang="en-PH" smtClean="0"/>
              <a:t>27</a:t>
            </a:fld>
            <a:endParaRPr lang="en-PH"/>
          </a:p>
        </p:txBody>
      </p:sp>
    </p:spTree>
    <p:extLst>
      <p:ext uri="{BB962C8B-B14F-4D97-AF65-F5344CB8AC3E}">
        <p14:creationId xmlns:p14="http://schemas.microsoft.com/office/powerpoint/2010/main" val="6316417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smtClean="0"/>
              <a:t>Because continuous improvement is a basic tenet of quality</a:t>
            </a:r>
            <a:r>
              <a:rPr lang="en-PH" baseline="0" dirty="0" smtClean="0"/>
              <a:t> assurance, course outcomes need to be assessed and evaluated.  This grid would naturally and logically flow from the syllabus grid inputs.</a:t>
            </a:r>
            <a:endParaRPr lang="en-PH" dirty="0"/>
          </a:p>
        </p:txBody>
      </p:sp>
      <p:sp>
        <p:nvSpPr>
          <p:cNvPr id="4" name="Slide Number Placeholder 3"/>
          <p:cNvSpPr>
            <a:spLocks noGrp="1"/>
          </p:cNvSpPr>
          <p:nvPr>
            <p:ph type="sldNum" sz="quarter" idx="10"/>
          </p:nvPr>
        </p:nvSpPr>
        <p:spPr/>
        <p:txBody>
          <a:bodyPr/>
          <a:lstStyle/>
          <a:p>
            <a:fld id="{0ED13287-6F62-4DDA-A882-E7ABE8D73FFA}" type="slidenum">
              <a:rPr lang="en-PH" smtClean="0"/>
              <a:t>28</a:t>
            </a:fld>
            <a:endParaRPr lang="en-PH"/>
          </a:p>
        </p:txBody>
      </p:sp>
    </p:spTree>
    <p:extLst>
      <p:ext uri="{BB962C8B-B14F-4D97-AF65-F5344CB8AC3E}">
        <p14:creationId xmlns:p14="http://schemas.microsoft.com/office/powerpoint/2010/main" val="31717576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smtClean="0"/>
              <a:t>The fourth subsystem in</a:t>
            </a:r>
            <a:r>
              <a:rPr lang="en-PH" baseline="0" dirty="0" smtClean="0"/>
              <a:t> </a:t>
            </a:r>
            <a:r>
              <a:rPr lang="en-PH" baseline="0" dirty="0" err="1" smtClean="0"/>
              <a:t>Bronfenbrenner’s</a:t>
            </a:r>
            <a:r>
              <a:rPr lang="en-PH" baseline="0" dirty="0" smtClean="0"/>
              <a:t> ecological systems theory is the </a:t>
            </a:r>
            <a:r>
              <a:rPr lang="en-PH" baseline="0" dirty="0" err="1" smtClean="0"/>
              <a:t>macrosystem</a:t>
            </a:r>
            <a:r>
              <a:rPr lang="en-PH" baseline="0" dirty="0" smtClean="0"/>
              <a:t>.  In a world where education is a primary goal, educational assessment and evaluation is important.</a:t>
            </a:r>
            <a:endParaRPr lang="en-PH" dirty="0"/>
          </a:p>
        </p:txBody>
      </p:sp>
      <p:sp>
        <p:nvSpPr>
          <p:cNvPr id="4" name="Slide Number Placeholder 3"/>
          <p:cNvSpPr>
            <a:spLocks noGrp="1"/>
          </p:cNvSpPr>
          <p:nvPr>
            <p:ph type="sldNum" sz="quarter" idx="10"/>
          </p:nvPr>
        </p:nvSpPr>
        <p:spPr/>
        <p:txBody>
          <a:bodyPr/>
          <a:lstStyle/>
          <a:p>
            <a:fld id="{0ED13287-6F62-4DDA-A882-E7ABE8D73FFA}" type="slidenum">
              <a:rPr lang="en-PH" smtClean="0"/>
              <a:t>29</a:t>
            </a:fld>
            <a:endParaRPr lang="en-PH"/>
          </a:p>
        </p:txBody>
      </p:sp>
    </p:spTree>
    <p:extLst>
      <p:ext uri="{BB962C8B-B14F-4D97-AF65-F5344CB8AC3E}">
        <p14:creationId xmlns:p14="http://schemas.microsoft.com/office/powerpoint/2010/main" val="2413388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smtClean="0"/>
              <a:t>There are 3 main job families of </a:t>
            </a:r>
            <a:r>
              <a:rPr lang="en-PH" dirty="0" err="1" smtClean="0"/>
              <a:t>Ubisoft</a:t>
            </a:r>
            <a:r>
              <a:rPr lang="en-PH" baseline="0" dirty="0" smtClean="0"/>
              <a:t> jobs: a) </a:t>
            </a:r>
            <a:r>
              <a:rPr lang="en-PH" dirty="0" smtClean="0"/>
              <a:t>Programming (located in France), b) information and knowledge management (located in Canada and Romania), and of course, 3) information systems (located in Romania).</a:t>
            </a:r>
            <a:endParaRPr lang="en-PH" dirty="0"/>
          </a:p>
        </p:txBody>
      </p:sp>
      <p:sp>
        <p:nvSpPr>
          <p:cNvPr id="4" name="Slide Number Placeholder 3"/>
          <p:cNvSpPr>
            <a:spLocks noGrp="1"/>
          </p:cNvSpPr>
          <p:nvPr>
            <p:ph type="sldNum" sz="quarter" idx="10"/>
          </p:nvPr>
        </p:nvSpPr>
        <p:spPr/>
        <p:txBody>
          <a:bodyPr/>
          <a:lstStyle/>
          <a:p>
            <a:fld id="{0ED13287-6F62-4DDA-A882-E7ABE8D73FFA}" type="slidenum">
              <a:rPr lang="en-PH" smtClean="0"/>
              <a:t>3</a:t>
            </a:fld>
            <a:endParaRPr lang="en-PH"/>
          </a:p>
        </p:txBody>
      </p:sp>
    </p:spTree>
    <p:extLst>
      <p:ext uri="{BB962C8B-B14F-4D97-AF65-F5344CB8AC3E}">
        <p14:creationId xmlns:p14="http://schemas.microsoft.com/office/powerpoint/2010/main" val="18410166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smtClean="0"/>
              <a:t>Governments,</a:t>
            </a:r>
            <a:r>
              <a:rPr lang="en-PH" baseline="0" dirty="0" smtClean="0"/>
              <a:t> including our Philippine government, will be held accountable for meeting </a:t>
            </a:r>
            <a:r>
              <a:rPr lang="en-PH" dirty="0" smtClean="0"/>
              <a:t>sustainable development goals set for 2030.  Countries committed to providing inclusive and equitable quality education at all levels.</a:t>
            </a:r>
            <a:endParaRPr lang="en-PH" dirty="0"/>
          </a:p>
        </p:txBody>
      </p:sp>
      <p:sp>
        <p:nvSpPr>
          <p:cNvPr id="4" name="Slide Number Placeholder 3"/>
          <p:cNvSpPr>
            <a:spLocks noGrp="1"/>
          </p:cNvSpPr>
          <p:nvPr>
            <p:ph type="sldNum" sz="quarter" idx="10"/>
          </p:nvPr>
        </p:nvSpPr>
        <p:spPr/>
        <p:txBody>
          <a:bodyPr/>
          <a:lstStyle/>
          <a:p>
            <a:fld id="{0ED13287-6F62-4DDA-A882-E7ABE8D73FFA}" type="slidenum">
              <a:rPr lang="en-PH" smtClean="0"/>
              <a:t>30</a:t>
            </a:fld>
            <a:endParaRPr lang="en-PH"/>
          </a:p>
        </p:txBody>
      </p:sp>
    </p:spTree>
    <p:extLst>
      <p:ext uri="{BB962C8B-B14F-4D97-AF65-F5344CB8AC3E}">
        <p14:creationId xmlns:p14="http://schemas.microsoft.com/office/powerpoint/2010/main" val="1566308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In the foreword</a:t>
            </a:r>
            <a:r>
              <a:rPr lang="en-AU" baseline="0" dirty="0" smtClean="0"/>
              <a:t> to the 2016 </a:t>
            </a:r>
            <a:r>
              <a:rPr lang="pt-BR" baseline="0" dirty="0" smtClean="0"/>
              <a:t>Global Education Monitoring Report </a:t>
            </a:r>
            <a:r>
              <a:rPr lang="en-AU" baseline="0" dirty="0" smtClean="0"/>
              <a:t>written by Irina </a:t>
            </a:r>
            <a:r>
              <a:rPr lang="en-AU" baseline="0" dirty="0" err="1" smtClean="0"/>
              <a:t>Bokova</a:t>
            </a:r>
            <a:r>
              <a:rPr lang="en-AU" baseline="0" dirty="0" smtClean="0"/>
              <a:t> Director-General of UNESCO, she said </a:t>
            </a:r>
            <a:r>
              <a:rPr lang="en-AU" dirty="0" smtClean="0"/>
              <a:t>“the ultimate goal of this agenda is to leave no one behind. This calls for robust data and sound</a:t>
            </a:r>
            <a:r>
              <a:rPr lang="en-AU" baseline="0" dirty="0" smtClean="0"/>
              <a:t> </a:t>
            </a:r>
            <a:r>
              <a:rPr lang="en-AU" dirty="0" smtClean="0"/>
              <a:t>monitoring.”</a:t>
            </a:r>
            <a:endParaRPr lang="en-PH" dirty="0"/>
          </a:p>
        </p:txBody>
      </p:sp>
      <p:sp>
        <p:nvSpPr>
          <p:cNvPr id="4" name="Slide Number Placeholder 3"/>
          <p:cNvSpPr>
            <a:spLocks noGrp="1"/>
          </p:cNvSpPr>
          <p:nvPr>
            <p:ph type="sldNum" sz="quarter" idx="10"/>
          </p:nvPr>
        </p:nvSpPr>
        <p:spPr/>
        <p:txBody>
          <a:bodyPr/>
          <a:lstStyle/>
          <a:p>
            <a:fld id="{0ED13287-6F62-4DDA-A882-E7ABE8D73FFA}" type="slidenum">
              <a:rPr lang="en-PH" smtClean="0"/>
              <a:t>31</a:t>
            </a:fld>
            <a:endParaRPr lang="en-PH"/>
          </a:p>
        </p:txBody>
      </p:sp>
    </p:spTree>
    <p:extLst>
      <p:ext uri="{BB962C8B-B14F-4D97-AF65-F5344CB8AC3E}">
        <p14:creationId xmlns:p14="http://schemas.microsoft.com/office/powerpoint/2010/main" val="34485589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In the foreword</a:t>
            </a:r>
            <a:r>
              <a:rPr lang="en-AU" baseline="0" dirty="0" smtClean="0"/>
              <a:t> to the 2016 </a:t>
            </a:r>
            <a:r>
              <a:rPr lang="pt-BR" baseline="0" dirty="0" smtClean="0"/>
              <a:t>Global Education Monitoring Report </a:t>
            </a:r>
            <a:r>
              <a:rPr lang="en-AU" baseline="0" dirty="0" smtClean="0"/>
              <a:t>written by Irina </a:t>
            </a:r>
            <a:r>
              <a:rPr lang="en-AU" baseline="0" dirty="0" err="1" smtClean="0"/>
              <a:t>Bokova</a:t>
            </a:r>
            <a:r>
              <a:rPr lang="en-AU" baseline="0" dirty="0" smtClean="0"/>
              <a:t> Director-General of UNESCO, she said </a:t>
            </a:r>
            <a:r>
              <a:rPr lang="en-AU" dirty="0" smtClean="0"/>
              <a:t>“the ultimate goal of this agenda is to leave no one behind. This calls for robust data and sound</a:t>
            </a:r>
            <a:r>
              <a:rPr lang="en-AU" baseline="0" dirty="0" smtClean="0"/>
              <a:t> </a:t>
            </a:r>
            <a:r>
              <a:rPr lang="en-AU" dirty="0" smtClean="0"/>
              <a:t>monitoring.”</a:t>
            </a:r>
            <a:endParaRPr lang="en-PH" dirty="0" smtClean="0"/>
          </a:p>
          <a:p>
            <a:endParaRPr lang="en-PH" dirty="0"/>
          </a:p>
        </p:txBody>
      </p:sp>
      <p:sp>
        <p:nvSpPr>
          <p:cNvPr id="4" name="Slide Number Placeholder 3"/>
          <p:cNvSpPr>
            <a:spLocks noGrp="1"/>
          </p:cNvSpPr>
          <p:nvPr>
            <p:ph type="sldNum" sz="quarter" idx="10"/>
          </p:nvPr>
        </p:nvSpPr>
        <p:spPr/>
        <p:txBody>
          <a:bodyPr/>
          <a:lstStyle/>
          <a:p>
            <a:fld id="{0ED13287-6F62-4DDA-A882-E7ABE8D73FFA}" type="slidenum">
              <a:rPr lang="en-PH" smtClean="0"/>
              <a:t>32</a:t>
            </a:fld>
            <a:endParaRPr lang="en-PH"/>
          </a:p>
        </p:txBody>
      </p:sp>
    </p:spTree>
    <p:extLst>
      <p:ext uri="{BB962C8B-B14F-4D97-AF65-F5344CB8AC3E}">
        <p14:creationId xmlns:p14="http://schemas.microsoft.com/office/powerpoint/2010/main" val="9517715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smtClean="0"/>
              <a:t>Imagine, for instance,</a:t>
            </a:r>
            <a:r>
              <a:rPr lang="en-PH" baseline="0" dirty="0" smtClean="0"/>
              <a:t> a class of a DLSU professor in 2020, where 25% are on full scholarship.  A class of 40 would have 8 scholars.</a:t>
            </a:r>
          </a:p>
          <a:p>
            <a:endParaRPr lang="en-PH"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PH" baseline="0" dirty="0" smtClean="0"/>
              <a:t>By and large, in the Philippine setting, many would-be learners do not have access to the educational system.  And if they do have access, through scholarships, they may still be marginalized because of their not having access to education necessities such as access to the internet.  It would be wrong for DLSU teachers to assume that all of their students have access to the internet 24/7, and assign exercises needing internet access even at odd hours of the night. The scholars of DLSU would probably have to leave the safety of their homes to use computers at some internet café where they would be at risk of being victimized by those who exploit the vulnerability of our youth.</a:t>
            </a:r>
            <a:endParaRPr lang="en-PH" dirty="0" smtClean="0"/>
          </a:p>
          <a:p>
            <a:endParaRPr lang="en-PH" dirty="0"/>
          </a:p>
        </p:txBody>
      </p:sp>
      <p:sp>
        <p:nvSpPr>
          <p:cNvPr id="4" name="Slide Number Placeholder 3"/>
          <p:cNvSpPr>
            <a:spLocks noGrp="1"/>
          </p:cNvSpPr>
          <p:nvPr>
            <p:ph type="sldNum" sz="quarter" idx="10"/>
          </p:nvPr>
        </p:nvSpPr>
        <p:spPr/>
        <p:txBody>
          <a:bodyPr/>
          <a:lstStyle/>
          <a:p>
            <a:fld id="{0ED13287-6F62-4DDA-A882-E7ABE8D73FFA}" type="slidenum">
              <a:rPr lang="en-PH" smtClean="0"/>
              <a:t>33</a:t>
            </a:fld>
            <a:endParaRPr lang="en-PH"/>
          </a:p>
        </p:txBody>
      </p:sp>
    </p:spTree>
    <p:extLst>
      <p:ext uri="{BB962C8B-B14F-4D97-AF65-F5344CB8AC3E}">
        <p14:creationId xmlns:p14="http://schemas.microsoft.com/office/powerpoint/2010/main" val="14419687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effectLst/>
                <a:latin typeface="+mn-lt"/>
                <a:ea typeface="+mn-ea"/>
                <a:cs typeface="+mn-cs"/>
              </a:rPr>
              <a:t>In summary, let me reiterate</a:t>
            </a:r>
            <a:r>
              <a:rPr lang="en-AU" sz="1200" kern="1200" baseline="0" dirty="0" smtClean="0">
                <a:solidFill>
                  <a:schemeClr val="tx1"/>
                </a:solidFill>
                <a:effectLst/>
                <a:latin typeface="+mn-lt"/>
                <a:ea typeface="+mn-ea"/>
                <a:cs typeface="+mn-cs"/>
              </a:rPr>
              <a:t> that </a:t>
            </a:r>
            <a:r>
              <a:rPr lang="en-AU" sz="1200" kern="1200" dirty="0" smtClean="0">
                <a:solidFill>
                  <a:schemeClr val="tx1"/>
                </a:solidFill>
                <a:effectLst/>
                <a:latin typeface="+mn-lt"/>
                <a:ea typeface="+mn-ea"/>
                <a:cs typeface="+mn-cs"/>
              </a:rPr>
              <a:t>among the clear trends I have observed is the movement towards authentic assessment. Policies prioritizing performance-based assessments are becoming a pattern among countries due to the recognition of a more constructivist approach in assessment. This shift is also anchored on the adoption of the 21st century framework followed in education.  The shift in policy, however, is not smoothly translated on the ground. Schools are still encouraged to focus more on task-based assessment activities and there seems to be a lack of professional development and capacity building to do performance-based assessments. Teachers are struggling to construct valid and reliable tasks and rubrics. A second trend that has been observed is the rise of standards-based assessments as against standardized testing. The focus on standards is a major pattern that is seen globally linked to the emergence of outcomes-based paradigms. The shift is triggered by global factors such as the emphasis on skills-oriented </a:t>
            </a:r>
            <a:r>
              <a:rPr lang="en-AU" sz="1200" kern="1200" dirty="0" err="1" smtClean="0">
                <a:solidFill>
                  <a:schemeClr val="tx1"/>
                </a:solidFill>
                <a:effectLst/>
                <a:latin typeface="+mn-lt"/>
                <a:ea typeface="+mn-ea"/>
                <a:cs typeface="+mn-cs"/>
              </a:rPr>
              <a:t>labor</a:t>
            </a:r>
            <a:r>
              <a:rPr lang="en-AU" sz="1200" kern="1200" dirty="0" smtClean="0">
                <a:solidFill>
                  <a:schemeClr val="tx1"/>
                </a:solidFill>
                <a:effectLst/>
                <a:latin typeface="+mn-lt"/>
                <a:ea typeface="+mn-ea"/>
                <a:cs typeface="+mn-cs"/>
              </a:rPr>
              <a:t> that is geared towards the </a:t>
            </a:r>
            <a:r>
              <a:rPr lang="en-AU" sz="1200" kern="1200" dirty="0" err="1" smtClean="0">
                <a:solidFill>
                  <a:schemeClr val="tx1"/>
                </a:solidFill>
                <a:effectLst/>
                <a:latin typeface="+mn-lt"/>
                <a:ea typeface="+mn-ea"/>
                <a:cs typeface="+mn-cs"/>
              </a:rPr>
              <a:t>fulfillment</a:t>
            </a:r>
            <a:r>
              <a:rPr lang="en-AU" sz="1200" kern="1200" dirty="0" smtClean="0">
                <a:solidFill>
                  <a:schemeClr val="tx1"/>
                </a:solidFill>
                <a:effectLst/>
                <a:latin typeface="+mn-lt"/>
                <a:ea typeface="+mn-ea"/>
                <a:cs typeface="+mn-cs"/>
              </a:rPr>
              <a:t> of </a:t>
            </a:r>
            <a:r>
              <a:rPr lang="en-AU" sz="1200" kern="1200" dirty="0" err="1" smtClean="0">
                <a:solidFill>
                  <a:schemeClr val="tx1"/>
                </a:solidFill>
                <a:effectLst/>
                <a:latin typeface="+mn-lt"/>
                <a:ea typeface="+mn-ea"/>
                <a:cs typeface="+mn-cs"/>
              </a:rPr>
              <a:t>labor</a:t>
            </a:r>
            <a:r>
              <a:rPr lang="en-AU" sz="1200" kern="1200" dirty="0" smtClean="0">
                <a:solidFill>
                  <a:schemeClr val="tx1"/>
                </a:solidFill>
                <a:effectLst/>
                <a:latin typeface="+mn-lt"/>
                <a:ea typeface="+mn-ea"/>
                <a:cs typeface="+mn-cs"/>
              </a:rPr>
              <a:t> market needs.  We professionals in the area of educational assessment and evaluation should make a case for assessing students’ learning being both a science and an art; a science that requires precision and an art that</a:t>
            </a:r>
            <a:r>
              <a:rPr lang="en-AU" sz="1200" kern="1200" baseline="0" dirty="0" smtClean="0">
                <a:solidFill>
                  <a:schemeClr val="tx1"/>
                </a:solidFill>
                <a:effectLst/>
                <a:latin typeface="+mn-lt"/>
                <a:ea typeface="+mn-ea"/>
                <a:cs typeface="+mn-cs"/>
              </a:rPr>
              <a:t> </a:t>
            </a:r>
            <a:r>
              <a:rPr lang="en-AU" sz="1200" kern="1200" dirty="0" smtClean="0">
                <a:solidFill>
                  <a:schemeClr val="tx1"/>
                </a:solidFill>
                <a:effectLst/>
                <a:latin typeface="+mn-lt"/>
                <a:ea typeface="+mn-ea"/>
                <a:cs typeface="+mn-cs"/>
              </a:rPr>
              <a:t>needs creativity. </a:t>
            </a:r>
          </a:p>
          <a:p>
            <a:endParaRPr lang="en-PH" dirty="0"/>
          </a:p>
        </p:txBody>
      </p:sp>
      <p:sp>
        <p:nvSpPr>
          <p:cNvPr id="4" name="Slide Number Placeholder 3"/>
          <p:cNvSpPr>
            <a:spLocks noGrp="1"/>
          </p:cNvSpPr>
          <p:nvPr>
            <p:ph type="sldNum" sz="quarter" idx="10"/>
          </p:nvPr>
        </p:nvSpPr>
        <p:spPr/>
        <p:txBody>
          <a:bodyPr/>
          <a:lstStyle/>
          <a:p>
            <a:fld id="{0ED13287-6F62-4DDA-A882-E7ABE8D73FFA}" type="slidenum">
              <a:rPr lang="en-PH" smtClean="0"/>
              <a:t>43</a:t>
            </a:fld>
            <a:endParaRPr lang="en-PH"/>
          </a:p>
        </p:txBody>
      </p:sp>
    </p:spTree>
    <p:extLst>
      <p:ext uri="{BB962C8B-B14F-4D97-AF65-F5344CB8AC3E}">
        <p14:creationId xmlns:p14="http://schemas.microsoft.com/office/powerpoint/2010/main" val="1621896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smtClean="0"/>
              <a:t>Watch Dogs, Splitter Cell Splash List, and Assassin’s Creed are among their popular brands (some of you might know these video games).</a:t>
            </a:r>
            <a:endParaRPr lang="en-PH" dirty="0"/>
          </a:p>
        </p:txBody>
      </p:sp>
      <p:sp>
        <p:nvSpPr>
          <p:cNvPr id="4" name="Slide Number Placeholder 3"/>
          <p:cNvSpPr>
            <a:spLocks noGrp="1"/>
          </p:cNvSpPr>
          <p:nvPr>
            <p:ph type="sldNum" sz="quarter" idx="10"/>
          </p:nvPr>
        </p:nvSpPr>
        <p:spPr/>
        <p:txBody>
          <a:bodyPr/>
          <a:lstStyle/>
          <a:p>
            <a:fld id="{0ED13287-6F62-4DDA-A882-E7ABE8D73FFA}" type="slidenum">
              <a:rPr lang="en-PH" smtClean="0"/>
              <a:t>4</a:t>
            </a:fld>
            <a:endParaRPr lang="en-PH"/>
          </a:p>
        </p:txBody>
      </p:sp>
    </p:spTree>
    <p:extLst>
      <p:ext uri="{BB962C8B-B14F-4D97-AF65-F5344CB8AC3E}">
        <p14:creationId xmlns:p14="http://schemas.microsoft.com/office/powerpoint/2010/main" val="3843764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smtClean="0"/>
              <a:t>UNESCO’s NEQMAP has been conducting workshops for its member associations, seeing the handwriting on the wall, so to speak.  NEQMAP’s members have been meeting regularly in response to felt </a:t>
            </a:r>
            <a:r>
              <a:rPr lang="en-PH" baseline="0" dirty="0" smtClean="0"/>
              <a:t>capacity building needs among them.  Recent capacity building initiatives have been along the lines of big data management and contextual data analysis.</a:t>
            </a:r>
            <a:endParaRPr lang="en-PH" dirty="0"/>
          </a:p>
        </p:txBody>
      </p:sp>
      <p:sp>
        <p:nvSpPr>
          <p:cNvPr id="4" name="Slide Number Placeholder 3"/>
          <p:cNvSpPr>
            <a:spLocks noGrp="1"/>
          </p:cNvSpPr>
          <p:nvPr>
            <p:ph type="sldNum" sz="quarter" idx="10"/>
          </p:nvPr>
        </p:nvSpPr>
        <p:spPr/>
        <p:txBody>
          <a:bodyPr/>
          <a:lstStyle/>
          <a:p>
            <a:fld id="{0ED13287-6F62-4DDA-A882-E7ABE8D73FFA}" type="slidenum">
              <a:rPr lang="en-PH" smtClean="0"/>
              <a:t>5</a:t>
            </a:fld>
            <a:endParaRPr lang="en-PH"/>
          </a:p>
        </p:txBody>
      </p:sp>
    </p:spTree>
    <p:extLst>
      <p:ext uri="{BB962C8B-B14F-4D97-AF65-F5344CB8AC3E}">
        <p14:creationId xmlns:p14="http://schemas.microsoft.com/office/powerpoint/2010/main" val="2936730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smtClean="0"/>
              <a:t>Applying the contextual</a:t>
            </a:r>
            <a:r>
              <a:rPr lang="en-PH" baseline="0" dirty="0" smtClean="0"/>
              <a:t> data analysis framework to my task on hand (that is, to fearlessly forecast what educational assessment’s future directions might be), let me refer you to </a:t>
            </a:r>
            <a:r>
              <a:rPr lang="en-PH" baseline="0" dirty="0" err="1" smtClean="0"/>
              <a:t>Urie</a:t>
            </a:r>
            <a:r>
              <a:rPr lang="en-PH" baseline="0" dirty="0" smtClean="0"/>
              <a:t> </a:t>
            </a:r>
            <a:r>
              <a:rPr lang="en-PH" baseline="0" dirty="0" err="1" smtClean="0"/>
              <a:t>Bronfenbrenner’s</a:t>
            </a:r>
            <a:r>
              <a:rPr lang="en-PH" baseline="0" dirty="0" smtClean="0"/>
              <a:t> ecological systems theory; he says that </a:t>
            </a:r>
            <a:r>
              <a:rPr lang="en-US" sz="1200" dirty="0" smtClean="0"/>
              <a:t>the development of an individual is influenced by the entire ecological system where he or she grows.</a:t>
            </a:r>
            <a:r>
              <a:rPr lang="en-PH" baseline="0" dirty="0" smtClean="0"/>
              <a:t> </a:t>
            </a:r>
          </a:p>
          <a:p>
            <a:endParaRPr lang="en-PH" baseline="0" dirty="0" smtClean="0"/>
          </a:p>
          <a:p>
            <a:r>
              <a:rPr lang="en-PH" baseline="0" dirty="0" smtClean="0"/>
              <a:t>Paraphrasing him, the educational development of a learner is influence by the ecological system where the learner grows.</a:t>
            </a:r>
          </a:p>
          <a:p>
            <a:endParaRPr lang="en-PH" baseline="0" dirty="0" smtClean="0"/>
          </a:p>
          <a:p>
            <a:r>
              <a:rPr lang="en-PH" baseline="0" dirty="0" smtClean="0"/>
              <a:t>A change in one subsystem has the potential to change the other subsystems.</a:t>
            </a:r>
            <a:endParaRPr lang="en-PH" dirty="0"/>
          </a:p>
        </p:txBody>
      </p:sp>
      <p:sp>
        <p:nvSpPr>
          <p:cNvPr id="4" name="Slide Number Placeholder 3"/>
          <p:cNvSpPr>
            <a:spLocks noGrp="1"/>
          </p:cNvSpPr>
          <p:nvPr>
            <p:ph type="sldNum" sz="quarter" idx="10"/>
          </p:nvPr>
        </p:nvSpPr>
        <p:spPr/>
        <p:txBody>
          <a:bodyPr/>
          <a:lstStyle/>
          <a:p>
            <a:fld id="{0ED13287-6F62-4DDA-A882-E7ABE8D73FFA}" type="slidenum">
              <a:rPr lang="en-PH" smtClean="0"/>
              <a:t>6</a:t>
            </a:fld>
            <a:endParaRPr lang="en-PH"/>
          </a:p>
        </p:txBody>
      </p:sp>
    </p:spTree>
    <p:extLst>
      <p:ext uri="{BB962C8B-B14F-4D97-AF65-F5344CB8AC3E}">
        <p14:creationId xmlns:p14="http://schemas.microsoft.com/office/powerpoint/2010/main" val="14991059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u="none" dirty="0" smtClean="0"/>
              <a:t>Here is a diagrammatic representation of </a:t>
            </a:r>
            <a:r>
              <a:rPr lang="en-US" sz="1200" b="0" u="none" dirty="0" err="1" smtClean="0"/>
              <a:t>Bronfenbrenner’s</a:t>
            </a:r>
            <a:r>
              <a:rPr lang="en-US" sz="1200" b="0" u="none" dirty="0" smtClean="0"/>
              <a:t> Ecological Systems Theory</a:t>
            </a:r>
          </a:p>
          <a:p>
            <a:r>
              <a:rPr lang="en-US" sz="1200" dirty="0" smtClean="0"/>
              <a:t>The entire ecological system where a learner grows consists of 5 subsystems.</a:t>
            </a:r>
          </a:p>
          <a:p>
            <a:endParaRPr lang="en-US" sz="1200" dirty="0" smtClean="0"/>
          </a:p>
          <a:p>
            <a:pPr marL="457200" indent="-457200">
              <a:buFont typeface="+mj-lt"/>
              <a:buAutoNum type="arabicPeriod"/>
            </a:pPr>
            <a:r>
              <a:rPr lang="en-US" sz="1200" dirty="0" smtClean="0"/>
              <a:t>Microsystem (Individual)</a:t>
            </a:r>
          </a:p>
          <a:p>
            <a:pPr marL="457200" indent="-457200">
              <a:buFont typeface="+mj-lt"/>
              <a:buAutoNum type="arabicPeriod"/>
            </a:pPr>
            <a:r>
              <a:rPr lang="en-US" sz="1200" dirty="0" err="1" smtClean="0"/>
              <a:t>Mesosystem</a:t>
            </a:r>
            <a:r>
              <a:rPr lang="en-US" sz="1200" dirty="0" smtClean="0"/>
              <a:t> (Interpersonal)</a:t>
            </a:r>
          </a:p>
          <a:p>
            <a:pPr marL="457200" indent="-457200">
              <a:buFont typeface="+mj-lt"/>
              <a:buAutoNum type="arabicPeriod"/>
            </a:pPr>
            <a:r>
              <a:rPr lang="en-US" sz="1200" dirty="0" err="1" smtClean="0"/>
              <a:t>Exosystem</a:t>
            </a:r>
            <a:r>
              <a:rPr lang="en-US" sz="1200" dirty="0" smtClean="0"/>
              <a:t> (Community/Institutional)</a:t>
            </a:r>
          </a:p>
          <a:p>
            <a:pPr marL="457200" indent="-457200">
              <a:buFont typeface="+mj-lt"/>
              <a:buAutoNum type="arabicPeriod"/>
            </a:pPr>
            <a:r>
              <a:rPr lang="en-US" sz="1200" dirty="0" err="1" smtClean="0"/>
              <a:t>Macrosystem</a:t>
            </a:r>
            <a:r>
              <a:rPr lang="en-US" sz="1200" dirty="0" smtClean="0"/>
              <a:t> (Structural)</a:t>
            </a:r>
          </a:p>
          <a:p>
            <a:pPr marL="457200" indent="-457200">
              <a:buFont typeface="+mj-lt"/>
              <a:buAutoNum type="arabicPeriod"/>
            </a:pPr>
            <a:r>
              <a:rPr lang="en-US" sz="1200" dirty="0" err="1" smtClean="0"/>
              <a:t>Chronosystem</a:t>
            </a:r>
            <a:endParaRPr lang="en-US" sz="1200" dirty="0" smtClean="0"/>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ED13287-6F62-4DDA-A882-E7ABE8D73FFA}" type="slidenum">
              <a:rPr lang="en-PH" smtClean="0"/>
              <a:t>7</a:t>
            </a:fld>
            <a:endParaRPr lang="en-PH"/>
          </a:p>
        </p:txBody>
      </p:sp>
    </p:spTree>
    <p:extLst>
      <p:ext uri="{BB962C8B-B14F-4D97-AF65-F5344CB8AC3E}">
        <p14:creationId xmlns:p14="http://schemas.microsoft.com/office/powerpoint/2010/main" val="1724386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Many of the students we had FGDs with claim that testing </a:t>
            </a:r>
            <a:r>
              <a:rPr lang="en-US" sz="1200" i="1" kern="1200" dirty="0" smtClean="0">
                <a:solidFill>
                  <a:schemeClr val="tx1"/>
                </a:solidFill>
                <a:effectLst/>
                <a:latin typeface="+mn-lt"/>
                <a:ea typeface="+mn-ea"/>
                <a:cs typeface="+mn-cs"/>
              </a:rPr>
              <a:t>“serves as an assessment of teachers teaching styles and approaches used;” “it is also a reflection of how teachers teach the students.” </a:t>
            </a:r>
            <a:r>
              <a:rPr lang="en-US" sz="1200" kern="1200" dirty="0" smtClean="0">
                <a:solidFill>
                  <a:schemeClr val="tx1"/>
                </a:solidFill>
                <a:effectLst/>
                <a:latin typeface="+mn-lt"/>
                <a:ea typeface="+mn-ea"/>
                <a:cs typeface="+mn-cs"/>
              </a:rPr>
              <a:t>Parents shared the same sentiment in the FGDs we conducted with them; they view test results as reflective not just of their child’s performance but as a barometer of teaching effectiveness. This typical association between the effectiveness of the teachers and the learning of their children based on the test results or scores in examinations exacerbates the practice of </a:t>
            </a:r>
            <a:r>
              <a:rPr lang="en-US" sz="1200" i="1" kern="1200" dirty="0" smtClean="0">
                <a:solidFill>
                  <a:schemeClr val="tx1"/>
                </a:solidFill>
                <a:effectLst/>
                <a:latin typeface="+mn-lt"/>
                <a:ea typeface="+mn-ea"/>
                <a:cs typeface="+mn-cs"/>
              </a:rPr>
              <a:t>“teaching-to-the-test”</a:t>
            </a:r>
            <a:r>
              <a:rPr lang="en-US" sz="1200" kern="1200" dirty="0" smtClean="0">
                <a:solidFill>
                  <a:schemeClr val="tx1"/>
                </a:solidFill>
                <a:effectLst/>
                <a:latin typeface="+mn-lt"/>
                <a:ea typeface="+mn-ea"/>
                <a:cs typeface="+mn-cs"/>
              </a:rPr>
              <a:t> phenomenon. Teachers are left with no choice but to frame their teaching in accordance with the topics covered in the examinations especially if it involves high-stakes assessments. “Teaching-to-the-test” phenomenon, is not new in the discourse of assessment, but how it is experienced and articulated in various contexts reveals a lot about how it happens on the ground (Klinger, et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al., 2007).</a:t>
            </a:r>
            <a:endParaRPr lang="en-PH" dirty="0" smtClean="0"/>
          </a:p>
          <a:p>
            <a:endParaRPr lang="en-PH" dirty="0"/>
          </a:p>
        </p:txBody>
      </p:sp>
      <p:sp>
        <p:nvSpPr>
          <p:cNvPr id="4" name="Slide Number Placeholder 3"/>
          <p:cNvSpPr>
            <a:spLocks noGrp="1"/>
          </p:cNvSpPr>
          <p:nvPr>
            <p:ph type="sldNum" sz="quarter" idx="10"/>
          </p:nvPr>
        </p:nvSpPr>
        <p:spPr/>
        <p:txBody>
          <a:bodyPr/>
          <a:lstStyle/>
          <a:p>
            <a:fld id="{0ED13287-6F62-4DDA-A882-E7ABE8D73FFA}" type="slidenum">
              <a:rPr lang="en-PH" smtClean="0"/>
              <a:t>8</a:t>
            </a:fld>
            <a:endParaRPr lang="en-PH"/>
          </a:p>
        </p:txBody>
      </p:sp>
    </p:spTree>
    <p:extLst>
      <p:ext uri="{BB962C8B-B14F-4D97-AF65-F5344CB8AC3E}">
        <p14:creationId xmlns:p14="http://schemas.microsoft.com/office/powerpoint/2010/main" val="21087710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smtClean="0"/>
              <a:t>The microsystem</a:t>
            </a:r>
            <a:r>
              <a:rPr lang="en-PH" baseline="0" dirty="0" smtClean="0"/>
              <a:t> comes into play in assessing an individual student’s learning:</a:t>
            </a:r>
          </a:p>
          <a:p>
            <a:endParaRPr lang="en-PH" baseline="0" dirty="0" smtClean="0"/>
          </a:p>
          <a:p>
            <a:pPr>
              <a:lnSpc>
                <a:spcPts val="3340"/>
              </a:lnSpc>
            </a:pPr>
            <a:r>
              <a:rPr lang="en-CA" sz="1100" dirty="0" smtClean="0">
                <a:solidFill>
                  <a:srgbClr val="000000"/>
                </a:solidFill>
                <a:cs typeface="Calibri"/>
              </a:rPr>
              <a:t>Identifies</a:t>
            </a:r>
            <a:r>
              <a:rPr lang="en-CA" b="1" dirty="0" smtClean="0">
                <a:solidFill>
                  <a:srgbClr val="000000"/>
                </a:solidFill>
                <a:latin typeface="Calibri Bold"/>
                <a:cs typeface="Calibri Bold"/>
              </a:rPr>
              <a:t> biological and personal history </a:t>
            </a:r>
            <a:r>
              <a:rPr lang="en-CA" sz="1400" b="1" dirty="0" smtClean="0">
                <a:solidFill>
                  <a:srgbClr val="000000"/>
                </a:solidFill>
                <a:latin typeface="Calibri Bold"/>
                <a:cs typeface="Calibri Bold"/>
              </a:rPr>
              <a:t>factors</a:t>
            </a:r>
            <a:r>
              <a:rPr lang="en-CA" dirty="0" smtClean="0">
                <a:solidFill>
                  <a:srgbClr val="000000"/>
                </a:solidFill>
                <a:cs typeface="Calibri"/>
              </a:rPr>
              <a:t> that increase the likelihood of the student becoming a serious learner.</a:t>
            </a:r>
          </a:p>
          <a:p>
            <a:pPr>
              <a:lnSpc>
                <a:spcPts val="3340"/>
              </a:lnSpc>
            </a:pPr>
            <a:r>
              <a:rPr lang="en-CA" dirty="0" smtClean="0">
                <a:solidFill>
                  <a:srgbClr val="000000"/>
                </a:solidFill>
                <a:cs typeface="Calibri"/>
              </a:rPr>
              <a:t>Some of these factors are age, education,</a:t>
            </a:r>
            <a:r>
              <a:rPr lang="en-CA" dirty="0" smtClean="0">
                <a:solidFill>
                  <a:srgbClr val="000000"/>
                </a:solidFill>
                <a:latin typeface="Times New Roman"/>
                <a:cs typeface="Calibri"/>
              </a:rPr>
              <a:t> </a:t>
            </a:r>
            <a:r>
              <a:rPr lang="en-CA" dirty="0" smtClean="0">
                <a:solidFill>
                  <a:srgbClr val="000000"/>
                </a:solidFill>
                <a:cs typeface="Calibri"/>
              </a:rPr>
              <a:t>income, or learner history.</a:t>
            </a:r>
          </a:p>
          <a:p>
            <a:pPr>
              <a:lnSpc>
                <a:spcPts val="3450"/>
              </a:lnSpc>
            </a:pPr>
            <a:r>
              <a:rPr lang="en-CA" dirty="0" smtClean="0">
                <a:cs typeface="Calibri"/>
              </a:rPr>
              <a:t>Physical and mental health form part of the individual student’s context, to include health needs of the student, disability, and sex of the child (versus</a:t>
            </a:r>
            <a:r>
              <a:rPr lang="en-CA" dirty="0" smtClean="0">
                <a:latin typeface="Times New Roman"/>
                <a:cs typeface="Calibri"/>
              </a:rPr>
              <a:t> </a:t>
            </a:r>
            <a:r>
              <a:rPr lang="en-CA" dirty="0" smtClean="0">
                <a:cs typeface="Calibri"/>
              </a:rPr>
              <a:t>gender which is a social construct).</a:t>
            </a:r>
            <a:endParaRPr lang="en-CA" dirty="0" smtClean="0">
              <a:solidFill>
                <a:srgbClr val="000000"/>
              </a:solidFill>
              <a:cs typeface="Calibri"/>
            </a:endParaRPr>
          </a:p>
          <a:p>
            <a:endParaRPr lang="en-PH" dirty="0"/>
          </a:p>
        </p:txBody>
      </p:sp>
      <p:sp>
        <p:nvSpPr>
          <p:cNvPr id="4" name="Slide Number Placeholder 3"/>
          <p:cNvSpPr>
            <a:spLocks noGrp="1"/>
          </p:cNvSpPr>
          <p:nvPr>
            <p:ph type="sldNum" sz="quarter" idx="10"/>
          </p:nvPr>
        </p:nvSpPr>
        <p:spPr/>
        <p:txBody>
          <a:bodyPr/>
          <a:lstStyle/>
          <a:p>
            <a:fld id="{0ED13287-6F62-4DDA-A882-E7ABE8D73FFA}" type="slidenum">
              <a:rPr lang="en-PH" smtClean="0"/>
              <a:t>9</a:t>
            </a:fld>
            <a:endParaRPr lang="en-PH"/>
          </a:p>
        </p:txBody>
      </p:sp>
    </p:spTree>
    <p:extLst>
      <p:ext uri="{BB962C8B-B14F-4D97-AF65-F5344CB8AC3E}">
        <p14:creationId xmlns:p14="http://schemas.microsoft.com/office/powerpoint/2010/main" val="3610054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PH"/>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PH"/>
          </a:p>
        </p:txBody>
      </p:sp>
      <p:sp>
        <p:nvSpPr>
          <p:cNvPr id="4" name="Date Placeholder 3"/>
          <p:cNvSpPr>
            <a:spLocks noGrp="1"/>
          </p:cNvSpPr>
          <p:nvPr>
            <p:ph type="dt" sz="half" idx="10"/>
          </p:nvPr>
        </p:nvSpPr>
        <p:spPr/>
        <p:txBody>
          <a:bodyPr/>
          <a:lstStyle/>
          <a:p>
            <a:fld id="{A21FB82C-0D98-4DCE-8209-479F1CCDCAB4}" type="datetimeFigureOut">
              <a:rPr lang="en-PH" smtClean="0"/>
              <a:t>25/08/2018</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0197642E-DCA2-4074-8BC5-F0F22F60E0F2}" type="slidenum">
              <a:rPr lang="en-PH" smtClean="0"/>
              <a:t>‹#›</a:t>
            </a:fld>
            <a:endParaRPr lang="en-PH"/>
          </a:p>
        </p:txBody>
      </p:sp>
    </p:spTree>
    <p:extLst>
      <p:ext uri="{BB962C8B-B14F-4D97-AF65-F5344CB8AC3E}">
        <p14:creationId xmlns:p14="http://schemas.microsoft.com/office/powerpoint/2010/main" val="3157513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A21FB82C-0D98-4DCE-8209-479F1CCDCAB4}" type="datetimeFigureOut">
              <a:rPr lang="en-PH" smtClean="0"/>
              <a:t>25/08/2018</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0197642E-DCA2-4074-8BC5-F0F22F60E0F2}" type="slidenum">
              <a:rPr lang="en-PH" smtClean="0"/>
              <a:t>‹#›</a:t>
            </a:fld>
            <a:endParaRPr lang="en-PH"/>
          </a:p>
        </p:txBody>
      </p:sp>
    </p:spTree>
    <p:extLst>
      <p:ext uri="{BB962C8B-B14F-4D97-AF65-F5344CB8AC3E}">
        <p14:creationId xmlns:p14="http://schemas.microsoft.com/office/powerpoint/2010/main" val="3871217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PH"/>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A21FB82C-0D98-4DCE-8209-479F1CCDCAB4}" type="datetimeFigureOut">
              <a:rPr lang="en-PH" smtClean="0"/>
              <a:t>25/08/2018</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0197642E-DCA2-4074-8BC5-F0F22F60E0F2}" type="slidenum">
              <a:rPr lang="en-PH" smtClean="0"/>
              <a:t>‹#›</a:t>
            </a:fld>
            <a:endParaRPr lang="en-PH"/>
          </a:p>
        </p:txBody>
      </p:sp>
    </p:spTree>
    <p:extLst>
      <p:ext uri="{BB962C8B-B14F-4D97-AF65-F5344CB8AC3E}">
        <p14:creationId xmlns:p14="http://schemas.microsoft.com/office/powerpoint/2010/main" val="245471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A21FB82C-0D98-4DCE-8209-479F1CCDCAB4}" type="datetimeFigureOut">
              <a:rPr lang="en-PH" smtClean="0"/>
              <a:t>25/08/2018</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0197642E-DCA2-4074-8BC5-F0F22F60E0F2}" type="slidenum">
              <a:rPr lang="en-PH" smtClean="0"/>
              <a:t>‹#›</a:t>
            </a:fld>
            <a:endParaRPr lang="en-PH"/>
          </a:p>
        </p:txBody>
      </p:sp>
    </p:spTree>
    <p:extLst>
      <p:ext uri="{BB962C8B-B14F-4D97-AF65-F5344CB8AC3E}">
        <p14:creationId xmlns:p14="http://schemas.microsoft.com/office/powerpoint/2010/main" val="355489377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PH"/>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21FB82C-0D98-4DCE-8209-479F1CCDCAB4}" type="datetimeFigureOut">
              <a:rPr lang="en-PH" smtClean="0"/>
              <a:t>25/08/2018</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0197642E-DCA2-4074-8BC5-F0F22F60E0F2}" type="slidenum">
              <a:rPr lang="en-PH" smtClean="0"/>
              <a:t>‹#›</a:t>
            </a:fld>
            <a:endParaRPr lang="en-PH"/>
          </a:p>
        </p:txBody>
      </p:sp>
    </p:spTree>
    <p:extLst>
      <p:ext uri="{BB962C8B-B14F-4D97-AF65-F5344CB8AC3E}">
        <p14:creationId xmlns:p14="http://schemas.microsoft.com/office/powerpoint/2010/main" val="507745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Date Placeholder 4"/>
          <p:cNvSpPr>
            <a:spLocks noGrp="1"/>
          </p:cNvSpPr>
          <p:nvPr>
            <p:ph type="dt" sz="half" idx="10"/>
          </p:nvPr>
        </p:nvSpPr>
        <p:spPr/>
        <p:txBody>
          <a:bodyPr/>
          <a:lstStyle/>
          <a:p>
            <a:fld id="{A21FB82C-0D98-4DCE-8209-479F1CCDCAB4}" type="datetimeFigureOut">
              <a:rPr lang="en-PH" smtClean="0"/>
              <a:t>25/08/2018</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0197642E-DCA2-4074-8BC5-F0F22F60E0F2}" type="slidenum">
              <a:rPr lang="en-PH" smtClean="0"/>
              <a:t>‹#›</a:t>
            </a:fld>
            <a:endParaRPr lang="en-PH"/>
          </a:p>
        </p:txBody>
      </p:sp>
    </p:spTree>
    <p:extLst>
      <p:ext uri="{BB962C8B-B14F-4D97-AF65-F5344CB8AC3E}">
        <p14:creationId xmlns:p14="http://schemas.microsoft.com/office/powerpoint/2010/main" val="140332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PH"/>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7" name="Date Placeholder 6"/>
          <p:cNvSpPr>
            <a:spLocks noGrp="1"/>
          </p:cNvSpPr>
          <p:nvPr>
            <p:ph type="dt" sz="half" idx="10"/>
          </p:nvPr>
        </p:nvSpPr>
        <p:spPr/>
        <p:txBody>
          <a:bodyPr/>
          <a:lstStyle/>
          <a:p>
            <a:fld id="{A21FB82C-0D98-4DCE-8209-479F1CCDCAB4}" type="datetimeFigureOut">
              <a:rPr lang="en-PH" smtClean="0"/>
              <a:t>25/08/2018</a:t>
            </a:fld>
            <a:endParaRPr lang="en-PH"/>
          </a:p>
        </p:txBody>
      </p:sp>
      <p:sp>
        <p:nvSpPr>
          <p:cNvPr id="8" name="Footer Placeholder 7"/>
          <p:cNvSpPr>
            <a:spLocks noGrp="1"/>
          </p:cNvSpPr>
          <p:nvPr>
            <p:ph type="ftr" sz="quarter" idx="11"/>
          </p:nvPr>
        </p:nvSpPr>
        <p:spPr/>
        <p:txBody>
          <a:bodyPr/>
          <a:lstStyle/>
          <a:p>
            <a:endParaRPr lang="en-PH"/>
          </a:p>
        </p:txBody>
      </p:sp>
      <p:sp>
        <p:nvSpPr>
          <p:cNvPr id="9" name="Slide Number Placeholder 8"/>
          <p:cNvSpPr>
            <a:spLocks noGrp="1"/>
          </p:cNvSpPr>
          <p:nvPr>
            <p:ph type="sldNum" sz="quarter" idx="12"/>
          </p:nvPr>
        </p:nvSpPr>
        <p:spPr/>
        <p:txBody>
          <a:bodyPr/>
          <a:lstStyle/>
          <a:p>
            <a:fld id="{0197642E-DCA2-4074-8BC5-F0F22F60E0F2}" type="slidenum">
              <a:rPr lang="en-PH" smtClean="0"/>
              <a:t>‹#›</a:t>
            </a:fld>
            <a:endParaRPr lang="en-PH"/>
          </a:p>
        </p:txBody>
      </p:sp>
    </p:spTree>
    <p:extLst>
      <p:ext uri="{BB962C8B-B14F-4D97-AF65-F5344CB8AC3E}">
        <p14:creationId xmlns:p14="http://schemas.microsoft.com/office/powerpoint/2010/main" val="3981911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Date Placeholder 2"/>
          <p:cNvSpPr>
            <a:spLocks noGrp="1"/>
          </p:cNvSpPr>
          <p:nvPr>
            <p:ph type="dt" sz="half" idx="10"/>
          </p:nvPr>
        </p:nvSpPr>
        <p:spPr/>
        <p:txBody>
          <a:bodyPr/>
          <a:lstStyle/>
          <a:p>
            <a:fld id="{A21FB82C-0D98-4DCE-8209-479F1CCDCAB4}" type="datetimeFigureOut">
              <a:rPr lang="en-PH" smtClean="0"/>
              <a:t>25/08/2018</a:t>
            </a:fld>
            <a:endParaRPr lang="en-PH"/>
          </a:p>
        </p:txBody>
      </p:sp>
      <p:sp>
        <p:nvSpPr>
          <p:cNvPr id="4" name="Footer Placeholder 3"/>
          <p:cNvSpPr>
            <a:spLocks noGrp="1"/>
          </p:cNvSpPr>
          <p:nvPr>
            <p:ph type="ftr" sz="quarter" idx="11"/>
          </p:nvPr>
        </p:nvSpPr>
        <p:spPr/>
        <p:txBody>
          <a:bodyPr/>
          <a:lstStyle/>
          <a:p>
            <a:endParaRPr lang="en-PH"/>
          </a:p>
        </p:txBody>
      </p:sp>
      <p:sp>
        <p:nvSpPr>
          <p:cNvPr id="5" name="Slide Number Placeholder 4"/>
          <p:cNvSpPr>
            <a:spLocks noGrp="1"/>
          </p:cNvSpPr>
          <p:nvPr>
            <p:ph type="sldNum" sz="quarter" idx="12"/>
          </p:nvPr>
        </p:nvSpPr>
        <p:spPr/>
        <p:txBody>
          <a:bodyPr/>
          <a:lstStyle/>
          <a:p>
            <a:fld id="{0197642E-DCA2-4074-8BC5-F0F22F60E0F2}" type="slidenum">
              <a:rPr lang="en-PH" smtClean="0"/>
              <a:t>‹#›</a:t>
            </a:fld>
            <a:endParaRPr lang="en-PH"/>
          </a:p>
        </p:txBody>
      </p:sp>
    </p:spTree>
    <p:extLst>
      <p:ext uri="{BB962C8B-B14F-4D97-AF65-F5344CB8AC3E}">
        <p14:creationId xmlns:p14="http://schemas.microsoft.com/office/powerpoint/2010/main" val="1574619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1FB82C-0D98-4DCE-8209-479F1CCDCAB4}" type="datetimeFigureOut">
              <a:rPr lang="en-PH" smtClean="0"/>
              <a:t>25/08/2018</a:t>
            </a:fld>
            <a:endParaRPr lang="en-PH"/>
          </a:p>
        </p:txBody>
      </p:sp>
      <p:sp>
        <p:nvSpPr>
          <p:cNvPr id="3" name="Footer Placeholder 2"/>
          <p:cNvSpPr>
            <a:spLocks noGrp="1"/>
          </p:cNvSpPr>
          <p:nvPr>
            <p:ph type="ftr" sz="quarter" idx="11"/>
          </p:nvPr>
        </p:nvSpPr>
        <p:spPr/>
        <p:txBody>
          <a:bodyPr/>
          <a:lstStyle/>
          <a:p>
            <a:endParaRPr lang="en-PH"/>
          </a:p>
        </p:txBody>
      </p:sp>
      <p:sp>
        <p:nvSpPr>
          <p:cNvPr id="4" name="Slide Number Placeholder 3"/>
          <p:cNvSpPr>
            <a:spLocks noGrp="1"/>
          </p:cNvSpPr>
          <p:nvPr>
            <p:ph type="sldNum" sz="quarter" idx="12"/>
          </p:nvPr>
        </p:nvSpPr>
        <p:spPr/>
        <p:txBody>
          <a:bodyPr/>
          <a:lstStyle/>
          <a:p>
            <a:fld id="{0197642E-DCA2-4074-8BC5-F0F22F60E0F2}" type="slidenum">
              <a:rPr lang="en-PH" smtClean="0"/>
              <a:t>‹#›</a:t>
            </a:fld>
            <a:endParaRPr lang="en-PH"/>
          </a:p>
        </p:txBody>
      </p:sp>
    </p:spTree>
    <p:extLst>
      <p:ext uri="{BB962C8B-B14F-4D97-AF65-F5344CB8AC3E}">
        <p14:creationId xmlns:p14="http://schemas.microsoft.com/office/powerpoint/2010/main" val="654393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PH"/>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1FB82C-0D98-4DCE-8209-479F1CCDCAB4}" type="datetimeFigureOut">
              <a:rPr lang="en-PH" smtClean="0"/>
              <a:t>25/08/2018</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0197642E-DCA2-4074-8BC5-F0F22F60E0F2}" type="slidenum">
              <a:rPr lang="en-PH" smtClean="0"/>
              <a:t>‹#›</a:t>
            </a:fld>
            <a:endParaRPr lang="en-PH"/>
          </a:p>
        </p:txBody>
      </p:sp>
    </p:spTree>
    <p:extLst>
      <p:ext uri="{BB962C8B-B14F-4D97-AF65-F5344CB8AC3E}">
        <p14:creationId xmlns:p14="http://schemas.microsoft.com/office/powerpoint/2010/main" val="3200491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PH"/>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1FB82C-0D98-4DCE-8209-479F1CCDCAB4}" type="datetimeFigureOut">
              <a:rPr lang="en-PH" smtClean="0"/>
              <a:t>25/08/2018</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0197642E-DCA2-4074-8BC5-F0F22F60E0F2}" type="slidenum">
              <a:rPr lang="en-PH" smtClean="0"/>
              <a:t>‹#›</a:t>
            </a:fld>
            <a:endParaRPr lang="en-PH"/>
          </a:p>
        </p:txBody>
      </p:sp>
    </p:spTree>
    <p:extLst>
      <p:ext uri="{BB962C8B-B14F-4D97-AF65-F5344CB8AC3E}">
        <p14:creationId xmlns:p14="http://schemas.microsoft.com/office/powerpoint/2010/main" val="202590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PH"/>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1FB82C-0D98-4DCE-8209-479F1CCDCAB4}" type="datetimeFigureOut">
              <a:rPr lang="en-PH" smtClean="0"/>
              <a:t>25/08/2018</a:t>
            </a:fld>
            <a:endParaRPr lang="en-PH"/>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PH"/>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97642E-DCA2-4074-8BC5-F0F22F60E0F2}" type="slidenum">
              <a:rPr lang="en-PH" smtClean="0"/>
              <a:t>‹#›</a:t>
            </a:fld>
            <a:endParaRPr lang="en-PH"/>
          </a:p>
        </p:txBody>
      </p:sp>
    </p:spTree>
    <p:extLst>
      <p:ext uri="{BB962C8B-B14F-4D97-AF65-F5344CB8AC3E}">
        <p14:creationId xmlns:p14="http://schemas.microsoft.com/office/powerpoint/2010/main" val="40816881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59632" y="2130425"/>
            <a:ext cx="6694512" cy="1470025"/>
          </a:xfrm>
        </p:spPr>
        <p:txBody>
          <a:bodyPr>
            <a:normAutofit fontScale="90000"/>
          </a:bodyPr>
          <a:lstStyle/>
          <a:p>
            <a:r>
              <a:rPr lang="en-PH" dirty="0" smtClean="0"/>
              <a:t>Measurement and Evaluation in Education:  Future Directions</a:t>
            </a:r>
            <a:endParaRPr lang="en-PH" dirty="0"/>
          </a:p>
        </p:txBody>
      </p:sp>
      <p:sp>
        <p:nvSpPr>
          <p:cNvPr id="3" name="Subtitle 2"/>
          <p:cNvSpPr>
            <a:spLocks noGrp="1"/>
          </p:cNvSpPr>
          <p:nvPr>
            <p:ph type="subTitle" idx="1"/>
          </p:nvPr>
        </p:nvSpPr>
        <p:spPr>
          <a:xfrm>
            <a:off x="611560" y="3886200"/>
            <a:ext cx="8064896" cy="1703040"/>
          </a:xfrm>
        </p:spPr>
        <p:txBody>
          <a:bodyPr>
            <a:noAutofit/>
          </a:bodyPr>
          <a:lstStyle/>
          <a:p>
            <a:r>
              <a:rPr lang="en-PH" sz="2400" dirty="0" smtClean="0"/>
              <a:t>Maria Angeles </a:t>
            </a:r>
            <a:r>
              <a:rPr lang="en-PH" sz="2400" dirty="0" err="1" smtClean="0"/>
              <a:t>Guanzon</a:t>
            </a:r>
            <a:r>
              <a:rPr lang="en-PH" sz="2400" dirty="0" smtClean="0"/>
              <a:t> </a:t>
            </a:r>
            <a:r>
              <a:rPr lang="en-PH" sz="2400" dirty="0" err="1" smtClean="0"/>
              <a:t>Lapeña</a:t>
            </a:r>
            <a:r>
              <a:rPr lang="en-PH" sz="2400" dirty="0" smtClean="0"/>
              <a:t>, MA, </a:t>
            </a:r>
            <a:r>
              <a:rPr lang="en-PH" sz="2400" dirty="0" err="1" smtClean="0"/>
              <a:t>RPsy</a:t>
            </a:r>
            <a:r>
              <a:rPr lang="en-PH" sz="2400" dirty="0" smtClean="0"/>
              <a:t>, </a:t>
            </a:r>
            <a:r>
              <a:rPr lang="en-PH" sz="2400" dirty="0" err="1" smtClean="0"/>
              <a:t>RPm</a:t>
            </a:r>
            <a:endParaRPr lang="en-PH" sz="2400" dirty="0" smtClean="0"/>
          </a:p>
          <a:p>
            <a:r>
              <a:rPr lang="en-PH" sz="2400" dirty="0" smtClean="0"/>
              <a:t>Global Resources for Assessment, </a:t>
            </a:r>
          </a:p>
          <a:p>
            <a:r>
              <a:rPr lang="en-PH" sz="2400" dirty="0" smtClean="0"/>
              <a:t>Curriculum, and Evaluation Inc. (GRACE)</a:t>
            </a:r>
            <a:endParaRPr lang="en-PH" sz="2400" dirty="0"/>
          </a:p>
        </p:txBody>
      </p:sp>
      <p:sp>
        <p:nvSpPr>
          <p:cNvPr id="4" name="Oval 3"/>
          <p:cNvSpPr/>
          <p:nvPr/>
        </p:nvSpPr>
        <p:spPr>
          <a:xfrm>
            <a:off x="4067944" y="2852936"/>
            <a:ext cx="1656184" cy="720080"/>
          </a:xfrm>
          <a:prstGeom prst="ellipse">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Tree>
    <p:extLst>
      <p:ext uri="{BB962C8B-B14F-4D97-AF65-F5344CB8AC3E}">
        <p14:creationId xmlns:p14="http://schemas.microsoft.com/office/powerpoint/2010/main" val="3854971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Interpersonal</a:t>
            </a:r>
            <a:endParaRPr lang="en-PH" b="1" dirty="0"/>
          </a:p>
        </p:txBody>
      </p:sp>
      <p:sp>
        <p:nvSpPr>
          <p:cNvPr id="5" name="Content Placeholder 4">
            <a:extLst>
              <a:ext uri="{FF2B5EF4-FFF2-40B4-BE49-F238E27FC236}">
                <a16:creationId xmlns="" xmlns:a16="http://schemas.microsoft.com/office/drawing/2014/main" id="{5A4589A2-41D6-4A2A-B126-8187C5413DE8}"/>
              </a:ext>
            </a:extLst>
          </p:cNvPr>
          <p:cNvSpPr>
            <a:spLocks noGrp="1"/>
          </p:cNvSpPr>
          <p:nvPr>
            <p:ph idx="1"/>
          </p:nvPr>
        </p:nvSpPr>
        <p:spPr/>
        <p:txBody>
          <a:bodyPr>
            <a:normAutofit/>
          </a:bodyPr>
          <a:lstStyle/>
          <a:p>
            <a:pPr>
              <a:lnSpc>
                <a:spcPts val="3800"/>
              </a:lnSpc>
            </a:pPr>
            <a:r>
              <a:rPr lang="en-CA" sz="2800" dirty="0">
                <a:solidFill>
                  <a:srgbClr val="000000"/>
                </a:solidFill>
                <a:cs typeface="Calibri"/>
              </a:rPr>
              <a:t>Examines</a:t>
            </a:r>
            <a:r>
              <a:rPr lang="en-CA" b="1" dirty="0">
                <a:solidFill>
                  <a:srgbClr val="000000"/>
                </a:solidFill>
                <a:latin typeface="Calibri Bold"/>
                <a:cs typeface="Calibri Bold"/>
              </a:rPr>
              <a:t> close relationships</a:t>
            </a:r>
            <a:r>
              <a:rPr lang="en-CA" sz="2800" dirty="0">
                <a:solidFill>
                  <a:srgbClr val="000000"/>
                </a:solidFill>
                <a:cs typeface="Calibri"/>
              </a:rPr>
              <a:t> that may </a:t>
            </a:r>
            <a:r>
              <a:rPr lang="en-CA" sz="2800" dirty="0" smtClean="0">
                <a:solidFill>
                  <a:srgbClr val="000000"/>
                </a:solidFill>
                <a:cs typeface="Calibri"/>
              </a:rPr>
              <a:t>enhance a culture of educational assessment that is of good quality.</a:t>
            </a:r>
            <a:endParaRPr lang="en-CA" sz="2800" dirty="0">
              <a:solidFill>
                <a:srgbClr val="000000"/>
              </a:solidFill>
              <a:cs typeface="Calibri"/>
            </a:endParaRPr>
          </a:p>
          <a:p>
            <a:pPr>
              <a:lnSpc>
                <a:spcPts val="3800"/>
              </a:lnSpc>
            </a:pPr>
            <a:r>
              <a:rPr lang="en-CA" sz="2800" dirty="0">
                <a:solidFill>
                  <a:srgbClr val="000000"/>
                </a:solidFill>
                <a:cs typeface="Calibri"/>
              </a:rPr>
              <a:t>A person's closest social circle (peers, </a:t>
            </a:r>
            <a:r>
              <a:rPr lang="en-CA" sz="2800" dirty="0" smtClean="0">
                <a:solidFill>
                  <a:srgbClr val="000000"/>
                </a:solidFill>
                <a:cs typeface="Calibri"/>
              </a:rPr>
              <a:t>partners,</a:t>
            </a:r>
            <a:r>
              <a:rPr lang="en-CA" sz="2800" dirty="0" smtClean="0">
                <a:solidFill>
                  <a:srgbClr val="000000"/>
                </a:solidFill>
                <a:latin typeface="Times New Roman"/>
                <a:cs typeface="Calibri"/>
              </a:rPr>
              <a:t> </a:t>
            </a:r>
            <a:r>
              <a:rPr lang="en-CA" sz="2800" dirty="0">
                <a:solidFill>
                  <a:srgbClr val="000000"/>
                </a:solidFill>
                <a:cs typeface="Calibri"/>
              </a:rPr>
              <a:t>and family members) influences their behavior</a:t>
            </a:r>
            <a:r>
              <a:rPr lang="en-CA" sz="2800" dirty="0">
                <a:solidFill>
                  <a:srgbClr val="000000"/>
                </a:solidFill>
                <a:latin typeface="Times New Roman"/>
                <a:cs typeface="Calibri"/>
              </a:rPr>
              <a:t> </a:t>
            </a:r>
            <a:r>
              <a:rPr lang="en-CA" sz="2800" dirty="0">
                <a:solidFill>
                  <a:srgbClr val="000000"/>
                </a:solidFill>
                <a:cs typeface="Calibri"/>
              </a:rPr>
              <a:t>and contributes to their range of experience.</a:t>
            </a:r>
          </a:p>
          <a:p>
            <a:pPr>
              <a:lnSpc>
                <a:spcPts val="3800"/>
              </a:lnSpc>
            </a:pPr>
            <a:r>
              <a:rPr lang="en-CA" sz="2800" dirty="0">
                <a:cs typeface="Calibri"/>
              </a:rPr>
              <a:t>Parent/child, teacher/student, peer-to-peer,</a:t>
            </a:r>
            <a:r>
              <a:rPr lang="en-CA" sz="2800" dirty="0">
                <a:latin typeface="Times New Roman"/>
                <a:cs typeface="Calibri"/>
              </a:rPr>
              <a:t> </a:t>
            </a:r>
            <a:r>
              <a:rPr lang="en-CA" sz="2800" dirty="0">
                <a:cs typeface="Calibri"/>
              </a:rPr>
              <a:t>siblings, neighbors</a:t>
            </a:r>
            <a:endParaRPr lang="en-CA" sz="2800" dirty="0">
              <a:solidFill>
                <a:srgbClr val="000000"/>
              </a:solidFill>
              <a:cs typeface="Calibri"/>
            </a:endParaRPr>
          </a:p>
        </p:txBody>
      </p:sp>
    </p:spTree>
    <p:extLst>
      <p:ext uri="{BB962C8B-B14F-4D97-AF65-F5344CB8AC3E}">
        <p14:creationId xmlns:p14="http://schemas.microsoft.com/office/powerpoint/2010/main" val="1081185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hape 136"/>
          <p:cNvSpPr>
            <a:spLocks noGrp="1"/>
          </p:cNvSpPr>
          <p:nvPr>
            <p:ph type="title"/>
          </p:nvPr>
        </p:nvSpPr>
        <p:spPr/>
        <p:txBody>
          <a:bodyPr/>
          <a:lstStyle/>
          <a:p>
            <a:pPr defTabSz="331788">
              <a:spcBef>
                <a:spcPts val="900"/>
              </a:spcBef>
            </a:pPr>
            <a:r>
              <a:rPr lang="en-US" sz="2800" dirty="0" smtClean="0">
                <a:solidFill>
                  <a:srgbClr val="D93E2B"/>
                </a:solidFill>
              </a:rPr>
              <a:t>Four Questions to Answer when </a:t>
            </a:r>
            <a:br>
              <a:rPr lang="en-US" sz="2800" dirty="0" smtClean="0">
                <a:solidFill>
                  <a:srgbClr val="D93E2B"/>
                </a:solidFill>
              </a:rPr>
            </a:br>
            <a:r>
              <a:rPr lang="en-US" sz="2800" dirty="0" smtClean="0">
                <a:solidFill>
                  <a:srgbClr val="D93E2B"/>
                </a:solidFill>
              </a:rPr>
              <a:t>Communicating with Parents</a:t>
            </a:r>
          </a:p>
        </p:txBody>
      </p:sp>
      <p:sp>
        <p:nvSpPr>
          <p:cNvPr id="137" name="Shape 137"/>
          <p:cNvSpPr>
            <a:spLocks noGrp="1"/>
          </p:cNvSpPr>
          <p:nvPr>
            <p:ph idx="1"/>
          </p:nvPr>
        </p:nvSpPr>
        <p:spPr>
          <a:xfrm>
            <a:off x="457200" y="1855365"/>
            <a:ext cx="8229600" cy="4525963"/>
          </a:xfrm>
        </p:spPr>
        <p:txBody>
          <a:bodyPr>
            <a:normAutofit fontScale="92500" lnSpcReduction="10000"/>
          </a:bodyPr>
          <a:lstStyle/>
          <a:p>
            <a:pPr marL="431824" indent="-431824" defTabSz="381998">
              <a:spcBef>
                <a:spcPts val="1547"/>
              </a:spcBef>
              <a:buSzPct val="100000"/>
              <a:buFontTx/>
              <a:buAutoNum type="arabicPeriod"/>
              <a:defRPr sz="1800">
                <a:solidFill>
                  <a:srgbClr val="000000"/>
                </a:solidFill>
              </a:defRPr>
            </a:pPr>
            <a:r>
              <a:rPr sz="2400" dirty="0">
                <a:solidFill>
                  <a:srgbClr val="414141"/>
                </a:solidFill>
              </a:rPr>
              <a:t>How did my child do?</a:t>
            </a:r>
          </a:p>
          <a:p>
            <a:pPr marL="431824" indent="-431824" defTabSz="381998">
              <a:spcBef>
                <a:spcPts val="1547"/>
              </a:spcBef>
              <a:buSzPct val="100000"/>
              <a:buFontTx/>
              <a:buAutoNum type="arabicPeriod"/>
              <a:defRPr sz="1800">
                <a:solidFill>
                  <a:srgbClr val="000000"/>
                </a:solidFill>
              </a:defRPr>
            </a:pPr>
            <a:r>
              <a:rPr sz="2400" dirty="0">
                <a:solidFill>
                  <a:srgbClr val="414141"/>
                </a:solidFill>
              </a:rPr>
              <a:t>What types of skills or knowledge does his or her performance reflect?</a:t>
            </a:r>
          </a:p>
          <a:p>
            <a:pPr marL="431824" indent="-431824" defTabSz="381998">
              <a:spcBef>
                <a:spcPts val="1547"/>
              </a:spcBef>
              <a:buSzPct val="100000"/>
              <a:buFontTx/>
              <a:buAutoNum type="arabicPeriod"/>
              <a:defRPr sz="1800">
                <a:solidFill>
                  <a:srgbClr val="000000"/>
                </a:solidFill>
              </a:defRPr>
            </a:pPr>
            <a:r>
              <a:rPr sz="2400" dirty="0"/>
              <a:t>How did my child perform in comparison to other students in the school, district, </a:t>
            </a:r>
            <a:r>
              <a:rPr lang="en-PH" sz="2400" dirty="0" smtClean="0"/>
              <a:t>province</a:t>
            </a:r>
            <a:r>
              <a:rPr sz="2400" dirty="0" smtClean="0"/>
              <a:t>, </a:t>
            </a:r>
            <a:r>
              <a:rPr sz="2400" dirty="0"/>
              <a:t>and if available, the nation</a:t>
            </a:r>
            <a:r>
              <a:rPr sz="2400" dirty="0" smtClean="0"/>
              <a:t>?</a:t>
            </a:r>
            <a:r>
              <a:rPr lang="en-US" sz="2400" dirty="0" smtClean="0"/>
              <a:t> </a:t>
            </a:r>
            <a:endParaRPr sz="2400" dirty="0"/>
          </a:p>
          <a:p>
            <a:pPr marL="431824" indent="-431824" defTabSz="381998">
              <a:spcBef>
                <a:spcPts val="1547"/>
              </a:spcBef>
              <a:buSzPct val="100000"/>
              <a:buFontTx/>
              <a:buAutoNum type="arabicPeriod"/>
              <a:defRPr sz="1800">
                <a:solidFill>
                  <a:srgbClr val="000000"/>
                </a:solidFill>
              </a:defRPr>
            </a:pPr>
            <a:r>
              <a:rPr sz="2400" dirty="0"/>
              <a:t>What can I do to help my child improve? </a:t>
            </a:r>
          </a:p>
          <a:p>
            <a:pPr marL="0" indent="0" defTabSz="381998">
              <a:spcBef>
                <a:spcPts val="1547"/>
              </a:spcBef>
              <a:buFont typeface="Wingdings" pitchFamily="2" charset="2"/>
              <a:buNone/>
              <a:defRPr sz="1800">
                <a:solidFill>
                  <a:srgbClr val="000000"/>
                </a:solidFill>
              </a:defRPr>
            </a:pPr>
            <a:endParaRPr sz="2400" dirty="0">
              <a:solidFill>
                <a:srgbClr val="414141"/>
              </a:solidFill>
            </a:endParaRPr>
          </a:p>
          <a:p>
            <a:pPr marL="0" indent="0" algn="r" defTabSz="381998">
              <a:spcBef>
                <a:spcPts val="1547"/>
              </a:spcBef>
              <a:buFont typeface="Wingdings" pitchFamily="2" charset="2"/>
              <a:buNone/>
              <a:defRPr sz="1800">
                <a:solidFill>
                  <a:srgbClr val="000000"/>
                </a:solidFill>
              </a:defRPr>
            </a:pPr>
            <a:endParaRPr lang="en-PH" sz="2400" dirty="0" smtClean="0">
              <a:solidFill>
                <a:srgbClr val="414141"/>
              </a:solidFill>
            </a:endParaRPr>
          </a:p>
          <a:p>
            <a:pPr marL="0" indent="0" algn="r" defTabSz="381998">
              <a:spcBef>
                <a:spcPts val="1547"/>
              </a:spcBef>
              <a:buFont typeface="Wingdings" pitchFamily="2" charset="2"/>
              <a:buNone/>
              <a:defRPr sz="1800">
                <a:solidFill>
                  <a:srgbClr val="000000"/>
                </a:solidFill>
              </a:defRPr>
            </a:pPr>
            <a:endParaRPr lang="en-PH" sz="2400" dirty="0" smtClean="0">
              <a:solidFill>
                <a:srgbClr val="414141"/>
              </a:solidFill>
            </a:endParaRPr>
          </a:p>
          <a:p>
            <a:pPr marL="0" indent="0" defTabSz="381998">
              <a:spcBef>
                <a:spcPts val="1547"/>
              </a:spcBef>
              <a:buFont typeface="Wingdings" pitchFamily="2" charset="2"/>
              <a:buNone/>
              <a:defRPr sz="1800">
                <a:solidFill>
                  <a:srgbClr val="000000"/>
                </a:solidFill>
              </a:defRPr>
            </a:pPr>
            <a:r>
              <a:rPr lang="en-PH" sz="2400" dirty="0">
                <a:solidFill>
                  <a:srgbClr val="414141"/>
                </a:solidFill>
              </a:rPr>
              <a:t> </a:t>
            </a:r>
            <a:r>
              <a:rPr lang="en-PH" sz="2400" dirty="0" smtClean="0">
                <a:solidFill>
                  <a:srgbClr val="414141"/>
                </a:solidFill>
              </a:rPr>
              <a:t>                                                     </a:t>
            </a:r>
            <a:r>
              <a:rPr sz="2400" dirty="0" smtClean="0">
                <a:solidFill>
                  <a:srgbClr val="414141"/>
                </a:solidFill>
              </a:rPr>
              <a:t>National </a:t>
            </a:r>
            <a:r>
              <a:rPr sz="2400" dirty="0">
                <a:solidFill>
                  <a:srgbClr val="414141"/>
                </a:solidFill>
              </a:rPr>
              <a:t>Education Goals Panel (1998)</a:t>
            </a: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551" t="12573" r="31838" b="8510"/>
          <a:stretch/>
        </p:blipFill>
        <p:spPr bwMode="auto">
          <a:xfrm>
            <a:off x="7098415" y="4275941"/>
            <a:ext cx="1218001" cy="145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ight Arrow 1"/>
          <p:cNvSpPr/>
          <p:nvPr/>
        </p:nvSpPr>
        <p:spPr>
          <a:xfrm>
            <a:off x="-36512" y="3068960"/>
            <a:ext cx="54636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Tree>
    <p:extLst>
      <p:ext uri="{BB962C8B-B14F-4D97-AF65-F5344CB8AC3E}">
        <p14:creationId xmlns:p14="http://schemas.microsoft.com/office/powerpoint/2010/main" val="2301263781"/>
      </p:ext>
    </p:extLst>
  </p:cSld>
  <p:clrMapOvr>
    <a:masterClrMapping/>
  </p:clrMapOvr>
  <p:transition spd="med">
    <p:dissolve/>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7">
                                            <p:txEl>
                                              <p:pRg st="0" end="0"/>
                                            </p:txEl>
                                          </p:spTgt>
                                        </p:tgtEl>
                                        <p:attrNameLst>
                                          <p:attrName>style.visibility</p:attrName>
                                        </p:attrNameLst>
                                      </p:cBhvr>
                                      <p:to>
                                        <p:strVal val="visible"/>
                                      </p:to>
                                    </p:set>
                                    <p:animEffect transition="in" filter="wipe(left)">
                                      <p:cBhvr>
                                        <p:cTn id="7" dur="500"/>
                                        <p:tgtEl>
                                          <p:spTgt spid="13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7">
                                            <p:txEl>
                                              <p:pRg st="1" end="1"/>
                                            </p:txEl>
                                          </p:spTgt>
                                        </p:tgtEl>
                                        <p:attrNameLst>
                                          <p:attrName>style.visibility</p:attrName>
                                        </p:attrNameLst>
                                      </p:cBhvr>
                                      <p:to>
                                        <p:strVal val="visible"/>
                                      </p:to>
                                    </p:set>
                                    <p:animEffect transition="in" filter="wipe(left)">
                                      <p:cBhvr>
                                        <p:cTn id="12" dur="500"/>
                                        <p:tgtEl>
                                          <p:spTgt spid="13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7">
                                            <p:txEl>
                                              <p:pRg st="2" end="2"/>
                                            </p:txEl>
                                          </p:spTgt>
                                        </p:tgtEl>
                                        <p:attrNameLst>
                                          <p:attrName>style.visibility</p:attrName>
                                        </p:attrNameLst>
                                      </p:cBhvr>
                                      <p:to>
                                        <p:strVal val="visible"/>
                                      </p:to>
                                    </p:set>
                                    <p:animEffect transition="in" filter="wipe(left)">
                                      <p:cBhvr>
                                        <p:cTn id="17" dur="500"/>
                                        <p:tgtEl>
                                          <p:spTgt spid="13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7">
                                            <p:txEl>
                                              <p:pRg st="3" end="3"/>
                                            </p:txEl>
                                          </p:spTgt>
                                        </p:tgtEl>
                                        <p:attrNameLst>
                                          <p:attrName>style.visibility</p:attrName>
                                        </p:attrNameLst>
                                      </p:cBhvr>
                                      <p:to>
                                        <p:strVal val="visible"/>
                                      </p:to>
                                    </p:set>
                                    <p:animEffect transition="in" filter="wipe(left)">
                                      <p:cBhvr>
                                        <p:cTn id="22" dur="500"/>
                                        <p:tgtEl>
                                          <p:spTgt spid="13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7">
                                            <p:txEl>
                                              <p:pRg st="7" end="7"/>
                                            </p:txEl>
                                          </p:spTgt>
                                        </p:tgtEl>
                                        <p:attrNameLst>
                                          <p:attrName>style.visibility</p:attrName>
                                        </p:attrNameLst>
                                      </p:cBhvr>
                                      <p:to>
                                        <p:strVal val="visible"/>
                                      </p:to>
                                    </p:set>
                                    <p:animEffect transition="in" filter="wipe(left)">
                                      <p:cBhvr>
                                        <p:cTn id="27" dur="500"/>
                                        <p:tgtEl>
                                          <p:spTgt spid="137">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left)">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build="p"/>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defRPr/>
            </a:pPr>
            <a:r>
              <a:rPr lang="en-AU" dirty="0" smtClean="0">
                <a:solidFill>
                  <a:schemeClr val="accent2">
                    <a:lumMod val="75000"/>
                  </a:schemeClr>
                </a:solidFill>
              </a:rPr>
              <a:t>Department of Education </a:t>
            </a:r>
            <a:br>
              <a:rPr lang="en-AU" dirty="0" smtClean="0">
                <a:solidFill>
                  <a:schemeClr val="accent2">
                    <a:lumMod val="75000"/>
                  </a:schemeClr>
                </a:solidFill>
              </a:rPr>
            </a:br>
            <a:r>
              <a:rPr lang="en-AU" dirty="0" smtClean="0">
                <a:solidFill>
                  <a:schemeClr val="accent2">
                    <a:lumMod val="75000"/>
                  </a:schemeClr>
                </a:solidFill>
              </a:rPr>
              <a:t>Order No. 8 s. 2015</a:t>
            </a:r>
            <a:endParaRPr lang="en-AU" dirty="0">
              <a:solidFill>
                <a:schemeClr val="accent2">
                  <a:lumMod val="75000"/>
                </a:schemeClr>
              </a:solidFill>
            </a:endParaRPr>
          </a:p>
        </p:txBody>
      </p:sp>
      <p:pic>
        <p:nvPicPr>
          <p:cNvPr id="2867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2147987"/>
            <a:ext cx="8601075" cy="329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762000" y="3352800"/>
            <a:ext cx="7772400" cy="3048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noFill/>
            </a:endParaRPr>
          </a:p>
        </p:txBody>
      </p:sp>
    </p:spTree>
    <p:extLst>
      <p:ext uri="{BB962C8B-B14F-4D97-AF65-F5344CB8AC3E}">
        <p14:creationId xmlns:p14="http://schemas.microsoft.com/office/powerpoint/2010/main" val="42773864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defRPr/>
            </a:pPr>
            <a:r>
              <a:rPr lang="en-AU" dirty="0" smtClean="0">
                <a:solidFill>
                  <a:schemeClr val="accent2">
                    <a:lumMod val="75000"/>
                  </a:schemeClr>
                </a:solidFill>
              </a:rPr>
              <a:t>Commission on Higher Education </a:t>
            </a:r>
            <a:br>
              <a:rPr lang="en-AU" dirty="0" smtClean="0">
                <a:solidFill>
                  <a:schemeClr val="accent2">
                    <a:lumMod val="75000"/>
                  </a:schemeClr>
                </a:solidFill>
              </a:rPr>
            </a:br>
            <a:r>
              <a:rPr lang="en-AU" dirty="0" smtClean="0">
                <a:solidFill>
                  <a:schemeClr val="accent2">
                    <a:lumMod val="75000"/>
                  </a:schemeClr>
                </a:solidFill>
              </a:rPr>
              <a:t>CMO No. 46 s. 2012</a:t>
            </a:r>
            <a:endParaRPr lang="en-AU" dirty="0">
              <a:solidFill>
                <a:schemeClr val="accent2">
                  <a:lumMod val="75000"/>
                </a:schemeClr>
              </a:solidFill>
            </a:endParaRPr>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 r="-11455"/>
          <a:stretch/>
        </p:blipFill>
        <p:spPr bwMode="auto">
          <a:xfrm>
            <a:off x="35496" y="1628800"/>
            <a:ext cx="10071100" cy="115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14492" t="-24312" r="-14927" b="1"/>
          <a:stretch/>
        </p:blipFill>
        <p:spPr bwMode="auto">
          <a:xfrm>
            <a:off x="-1098550" y="2431256"/>
            <a:ext cx="11341100" cy="330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9164249"/>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Oval 2"/>
          <p:cNvSpPr>
            <a:spLocks noChangeArrowheads="1"/>
          </p:cNvSpPr>
          <p:nvPr/>
        </p:nvSpPr>
        <p:spPr bwMode="auto">
          <a:xfrm>
            <a:off x="1475656" y="1340768"/>
            <a:ext cx="1676400" cy="1524000"/>
          </a:xfrm>
          <a:prstGeom prst="ellipse">
            <a:avLst/>
          </a:prstGeom>
          <a:solidFill>
            <a:schemeClr val="tx2">
              <a:lumMod val="20000"/>
              <a:lumOff val="80000"/>
            </a:schemeClr>
          </a:solidFill>
          <a:ln w="9525">
            <a:solidFill>
              <a:schemeClr val="tx1"/>
            </a:solidFill>
            <a:miter lim="800000"/>
            <a:headEnd/>
            <a:tailEnd/>
          </a:ln>
        </p:spPr>
        <p:txBody>
          <a:bodyPr wrap="none" anchor="ctr"/>
          <a:lstStyle/>
          <a:p>
            <a:pPr algn="ctr"/>
            <a:r>
              <a:rPr lang="en-US" altLang="en-US" sz="2800">
                <a:solidFill>
                  <a:srgbClr val="000066"/>
                </a:solidFill>
                <a:latin typeface="Tahoma" pitchFamily="34" charset="0"/>
              </a:rPr>
              <a:t>Mentoring</a:t>
            </a:r>
          </a:p>
          <a:p>
            <a:pPr algn="ctr"/>
            <a:r>
              <a:rPr lang="en-US" altLang="en-US" sz="2800">
                <a:solidFill>
                  <a:srgbClr val="000066"/>
                </a:solidFill>
                <a:latin typeface="Tahoma" pitchFamily="34" charset="0"/>
              </a:rPr>
              <a:t>Students</a:t>
            </a:r>
          </a:p>
        </p:txBody>
      </p:sp>
      <p:sp>
        <p:nvSpPr>
          <p:cNvPr id="55299" name="Oval 3"/>
          <p:cNvSpPr>
            <a:spLocks noChangeArrowheads="1"/>
          </p:cNvSpPr>
          <p:nvPr/>
        </p:nvSpPr>
        <p:spPr bwMode="auto">
          <a:xfrm>
            <a:off x="4267200" y="3962400"/>
            <a:ext cx="914400" cy="914400"/>
          </a:xfrm>
          <a:prstGeom prst="ellipse">
            <a:avLst/>
          </a:prstGeom>
          <a:solidFill>
            <a:schemeClr val="accent2"/>
          </a:solidFill>
          <a:ln w="9525">
            <a:solidFill>
              <a:schemeClr val="tx1"/>
            </a:solidFill>
            <a:miter lim="800000"/>
            <a:headEnd/>
            <a:tailEnd/>
          </a:ln>
        </p:spPr>
        <p:txBody>
          <a:bodyPr wrap="none" anchor="ctr"/>
          <a:lstStyle/>
          <a:p>
            <a:endParaRPr lang="en-US" altLang="en-US"/>
          </a:p>
        </p:txBody>
      </p:sp>
      <p:sp>
        <p:nvSpPr>
          <p:cNvPr id="55300" name="Oval 4"/>
          <p:cNvSpPr>
            <a:spLocks noChangeArrowheads="1"/>
          </p:cNvSpPr>
          <p:nvPr/>
        </p:nvSpPr>
        <p:spPr bwMode="auto">
          <a:xfrm>
            <a:off x="6172200" y="914400"/>
            <a:ext cx="914400" cy="914400"/>
          </a:xfrm>
          <a:prstGeom prst="ellipse">
            <a:avLst/>
          </a:prstGeom>
          <a:solidFill>
            <a:schemeClr val="accent1"/>
          </a:solidFill>
          <a:ln w="9525">
            <a:solidFill>
              <a:schemeClr val="tx1"/>
            </a:solidFill>
            <a:miter lim="800000"/>
            <a:headEnd/>
            <a:tailEnd/>
          </a:ln>
        </p:spPr>
        <p:txBody>
          <a:bodyPr wrap="none" anchor="ctr"/>
          <a:lstStyle/>
          <a:p>
            <a:endParaRPr lang="en-US" altLang="en-US"/>
          </a:p>
        </p:txBody>
      </p:sp>
      <p:sp>
        <p:nvSpPr>
          <p:cNvPr id="55301" name="Oval 5"/>
          <p:cNvSpPr>
            <a:spLocks noChangeArrowheads="1"/>
          </p:cNvSpPr>
          <p:nvPr/>
        </p:nvSpPr>
        <p:spPr bwMode="auto">
          <a:xfrm>
            <a:off x="7162800" y="2819400"/>
            <a:ext cx="914400" cy="914400"/>
          </a:xfrm>
          <a:prstGeom prst="ellipse">
            <a:avLst/>
          </a:prstGeom>
          <a:solidFill>
            <a:schemeClr val="accent1"/>
          </a:solidFill>
          <a:ln w="9525">
            <a:solidFill>
              <a:schemeClr val="tx1"/>
            </a:solidFill>
            <a:miter lim="800000"/>
            <a:headEnd/>
            <a:tailEnd/>
          </a:ln>
        </p:spPr>
        <p:txBody>
          <a:bodyPr wrap="none" anchor="ctr"/>
          <a:lstStyle/>
          <a:p>
            <a:endParaRPr lang="en-US" altLang="en-US"/>
          </a:p>
        </p:txBody>
      </p:sp>
      <p:sp>
        <p:nvSpPr>
          <p:cNvPr id="55302" name="Oval 6"/>
          <p:cNvSpPr>
            <a:spLocks noChangeArrowheads="1"/>
          </p:cNvSpPr>
          <p:nvPr/>
        </p:nvSpPr>
        <p:spPr bwMode="auto">
          <a:xfrm>
            <a:off x="7543800" y="4038600"/>
            <a:ext cx="914400" cy="914400"/>
          </a:xfrm>
          <a:prstGeom prst="ellipse">
            <a:avLst/>
          </a:prstGeom>
          <a:solidFill>
            <a:srgbClr val="9898BA"/>
          </a:solidFill>
          <a:ln w="9525">
            <a:solidFill>
              <a:schemeClr val="tx1"/>
            </a:solidFill>
            <a:miter lim="800000"/>
            <a:headEnd/>
            <a:tailEnd/>
          </a:ln>
        </p:spPr>
        <p:txBody>
          <a:bodyPr wrap="none" anchor="ctr"/>
          <a:lstStyle/>
          <a:p>
            <a:endParaRPr lang="en-US" altLang="en-US"/>
          </a:p>
        </p:txBody>
      </p:sp>
      <p:sp>
        <p:nvSpPr>
          <p:cNvPr id="55303" name="Oval 7"/>
          <p:cNvSpPr>
            <a:spLocks noChangeArrowheads="1"/>
          </p:cNvSpPr>
          <p:nvPr/>
        </p:nvSpPr>
        <p:spPr bwMode="auto">
          <a:xfrm>
            <a:off x="7467600" y="457200"/>
            <a:ext cx="914400" cy="914400"/>
          </a:xfrm>
          <a:prstGeom prst="ellipse">
            <a:avLst/>
          </a:prstGeom>
          <a:solidFill>
            <a:schemeClr val="accent2"/>
          </a:solidFill>
          <a:ln w="9525">
            <a:solidFill>
              <a:schemeClr val="tx1"/>
            </a:solidFill>
            <a:miter lim="800000"/>
            <a:headEnd/>
            <a:tailEnd/>
          </a:ln>
        </p:spPr>
        <p:txBody>
          <a:bodyPr wrap="none" anchor="ctr"/>
          <a:lstStyle/>
          <a:p>
            <a:endParaRPr lang="en-US" altLang="en-US"/>
          </a:p>
        </p:txBody>
      </p:sp>
      <p:sp>
        <p:nvSpPr>
          <p:cNvPr id="55304" name="Oval 8"/>
          <p:cNvSpPr>
            <a:spLocks noChangeArrowheads="1"/>
          </p:cNvSpPr>
          <p:nvPr/>
        </p:nvSpPr>
        <p:spPr bwMode="auto">
          <a:xfrm>
            <a:off x="5257800" y="2286000"/>
            <a:ext cx="914400" cy="914400"/>
          </a:xfrm>
          <a:prstGeom prst="ellipse">
            <a:avLst/>
          </a:prstGeom>
          <a:solidFill>
            <a:schemeClr val="accent1"/>
          </a:solidFill>
          <a:ln w="9525">
            <a:solidFill>
              <a:schemeClr val="tx1"/>
            </a:solidFill>
            <a:miter lim="800000"/>
            <a:headEnd/>
            <a:tailEnd/>
          </a:ln>
        </p:spPr>
        <p:txBody>
          <a:bodyPr wrap="none" anchor="ctr"/>
          <a:lstStyle/>
          <a:p>
            <a:endParaRPr lang="en-US" altLang="en-US"/>
          </a:p>
        </p:txBody>
      </p:sp>
      <p:sp>
        <p:nvSpPr>
          <p:cNvPr id="55305" name="Oval 9"/>
          <p:cNvSpPr>
            <a:spLocks noChangeArrowheads="1"/>
          </p:cNvSpPr>
          <p:nvPr/>
        </p:nvSpPr>
        <p:spPr bwMode="auto">
          <a:xfrm>
            <a:off x="6248400" y="5257800"/>
            <a:ext cx="914400" cy="914400"/>
          </a:xfrm>
          <a:prstGeom prst="ellipse">
            <a:avLst/>
          </a:prstGeom>
          <a:solidFill>
            <a:srgbClr val="6C6C9E"/>
          </a:solidFill>
          <a:ln w="9525">
            <a:solidFill>
              <a:schemeClr val="tx1"/>
            </a:solidFill>
            <a:miter lim="800000"/>
            <a:headEnd/>
            <a:tailEnd/>
          </a:ln>
        </p:spPr>
        <p:txBody>
          <a:bodyPr wrap="none" anchor="ctr"/>
          <a:lstStyle/>
          <a:p>
            <a:endParaRPr lang="en-US" altLang="en-US"/>
          </a:p>
        </p:txBody>
      </p:sp>
      <p:sp>
        <p:nvSpPr>
          <p:cNvPr id="55306" name="Oval 10"/>
          <p:cNvSpPr>
            <a:spLocks noChangeArrowheads="1"/>
          </p:cNvSpPr>
          <p:nvPr/>
        </p:nvSpPr>
        <p:spPr bwMode="auto">
          <a:xfrm>
            <a:off x="228600" y="4437112"/>
            <a:ext cx="1066800" cy="1143000"/>
          </a:xfrm>
          <a:prstGeom prst="ellipse">
            <a:avLst/>
          </a:prstGeom>
          <a:solidFill>
            <a:srgbClr val="C0C0C0"/>
          </a:solidFill>
          <a:ln w="9525">
            <a:solidFill>
              <a:schemeClr val="tx1"/>
            </a:solidFill>
            <a:miter lim="800000"/>
            <a:headEnd/>
            <a:tailEnd/>
          </a:ln>
        </p:spPr>
        <p:txBody>
          <a:bodyPr wrap="none" anchor="ctr"/>
          <a:lstStyle/>
          <a:p>
            <a:endParaRPr lang="en-US" altLang="en-US"/>
          </a:p>
        </p:txBody>
      </p:sp>
      <p:sp>
        <p:nvSpPr>
          <p:cNvPr id="55307" name="Oval 11"/>
          <p:cNvSpPr>
            <a:spLocks noChangeArrowheads="1"/>
          </p:cNvSpPr>
          <p:nvPr/>
        </p:nvSpPr>
        <p:spPr bwMode="auto">
          <a:xfrm>
            <a:off x="1676400" y="3733800"/>
            <a:ext cx="914400" cy="914400"/>
          </a:xfrm>
          <a:prstGeom prst="ellipse">
            <a:avLst/>
          </a:prstGeom>
          <a:solidFill>
            <a:schemeClr val="accent2"/>
          </a:solidFill>
          <a:ln w="9525">
            <a:solidFill>
              <a:schemeClr val="tx1"/>
            </a:solidFill>
            <a:miter lim="800000"/>
            <a:headEnd/>
            <a:tailEnd/>
          </a:ln>
        </p:spPr>
        <p:txBody>
          <a:bodyPr wrap="none" anchor="ctr"/>
          <a:lstStyle/>
          <a:p>
            <a:endParaRPr lang="en-US" altLang="en-US"/>
          </a:p>
        </p:txBody>
      </p:sp>
      <p:sp>
        <p:nvSpPr>
          <p:cNvPr id="55308" name="Oval 12"/>
          <p:cNvSpPr>
            <a:spLocks noChangeArrowheads="1"/>
          </p:cNvSpPr>
          <p:nvPr/>
        </p:nvSpPr>
        <p:spPr bwMode="auto">
          <a:xfrm>
            <a:off x="6324600" y="1905000"/>
            <a:ext cx="1447800" cy="1295400"/>
          </a:xfrm>
          <a:prstGeom prst="ellipse">
            <a:avLst/>
          </a:prstGeom>
          <a:solidFill>
            <a:srgbClr val="6A6A9C"/>
          </a:solidFill>
          <a:ln w="9525">
            <a:solidFill>
              <a:schemeClr val="tx1"/>
            </a:solidFill>
            <a:miter lim="800000"/>
            <a:headEnd/>
            <a:tailEnd/>
          </a:ln>
        </p:spPr>
        <p:txBody>
          <a:bodyPr wrap="none" anchor="ctr"/>
          <a:lstStyle/>
          <a:p>
            <a:endParaRPr lang="en-US" altLang="en-US"/>
          </a:p>
        </p:txBody>
      </p:sp>
      <p:sp>
        <p:nvSpPr>
          <p:cNvPr id="55309" name="Oval 13"/>
          <p:cNvSpPr>
            <a:spLocks noChangeArrowheads="1"/>
          </p:cNvSpPr>
          <p:nvPr/>
        </p:nvSpPr>
        <p:spPr bwMode="auto">
          <a:xfrm>
            <a:off x="4191000" y="1295400"/>
            <a:ext cx="1828800" cy="1752600"/>
          </a:xfrm>
          <a:prstGeom prst="ellipse">
            <a:avLst/>
          </a:prstGeom>
          <a:solidFill>
            <a:schemeClr val="accent2"/>
          </a:solidFill>
          <a:ln w="9525">
            <a:solidFill>
              <a:schemeClr val="tx1"/>
            </a:solidFill>
            <a:miter lim="800000"/>
            <a:headEnd/>
            <a:tailEnd/>
          </a:ln>
        </p:spPr>
        <p:txBody>
          <a:bodyPr wrap="none" anchor="ctr"/>
          <a:lstStyle/>
          <a:p>
            <a:endParaRPr lang="en-US" altLang="en-US"/>
          </a:p>
        </p:txBody>
      </p:sp>
      <p:sp>
        <p:nvSpPr>
          <p:cNvPr id="55310" name="Oval 14"/>
          <p:cNvSpPr>
            <a:spLocks noChangeArrowheads="1"/>
          </p:cNvSpPr>
          <p:nvPr/>
        </p:nvSpPr>
        <p:spPr bwMode="auto">
          <a:xfrm>
            <a:off x="3124200" y="4876800"/>
            <a:ext cx="1828800" cy="1752600"/>
          </a:xfrm>
          <a:prstGeom prst="ellipse">
            <a:avLst/>
          </a:prstGeom>
          <a:solidFill>
            <a:srgbClr val="626292"/>
          </a:solidFill>
          <a:ln w="9525">
            <a:solidFill>
              <a:schemeClr val="tx1"/>
            </a:solidFill>
            <a:miter lim="800000"/>
            <a:headEnd/>
            <a:tailEnd/>
          </a:ln>
        </p:spPr>
        <p:txBody>
          <a:bodyPr wrap="none" anchor="ctr"/>
          <a:lstStyle/>
          <a:p>
            <a:endParaRPr lang="en-US" altLang="en-US"/>
          </a:p>
        </p:txBody>
      </p:sp>
      <p:sp>
        <p:nvSpPr>
          <p:cNvPr id="113679" name="Oval 15"/>
          <p:cNvSpPr>
            <a:spLocks noChangeArrowheads="1"/>
          </p:cNvSpPr>
          <p:nvPr/>
        </p:nvSpPr>
        <p:spPr bwMode="auto">
          <a:xfrm>
            <a:off x="107504" y="4876800"/>
            <a:ext cx="1828800" cy="1752600"/>
          </a:xfrm>
          <a:prstGeom prst="ellipse">
            <a:avLst/>
          </a:prstGeom>
          <a:solidFill>
            <a:schemeClr val="tx2">
              <a:lumMod val="20000"/>
              <a:lumOff val="80000"/>
            </a:schemeClr>
          </a:solidFill>
          <a:ln w="9525">
            <a:solidFill>
              <a:schemeClr val="tx1"/>
            </a:solidFill>
            <a:miter lim="800000"/>
            <a:headEnd/>
            <a:tailEnd/>
          </a:ln>
        </p:spPr>
        <p:txBody>
          <a:bodyPr wrap="none" anchor="ctr"/>
          <a:lstStyle/>
          <a:p>
            <a:pPr algn="ctr"/>
            <a:r>
              <a:rPr lang="en-US" altLang="en-US" sz="2800" dirty="0">
                <a:solidFill>
                  <a:srgbClr val="000066"/>
                </a:solidFill>
                <a:latin typeface="Tahoma" pitchFamily="34" charset="0"/>
              </a:rPr>
              <a:t>Phone</a:t>
            </a:r>
          </a:p>
          <a:p>
            <a:pPr algn="ctr"/>
            <a:r>
              <a:rPr lang="en-US" altLang="en-US" sz="2800" dirty="0">
                <a:solidFill>
                  <a:srgbClr val="000066"/>
                </a:solidFill>
                <a:latin typeface="Tahoma" pitchFamily="34" charset="0"/>
              </a:rPr>
              <a:t>Contact</a:t>
            </a:r>
          </a:p>
        </p:txBody>
      </p:sp>
      <p:sp>
        <p:nvSpPr>
          <p:cNvPr id="113680" name="Oval 16"/>
          <p:cNvSpPr>
            <a:spLocks noChangeArrowheads="1"/>
          </p:cNvSpPr>
          <p:nvPr/>
        </p:nvSpPr>
        <p:spPr bwMode="auto">
          <a:xfrm>
            <a:off x="1547664" y="4725144"/>
            <a:ext cx="1828800" cy="1752600"/>
          </a:xfrm>
          <a:prstGeom prst="ellipse">
            <a:avLst/>
          </a:prstGeom>
          <a:solidFill>
            <a:schemeClr val="tx2">
              <a:lumMod val="20000"/>
              <a:lumOff val="80000"/>
            </a:schemeClr>
          </a:solidFill>
          <a:ln w="9525">
            <a:solidFill>
              <a:schemeClr val="tx1"/>
            </a:solidFill>
            <a:miter lim="800000"/>
            <a:headEnd/>
            <a:tailEnd/>
          </a:ln>
        </p:spPr>
        <p:txBody>
          <a:bodyPr wrap="none" anchor="ctr"/>
          <a:lstStyle/>
          <a:p>
            <a:pPr algn="ctr"/>
            <a:r>
              <a:rPr lang="en-US" altLang="en-US" sz="2800" dirty="0">
                <a:solidFill>
                  <a:srgbClr val="000066"/>
                </a:solidFill>
                <a:latin typeface="Tahoma" pitchFamily="34" charset="0"/>
              </a:rPr>
              <a:t>Study</a:t>
            </a:r>
          </a:p>
          <a:p>
            <a:pPr algn="ctr"/>
            <a:r>
              <a:rPr lang="en-US" altLang="en-US" sz="2800" dirty="0">
                <a:solidFill>
                  <a:srgbClr val="000066"/>
                </a:solidFill>
                <a:latin typeface="Tahoma" pitchFamily="34" charset="0"/>
              </a:rPr>
              <a:t>Skills</a:t>
            </a:r>
          </a:p>
          <a:p>
            <a:pPr algn="ctr"/>
            <a:r>
              <a:rPr lang="en-US" altLang="en-US" sz="2800" dirty="0">
                <a:solidFill>
                  <a:srgbClr val="000066"/>
                </a:solidFill>
                <a:latin typeface="Tahoma" pitchFamily="34" charset="0"/>
              </a:rPr>
              <a:t>Group</a:t>
            </a:r>
          </a:p>
        </p:txBody>
      </p:sp>
      <p:sp>
        <p:nvSpPr>
          <p:cNvPr id="113681" name="Oval 17"/>
          <p:cNvSpPr>
            <a:spLocks noChangeArrowheads="1"/>
          </p:cNvSpPr>
          <p:nvPr/>
        </p:nvSpPr>
        <p:spPr bwMode="auto">
          <a:xfrm>
            <a:off x="228600" y="2514600"/>
            <a:ext cx="1828800" cy="1752600"/>
          </a:xfrm>
          <a:prstGeom prst="ellipse">
            <a:avLst/>
          </a:prstGeom>
          <a:solidFill>
            <a:schemeClr val="tx2">
              <a:lumMod val="20000"/>
              <a:lumOff val="80000"/>
            </a:schemeClr>
          </a:solidFill>
          <a:ln w="9525">
            <a:solidFill>
              <a:schemeClr val="tx1"/>
            </a:solidFill>
            <a:miter lim="800000"/>
            <a:headEnd/>
            <a:tailEnd/>
          </a:ln>
        </p:spPr>
        <p:txBody>
          <a:bodyPr wrap="none" anchor="ctr"/>
          <a:lstStyle/>
          <a:p>
            <a:pPr algn="ctr"/>
            <a:r>
              <a:rPr lang="en-US" altLang="en-US" sz="2800">
                <a:solidFill>
                  <a:srgbClr val="000066"/>
                </a:solidFill>
                <a:latin typeface="Tahoma" pitchFamily="34" charset="0"/>
              </a:rPr>
              <a:t>Small</a:t>
            </a:r>
          </a:p>
          <a:p>
            <a:pPr algn="ctr"/>
            <a:r>
              <a:rPr lang="en-US" altLang="en-US" sz="2800">
                <a:solidFill>
                  <a:srgbClr val="000066"/>
                </a:solidFill>
                <a:latin typeface="Tahoma" pitchFamily="34" charset="0"/>
              </a:rPr>
              <a:t>Group</a:t>
            </a:r>
          </a:p>
        </p:txBody>
      </p:sp>
      <p:sp>
        <p:nvSpPr>
          <p:cNvPr id="113682" name="Oval 18"/>
          <p:cNvSpPr>
            <a:spLocks noChangeArrowheads="1"/>
          </p:cNvSpPr>
          <p:nvPr/>
        </p:nvSpPr>
        <p:spPr bwMode="auto">
          <a:xfrm>
            <a:off x="4267200" y="4038600"/>
            <a:ext cx="2057400" cy="2209800"/>
          </a:xfrm>
          <a:prstGeom prst="ellipse">
            <a:avLst/>
          </a:prstGeom>
          <a:solidFill>
            <a:schemeClr val="tx2">
              <a:lumMod val="20000"/>
              <a:lumOff val="80000"/>
            </a:schemeClr>
          </a:solidFill>
          <a:ln w="9525">
            <a:solidFill>
              <a:schemeClr val="tx1"/>
            </a:solidFill>
            <a:miter lim="800000"/>
            <a:headEnd/>
            <a:tailEnd/>
          </a:ln>
        </p:spPr>
        <p:txBody>
          <a:bodyPr wrap="none" anchor="ctr"/>
          <a:lstStyle/>
          <a:p>
            <a:pPr algn="ctr"/>
            <a:r>
              <a:rPr lang="en-US" altLang="en-US" sz="2800">
                <a:solidFill>
                  <a:srgbClr val="000066"/>
                </a:solidFill>
                <a:latin typeface="Tahoma" pitchFamily="34" charset="0"/>
              </a:rPr>
              <a:t>Classroom</a:t>
            </a:r>
          </a:p>
          <a:p>
            <a:pPr algn="ctr"/>
            <a:r>
              <a:rPr lang="en-US" altLang="en-US" sz="2800">
                <a:solidFill>
                  <a:srgbClr val="000066"/>
                </a:solidFill>
                <a:latin typeface="Tahoma" pitchFamily="34" charset="0"/>
              </a:rPr>
              <a:t>Guidance</a:t>
            </a:r>
          </a:p>
        </p:txBody>
      </p:sp>
      <p:sp>
        <p:nvSpPr>
          <p:cNvPr id="113683" name="Oval 19"/>
          <p:cNvSpPr>
            <a:spLocks noChangeArrowheads="1"/>
          </p:cNvSpPr>
          <p:nvPr/>
        </p:nvSpPr>
        <p:spPr bwMode="auto">
          <a:xfrm>
            <a:off x="6705600" y="4343400"/>
            <a:ext cx="2362200" cy="2209800"/>
          </a:xfrm>
          <a:prstGeom prst="ellipse">
            <a:avLst/>
          </a:prstGeom>
          <a:solidFill>
            <a:schemeClr val="tx2">
              <a:lumMod val="20000"/>
              <a:lumOff val="80000"/>
            </a:schemeClr>
          </a:solidFill>
          <a:ln w="9525">
            <a:solidFill>
              <a:schemeClr val="tx1"/>
            </a:solidFill>
            <a:miter lim="800000"/>
            <a:headEnd/>
            <a:tailEnd/>
          </a:ln>
        </p:spPr>
        <p:txBody>
          <a:bodyPr wrap="none" anchor="ctr"/>
          <a:lstStyle/>
          <a:p>
            <a:pPr algn="ctr"/>
            <a:r>
              <a:rPr lang="en-US" altLang="en-US" sz="2800" dirty="0">
                <a:solidFill>
                  <a:srgbClr val="000066"/>
                </a:solidFill>
                <a:latin typeface="Tahoma" pitchFamily="34" charset="0"/>
              </a:rPr>
              <a:t>Behavior</a:t>
            </a:r>
          </a:p>
          <a:p>
            <a:pPr algn="ctr"/>
            <a:r>
              <a:rPr lang="en-US" altLang="en-US" sz="2800" dirty="0">
                <a:solidFill>
                  <a:srgbClr val="000066"/>
                </a:solidFill>
                <a:latin typeface="Tahoma" pitchFamily="34" charset="0"/>
              </a:rPr>
              <a:t>Management</a:t>
            </a:r>
          </a:p>
        </p:txBody>
      </p:sp>
      <p:sp>
        <p:nvSpPr>
          <p:cNvPr id="113684" name="Oval 20"/>
          <p:cNvSpPr>
            <a:spLocks noChangeArrowheads="1"/>
          </p:cNvSpPr>
          <p:nvPr/>
        </p:nvSpPr>
        <p:spPr bwMode="auto">
          <a:xfrm>
            <a:off x="7315200" y="914400"/>
            <a:ext cx="1828800" cy="1752600"/>
          </a:xfrm>
          <a:prstGeom prst="ellipse">
            <a:avLst/>
          </a:prstGeom>
          <a:solidFill>
            <a:schemeClr val="tx2">
              <a:lumMod val="20000"/>
              <a:lumOff val="80000"/>
            </a:schemeClr>
          </a:solidFill>
          <a:ln w="9525">
            <a:solidFill>
              <a:schemeClr val="tx1"/>
            </a:solidFill>
            <a:miter lim="800000"/>
            <a:headEnd/>
            <a:tailEnd/>
          </a:ln>
        </p:spPr>
        <p:txBody>
          <a:bodyPr wrap="none" anchor="ctr"/>
          <a:lstStyle/>
          <a:p>
            <a:pPr algn="ctr"/>
            <a:r>
              <a:rPr lang="en-US" altLang="en-US" sz="2800" dirty="0">
                <a:solidFill>
                  <a:srgbClr val="000066"/>
                </a:solidFill>
                <a:latin typeface="Tahoma" pitchFamily="34" charset="0"/>
              </a:rPr>
              <a:t>Bully</a:t>
            </a:r>
          </a:p>
          <a:p>
            <a:pPr algn="ctr"/>
            <a:r>
              <a:rPr lang="en-US" altLang="en-US" sz="2800" dirty="0">
                <a:solidFill>
                  <a:srgbClr val="000066"/>
                </a:solidFill>
                <a:latin typeface="Tahoma" pitchFamily="34" charset="0"/>
              </a:rPr>
              <a:t> Proofing</a:t>
            </a:r>
          </a:p>
          <a:p>
            <a:pPr algn="ctr"/>
            <a:r>
              <a:rPr lang="en-US" altLang="en-US" sz="2800" dirty="0">
                <a:solidFill>
                  <a:srgbClr val="000066"/>
                </a:solidFill>
                <a:latin typeface="Tahoma" pitchFamily="34" charset="0"/>
              </a:rPr>
              <a:t>Program</a:t>
            </a:r>
          </a:p>
        </p:txBody>
      </p:sp>
      <p:sp>
        <p:nvSpPr>
          <p:cNvPr id="55317" name="Rectangle 23"/>
          <p:cNvSpPr>
            <a:spLocks noGrp="1" noChangeArrowheads="1"/>
          </p:cNvSpPr>
          <p:nvPr>
            <p:ph type="title"/>
          </p:nvPr>
        </p:nvSpPr>
        <p:spPr>
          <a:xfrm>
            <a:off x="0" y="76200"/>
            <a:ext cx="9525000" cy="914400"/>
          </a:xfrm>
        </p:spPr>
        <p:txBody>
          <a:bodyPr>
            <a:normAutofit fontScale="90000"/>
          </a:bodyPr>
          <a:lstStyle/>
          <a:p>
            <a:pPr eaLnBrk="1" hangingPunct="1"/>
            <a:r>
              <a:rPr lang="en-US" altLang="en-US" sz="2800" b="1" dirty="0" smtClean="0"/>
              <a:t>Intentional and Integrated </a:t>
            </a:r>
            <a:br>
              <a:rPr lang="en-US" altLang="en-US" sz="2800" b="1" dirty="0" smtClean="0"/>
            </a:br>
            <a:r>
              <a:rPr lang="en-US" altLang="en-US" sz="2800" b="1" dirty="0" smtClean="0"/>
              <a:t>Student-Focused Interventions</a:t>
            </a:r>
          </a:p>
        </p:txBody>
      </p:sp>
      <p:sp>
        <p:nvSpPr>
          <p:cNvPr id="16406" name="Rectangle 22"/>
          <p:cNvSpPr>
            <a:spLocks noGrp="1" noChangeArrowheads="1"/>
          </p:cNvSpPr>
          <p:nvPr>
            <p:ph idx="1"/>
          </p:nvPr>
        </p:nvSpPr>
        <p:spPr>
          <a:xfrm>
            <a:off x="76200" y="790600"/>
            <a:ext cx="3200400" cy="838200"/>
          </a:xfrm>
        </p:spPr>
        <p:txBody>
          <a:bodyPr rtlCol="0">
            <a:normAutofit/>
          </a:bodyPr>
          <a:lstStyle/>
          <a:p>
            <a:pPr eaLnBrk="1" fontAlgn="auto" hangingPunct="1">
              <a:lnSpc>
                <a:spcPct val="90000"/>
              </a:lnSpc>
              <a:spcAft>
                <a:spcPts val="0"/>
              </a:spcAft>
              <a:buFontTx/>
              <a:buNone/>
              <a:defRPr/>
            </a:pPr>
            <a:r>
              <a:rPr lang="en-US" altLang="en-US" sz="2000" b="1" dirty="0" smtClean="0">
                <a:solidFill>
                  <a:schemeClr val="accent2"/>
                </a:solidFill>
              </a:rPr>
              <a:t>70% Attendance Rate for </a:t>
            </a:r>
          </a:p>
          <a:p>
            <a:pPr eaLnBrk="1" fontAlgn="auto" hangingPunct="1">
              <a:lnSpc>
                <a:spcPct val="90000"/>
              </a:lnSpc>
              <a:spcAft>
                <a:spcPts val="0"/>
              </a:spcAft>
              <a:buFontTx/>
              <a:buNone/>
              <a:defRPr/>
            </a:pPr>
            <a:r>
              <a:rPr lang="en-US" altLang="en-US" sz="2000" b="1" dirty="0" smtClean="0">
                <a:solidFill>
                  <a:schemeClr val="accent2"/>
                </a:solidFill>
              </a:rPr>
              <a:t>Low SES Students</a:t>
            </a:r>
          </a:p>
        </p:txBody>
      </p:sp>
      <p:sp>
        <p:nvSpPr>
          <p:cNvPr id="113688" name="Oval 24"/>
          <p:cNvSpPr>
            <a:spLocks noChangeArrowheads="1"/>
          </p:cNvSpPr>
          <p:nvPr/>
        </p:nvSpPr>
        <p:spPr bwMode="auto">
          <a:xfrm>
            <a:off x="6555432" y="2527920"/>
            <a:ext cx="1905000" cy="1981200"/>
          </a:xfrm>
          <a:prstGeom prst="ellipse">
            <a:avLst/>
          </a:prstGeom>
          <a:solidFill>
            <a:schemeClr val="tx2">
              <a:lumMod val="20000"/>
              <a:lumOff val="80000"/>
            </a:schemeClr>
          </a:solidFill>
          <a:ln w="9525">
            <a:solidFill>
              <a:schemeClr val="tx1"/>
            </a:solidFill>
            <a:miter lim="800000"/>
            <a:headEnd/>
            <a:tailEnd/>
          </a:ln>
        </p:spPr>
        <p:txBody>
          <a:bodyPr wrap="none" anchor="ctr"/>
          <a:lstStyle/>
          <a:p>
            <a:pPr algn="ctr"/>
            <a:r>
              <a:rPr lang="en-US" altLang="en-US" sz="2800">
                <a:solidFill>
                  <a:srgbClr val="000066"/>
                </a:solidFill>
                <a:latin typeface="Tahoma" pitchFamily="34" charset="0"/>
              </a:rPr>
              <a:t>Individual</a:t>
            </a:r>
          </a:p>
          <a:p>
            <a:pPr algn="ctr"/>
            <a:r>
              <a:rPr lang="en-US" altLang="en-US" sz="2800">
                <a:solidFill>
                  <a:srgbClr val="000066"/>
                </a:solidFill>
                <a:latin typeface="Tahoma" pitchFamily="34" charset="0"/>
              </a:rPr>
              <a:t>Counseling</a:t>
            </a:r>
          </a:p>
        </p:txBody>
      </p:sp>
      <p:sp>
        <p:nvSpPr>
          <p:cNvPr id="113685" name="Oval 21"/>
          <p:cNvSpPr>
            <a:spLocks noChangeArrowheads="1"/>
          </p:cNvSpPr>
          <p:nvPr/>
        </p:nvSpPr>
        <p:spPr bwMode="auto">
          <a:xfrm>
            <a:off x="2362200" y="1905000"/>
            <a:ext cx="4343400" cy="4191000"/>
          </a:xfrm>
          <a:prstGeom prst="ellipse">
            <a:avLst/>
          </a:prstGeom>
          <a:solidFill>
            <a:schemeClr val="accent3">
              <a:lumMod val="60000"/>
              <a:lumOff val="40000"/>
            </a:schemeClr>
          </a:solidFill>
          <a:ln w="9525">
            <a:solidFill>
              <a:schemeClr val="tx1"/>
            </a:solidFill>
            <a:miter lim="800000"/>
            <a:headEnd/>
            <a:tailEnd/>
          </a:ln>
        </p:spPr>
        <p:txBody>
          <a:bodyPr wrap="none" anchor="ctr"/>
          <a:lstStyle/>
          <a:p>
            <a:pPr algn="ctr">
              <a:defRPr/>
            </a:pPr>
            <a:r>
              <a:rPr lang="en-US" altLang="en-US" sz="4000" dirty="0">
                <a:solidFill>
                  <a:srgbClr val="000066"/>
                </a:solidFill>
                <a:effectLst>
                  <a:glow rad="139700">
                    <a:schemeClr val="accent4">
                      <a:satMod val="175000"/>
                      <a:alpha val="40000"/>
                    </a:schemeClr>
                  </a:glow>
                </a:effectLst>
                <a:latin typeface="Tahoma" pitchFamily="34" charset="0"/>
              </a:rPr>
              <a:t>EVIDENCE</a:t>
            </a:r>
          </a:p>
          <a:p>
            <a:pPr algn="ctr">
              <a:defRPr/>
            </a:pPr>
            <a:r>
              <a:rPr lang="en-US" altLang="en-US" dirty="0">
                <a:solidFill>
                  <a:srgbClr val="000066"/>
                </a:solidFill>
                <a:effectLst>
                  <a:glow rad="139700">
                    <a:schemeClr val="accent4">
                      <a:satMod val="175000"/>
                      <a:alpha val="40000"/>
                    </a:schemeClr>
                  </a:glow>
                </a:effectLst>
                <a:latin typeface="Tahoma" pitchFamily="34" charset="0"/>
              </a:rPr>
              <a:t>POSITIVE AND NEGATIVE </a:t>
            </a:r>
          </a:p>
          <a:p>
            <a:pPr algn="ctr">
              <a:defRPr/>
            </a:pPr>
            <a:r>
              <a:rPr lang="en-US" altLang="en-US" dirty="0">
                <a:solidFill>
                  <a:srgbClr val="000066"/>
                </a:solidFill>
                <a:effectLst>
                  <a:glow rad="139700">
                    <a:schemeClr val="accent4">
                      <a:satMod val="175000"/>
                      <a:alpha val="40000"/>
                    </a:schemeClr>
                  </a:glow>
                </a:effectLst>
                <a:latin typeface="Tahoma" pitchFamily="34" charset="0"/>
              </a:rPr>
              <a:t>CONTINGENCY MANAGEMENT</a:t>
            </a:r>
          </a:p>
          <a:p>
            <a:pPr algn="ctr">
              <a:defRPr/>
            </a:pPr>
            <a:r>
              <a:rPr lang="en-US" altLang="en-US" dirty="0">
                <a:solidFill>
                  <a:srgbClr val="000066"/>
                </a:solidFill>
                <a:effectLst>
                  <a:glow rad="139700">
                    <a:schemeClr val="accent4">
                      <a:satMod val="175000"/>
                      <a:alpha val="40000"/>
                    </a:schemeClr>
                  </a:glow>
                </a:effectLst>
                <a:latin typeface="Tahoma" pitchFamily="34" charset="0"/>
              </a:rPr>
              <a:t>(token economies, tangible</a:t>
            </a:r>
          </a:p>
          <a:p>
            <a:pPr algn="ctr">
              <a:defRPr/>
            </a:pPr>
            <a:r>
              <a:rPr lang="en-US" altLang="en-US" dirty="0">
                <a:solidFill>
                  <a:srgbClr val="000066"/>
                </a:solidFill>
                <a:effectLst>
                  <a:glow rad="139700">
                    <a:schemeClr val="accent4">
                      <a:satMod val="175000"/>
                      <a:alpha val="40000"/>
                    </a:schemeClr>
                  </a:glow>
                </a:effectLst>
                <a:latin typeface="Tahoma" pitchFamily="34" charset="0"/>
              </a:rPr>
              <a:t>rewards, behavioral contracting) </a:t>
            </a:r>
          </a:p>
          <a:p>
            <a:pPr algn="ctr">
              <a:defRPr/>
            </a:pPr>
            <a:endParaRPr lang="en-US" altLang="en-US" dirty="0">
              <a:solidFill>
                <a:srgbClr val="000066"/>
              </a:solidFill>
              <a:effectLst>
                <a:glow rad="139700">
                  <a:schemeClr val="accent4">
                    <a:satMod val="175000"/>
                    <a:alpha val="40000"/>
                  </a:schemeClr>
                </a:glow>
              </a:effectLst>
              <a:latin typeface="Tahoma" pitchFamily="34" charset="0"/>
            </a:endParaRPr>
          </a:p>
          <a:p>
            <a:pPr algn="ctr">
              <a:defRPr/>
            </a:pPr>
            <a:r>
              <a:rPr lang="en-US" altLang="en-US" sz="1200" dirty="0" err="1">
                <a:solidFill>
                  <a:srgbClr val="000066"/>
                </a:solidFill>
                <a:effectLst>
                  <a:glow rad="139700">
                    <a:schemeClr val="accent4">
                      <a:satMod val="175000"/>
                      <a:alpha val="40000"/>
                    </a:schemeClr>
                  </a:glow>
                </a:effectLst>
                <a:latin typeface="Tahoma" pitchFamily="34" charset="0"/>
              </a:rPr>
              <a:t>Sutven</a:t>
            </a:r>
            <a:r>
              <a:rPr lang="en-US" altLang="en-US" sz="1200" dirty="0">
                <a:solidFill>
                  <a:srgbClr val="000066"/>
                </a:solidFill>
                <a:effectLst>
                  <a:glow rad="139700">
                    <a:schemeClr val="accent4">
                      <a:satMod val="175000"/>
                      <a:alpha val="40000"/>
                    </a:schemeClr>
                  </a:glow>
                </a:effectLst>
                <a:latin typeface="Tahoma" pitchFamily="34" charset="0"/>
              </a:rPr>
              <a:t>, R.P., Ford, J.P., Flaherty, C. (2010).</a:t>
            </a:r>
          </a:p>
        </p:txBody>
      </p:sp>
      <p:sp>
        <p:nvSpPr>
          <p:cNvPr id="113689" name="Text Box 25"/>
          <p:cNvSpPr txBox="1">
            <a:spLocks noChangeArrowheads="1"/>
          </p:cNvSpPr>
          <p:nvPr/>
        </p:nvSpPr>
        <p:spPr bwMode="auto">
          <a:xfrm>
            <a:off x="457200" y="2348880"/>
            <a:ext cx="85344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a:spcBef>
                <a:spcPct val="50000"/>
              </a:spcBef>
            </a:pPr>
            <a:r>
              <a:rPr lang="en-US" altLang="en-US" sz="4000" b="1" dirty="0">
                <a:solidFill>
                  <a:srgbClr val="FF6600"/>
                </a:solidFill>
                <a:latin typeface="Tahoma" pitchFamily="34" charset="0"/>
              </a:rPr>
              <a:t>Data-Driven Priorities</a:t>
            </a:r>
          </a:p>
          <a:p>
            <a:pPr algn="ctr">
              <a:spcBef>
                <a:spcPct val="50000"/>
              </a:spcBef>
            </a:pPr>
            <a:r>
              <a:rPr lang="en-US" altLang="en-US" sz="4000" b="1" dirty="0" smtClean="0">
                <a:solidFill>
                  <a:srgbClr val="FF6600"/>
                </a:solidFill>
                <a:latin typeface="Tahoma" pitchFamily="34" charset="0"/>
              </a:rPr>
              <a:t>and</a:t>
            </a:r>
            <a:endParaRPr lang="en-US" altLang="en-US" sz="4000" b="1" dirty="0">
              <a:solidFill>
                <a:srgbClr val="FF6600"/>
              </a:solidFill>
              <a:latin typeface="Tahoma" pitchFamily="34" charset="0"/>
            </a:endParaRPr>
          </a:p>
          <a:p>
            <a:pPr algn="ctr">
              <a:spcBef>
                <a:spcPct val="50000"/>
              </a:spcBef>
            </a:pPr>
            <a:r>
              <a:rPr lang="en-US" altLang="en-US" sz="4000" b="1" dirty="0">
                <a:solidFill>
                  <a:srgbClr val="FF6600"/>
                </a:solidFill>
                <a:latin typeface="Tahoma" pitchFamily="34" charset="0"/>
              </a:rPr>
              <a:t>Evidence-Based Practice</a:t>
            </a:r>
            <a:endParaRPr lang="en-US" altLang="en-US" sz="4000" b="1" dirty="0">
              <a:solidFill>
                <a:srgbClr val="000066"/>
              </a:solidFill>
              <a:latin typeface="Tahoma" pitchFamily="34" charset="0"/>
            </a:endParaRPr>
          </a:p>
        </p:txBody>
      </p:sp>
    </p:spTree>
    <p:extLst>
      <p:ext uri="{BB962C8B-B14F-4D97-AF65-F5344CB8AC3E}">
        <p14:creationId xmlns:p14="http://schemas.microsoft.com/office/powerpoint/2010/main" val="33025234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13682"/>
                                        </p:tgtEl>
                                        <p:attrNameLst>
                                          <p:attrName>style.visibility</p:attrName>
                                        </p:attrNameLst>
                                      </p:cBhvr>
                                      <p:to>
                                        <p:strVal val="visible"/>
                                      </p:to>
                                    </p:set>
                                    <p:anim calcmode="lin" valueType="num">
                                      <p:cBhvr>
                                        <p:cTn id="7" dur="500" fill="hold"/>
                                        <p:tgtEl>
                                          <p:spTgt spid="113682"/>
                                        </p:tgtEl>
                                        <p:attrNameLst>
                                          <p:attrName>ppt_w</p:attrName>
                                        </p:attrNameLst>
                                      </p:cBhvr>
                                      <p:tavLst>
                                        <p:tav tm="0">
                                          <p:val>
                                            <p:fltVal val="0"/>
                                          </p:val>
                                        </p:tav>
                                        <p:tav tm="100000">
                                          <p:val>
                                            <p:strVal val="#ppt_w"/>
                                          </p:val>
                                        </p:tav>
                                      </p:tavLst>
                                    </p:anim>
                                    <p:anim calcmode="lin" valueType="num">
                                      <p:cBhvr>
                                        <p:cTn id="8" dur="500" fill="hold"/>
                                        <p:tgtEl>
                                          <p:spTgt spid="113682"/>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113681"/>
                                        </p:tgtEl>
                                        <p:attrNameLst>
                                          <p:attrName>style.visibility</p:attrName>
                                        </p:attrNameLst>
                                      </p:cBhvr>
                                      <p:to>
                                        <p:strVal val="visible"/>
                                      </p:to>
                                    </p:set>
                                    <p:anim calcmode="lin" valueType="num">
                                      <p:cBhvr>
                                        <p:cTn id="12" dur="500" fill="hold"/>
                                        <p:tgtEl>
                                          <p:spTgt spid="113681"/>
                                        </p:tgtEl>
                                        <p:attrNameLst>
                                          <p:attrName>ppt_w</p:attrName>
                                        </p:attrNameLst>
                                      </p:cBhvr>
                                      <p:tavLst>
                                        <p:tav tm="0">
                                          <p:val>
                                            <p:fltVal val="0"/>
                                          </p:val>
                                        </p:tav>
                                        <p:tav tm="100000">
                                          <p:val>
                                            <p:strVal val="#ppt_w"/>
                                          </p:val>
                                        </p:tav>
                                      </p:tavLst>
                                    </p:anim>
                                    <p:anim calcmode="lin" valueType="num">
                                      <p:cBhvr>
                                        <p:cTn id="13" dur="500" fill="hold"/>
                                        <p:tgtEl>
                                          <p:spTgt spid="113681"/>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113688"/>
                                        </p:tgtEl>
                                        <p:attrNameLst>
                                          <p:attrName>style.visibility</p:attrName>
                                        </p:attrNameLst>
                                      </p:cBhvr>
                                      <p:to>
                                        <p:strVal val="visible"/>
                                      </p:to>
                                    </p:set>
                                    <p:anim calcmode="lin" valueType="num">
                                      <p:cBhvr>
                                        <p:cTn id="17" dur="500" fill="hold"/>
                                        <p:tgtEl>
                                          <p:spTgt spid="113688"/>
                                        </p:tgtEl>
                                        <p:attrNameLst>
                                          <p:attrName>ppt_w</p:attrName>
                                        </p:attrNameLst>
                                      </p:cBhvr>
                                      <p:tavLst>
                                        <p:tav tm="0">
                                          <p:val>
                                            <p:fltVal val="0"/>
                                          </p:val>
                                        </p:tav>
                                        <p:tav tm="100000">
                                          <p:val>
                                            <p:strVal val="#ppt_w"/>
                                          </p:val>
                                        </p:tav>
                                      </p:tavLst>
                                    </p:anim>
                                    <p:anim calcmode="lin" valueType="num">
                                      <p:cBhvr>
                                        <p:cTn id="18" dur="500" fill="hold"/>
                                        <p:tgtEl>
                                          <p:spTgt spid="113688"/>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500"/>
                            </p:stCondLst>
                            <p:childTnLst>
                              <p:par>
                                <p:cTn id="20" presetID="2" presetClass="entr" presetSubtype="4" fill="hold" grpId="0" nodeType="afterEffect">
                                  <p:stCondLst>
                                    <p:cond delay="1000"/>
                                  </p:stCondLst>
                                  <p:childTnLst>
                                    <p:set>
                                      <p:cBhvr>
                                        <p:cTn id="21" dur="1" fill="hold">
                                          <p:stCondLst>
                                            <p:cond delay="0"/>
                                          </p:stCondLst>
                                        </p:cTn>
                                        <p:tgtEl>
                                          <p:spTgt spid="113680"/>
                                        </p:tgtEl>
                                        <p:attrNameLst>
                                          <p:attrName>style.visibility</p:attrName>
                                        </p:attrNameLst>
                                      </p:cBhvr>
                                      <p:to>
                                        <p:strVal val="visible"/>
                                      </p:to>
                                    </p:set>
                                    <p:anim calcmode="lin" valueType="num">
                                      <p:cBhvr additive="base">
                                        <p:cTn id="22" dur="500" fill="hold"/>
                                        <p:tgtEl>
                                          <p:spTgt spid="113680"/>
                                        </p:tgtEl>
                                        <p:attrNameLst>
                                          <p:attrName>ppt_x</p:attrName>
                                        </p:attrNameLst>
                                      </p:cBhvr>
                                      <p:tavLst>
                                        <p:tav tm="0">
                                          <p:val>
                                            <p:strVal val="#ppt_x"/>
                                          </p:val>
                                        </p:tav>
                                        <p:tav tm="100000">
                                          <p:val>
                                            <p:strVal val="#ppt_x"/>
                                          </p:val>
                                        </p:tav>
                                      </p:tavLst>
                                    </p:anim>
                                    <p:anim calcmode="lin" valueType="num">
                                      <p:cBhvr additive="base">
                                        <p:cTn id="23" dur="500" fill="hold"/>
                                        <p:tgtEl>
                                          <p:spTgt spid="113680"/>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3000"/>
                            </p:stCondLst>
                            <p:childTnLst>
                              <p:par>
                                <p:cTn id="25" presetID="23" presetClass="entr" presetSubtype="16" fill="hold" grpId="0" nodeType="afterEffect">
                                  <p:stCondLst>
                                    <p:cond delay="1000"/>
                                  </p:stCondLst>
                                  <p:childTnLst>
                                    <p:set>
                                      <p:cBhvr>
                                        <p:cTn id="26" dur="1" fill="hold">
                                          <p:stCondLst>
                                            <p:cond delay="0"/>
                                          </p:stCondLst>
                                        </p:cTn>
                                        <p:tgtEl>
                                          <p:spTgt spid="113683"/>
                                        </p:tgtEl>
                                        <p:attrNameLst>
                                          <p:attrName>style.visibility</p:attrName>
                                        </p:attrNameLst>
                                      </p:cBhvr>
                                      <p:to>
                                        <p:strVal val="visible"/>
                                      </p:to>
                                    </p:set>
                                    <p:anim calcmode="lin" valueType="num">
                                      <p:cBhvr>
                                        <p:cTn id="27" dur="500" fill="hold"/>
                                        <p:tgtEl>
                                          <p:spTgt spid="113683"/>
                                        </p:tgtEl>
                                        <p:attrNameLst>
                                          <p:attrName>ppt_w</p:attrName>
                                        </p:attrNameLst>
                                      </p:cBhvr>
                                      <p:tavLst>
                                        <p:tav tm="0">
                                          <p:val>
                                            <p:fltVal val="0"/>
                                          </p:val>
                                        </p:tav>
                                        <p:tav tm="100000">
                                          <p:val>
                                            <p:strVal val="#ppt_w"/>
                                          </p:val>
                                        </p:tav>
                                      </p:tavLst>
                                    </p:anim>
                                    <p:anim calcmode="lin" valueType="num">
                                      <p:cBhvr>
                                        <p:cTn id="28" dur="500" fill="hold"/>
                                        <p:tgtEl>
                                          <p:spTgt spid="113683"/>
                                        </p:tgtEl>
                                        <p:attrNameLst>
                                          <p:attrName>ppt_h</p:attrName>
                                        </p:attrNameLst>
                                      </p:cBhvr>
                                      <p:tavLst>
                                        <p:tav tm="0">
                                          <p:val>
                                            <p:fltVal val="0"/>
                                          </p:val>
                                        </p:tav>
                                        <p:tav tm="100000">
                                          <p:val>
                                            <p:strVal val="#ppt_h"/>
                                          </p:val>
                                        </p:tav>
                                      </p:tavLst>
                                    </p:anim>
                                  </p:childTnLst>
                                </p:cTn>
                              </p:par>
                            </p:childTnLst>
                          </p:cTn>
                        </p:par>
                        <p:par>
                          <p:cTn id="29" fill="hold" nodeType="afterGroup">
                            <p:stCondLst>
                              <p:cond delay="4500"/>
                            </p:stCondLst>
                            <p:childTnLst>
                              <p:par>
                                <p:cTn id="30" presetID="23" presetClass="entr" presetSubtype="16" fill="hold" grpId="0" nodeType="afterEffect">
                                  <p:stCondLst>
                                    <p:cond delay="1000"/>
                                  </p:stCondLst>
                                  <p:childTnLst>
                                    <p:set>
                                      <p:cBhvr>
                                        <p:cTn id="31" dur="1" fill="hold">
                                          <p:stCondLst>
                                            <p:cond delay="0"/>
                                          </p:stCondLst>
                                        </p:cTn>
                                        <p:tgtEl>
                                          <p:spTgt spid="113684"/>
                                        </p:tgtEl>
                                        <p:attrNameLst>
                                          <p:attrName>style.visibility</p:attrName>
                                        </p:attrNameLst>
                                      </p:cBhvr>
                                      <p:to>
                                        <p:strVal val="visible"/>
                                      </p:to>
                                    </p:set>
                                    <p:anim calcmode="lin" valueType="num">
                                      <p:cBhvr>
                                        <p:cTn id="32" dur="500" fill="hold"/>
                                        <p:tgtEl>
                                          <p:spTgt spid="113684"/>
                                        </p:tgtEl>
                                        <p:attrNameLst>
                                          <p:attrName>ppt_w</p:attrName>
                                        </p:attrNameLst>
                                      </p:cBhvr>
                                      <p:tavLst>
                                        <p:tav tm="0">
                                          <p:val>
                                            <p:fltVal val="0"/>
                                          </p:val>
                                        </p:tav>
                                        <p:tav tm="100000">
                                          <p:val>
                                            <p:strVal val="#ppt_w"/>
                                          </p:val>
                                        </p:tav>
                                      </p:tavLst>
                                    </p:anim>
                                    <p:anim calcmode="lin" valueType="num">
                                      <p:cBhvr>
                                        <p:cTn id="33" dur="500" fill="hold"/>
                                        <p:tgtEl>
                                          <p:spTgt spid="113684"/>
                                        </p:tgtEl>
                                        <p:attrNameLst>
                                          <p:attrName>ppt_h</p:attrName>
                                        </p:attrNameLst>
                                      </p:cBhvr>
                                      <p:tavLst>
                                        <p:tav tm="0">
                                          <p:val>
                                            <p:fltVal val="0"/>
                                          </p:val>
                                        </p:tav>
                                        <p:tav tm="100000">
                                          <p:val>
                                            <p:strVal val="#ppt_h"/>
                                          </p:val>
                                        </p:tav>
                                      </p:tavLst>
                                    </p:anim>
                                  </p:childTnLst>
                                </p:cTn>
                              </p:par>
                            </p:childTnLst>
                          </p:cTn>
                        </p:par>
                        <p:par>
                          <p:cTn id="34" fill="hold" nodeType="afterGroup">
                            <p:stCondLst>
                              <p:cond delay="6000"/>
                            </p:stCondLst>
                            <p:childTnLst>
                              <p:par>
                                <p:cTn id="35" presetID="23" presetClass="entr" presetSubtype="16" fill="hold" grpId="0" nodeType="afterEffect">
                                  <p:stCondLst>
                                    <p:cond delay="1000"/>
                                  </p:stCondLst>
                                  <p:childTnLst>
                                    <p:set>
                                      <p:cBhvr>
                                        <p:cTn id="36" dur="1" fill="hold">
                                          <p:stCondLst>
                                            <p:cond delay="0"/>
                                          </p:stCondLst>
                                        </p:cTn>
                                        <p:tgtEl>
                                          <p:spTgt spid="113679"/>
                                        </p:tgtEl>
                                        <p:attrNameLst>
                                          <p:attrName>style.visibility</p:attrName>
                                        </p:attrNameLst>
                                      </p:cBhvr>
                                      <p:to>
                                        <p:strVal val="visible"/>
                                      </p:to>
                                    </p:set>
                                    <p:anim calcmode="lin" valueType="num">
                                      <p:cBhvr>
                                        <p:cTn id="37" dur="500" fill="hold"/>
                                        <p:tgtEl>
                                          <p:spTgt spid="113679"/>
                                        </p:tgtEl>
                                        <p:attrNameLst>
                                          <p:attrName>ppt_w</p:attrName>
                                        </p:attrNameLst>
                                      </p:cBhvr>
                                      <p:tavLst>
                                        <p:tav tm="0">
                                          <p:val>
                                            <p:fltVal val="0"/>
                                          </p:val>
                                        </p:tav>
                                        <p:tav tm="100000">
                                          <p:val>
                                            <p:strVal val="#ppt_w"/>
                                          </p:val>
                                        </p:tav>
                                      </p:tavLst>
                                    </p:anim>
                                    <p:anim calcmode="lin" valueType="num">
                                      <p:cBhvr>
                                        <p:cTn id="38" dur="500" fill="hold"/>
                                        <p:tgtEl>
                                          <p:spTgt spid="113679"/>
                                        </p:tgtEl>
                                        <p:attrNameLst>
                                          <p:attrName>ppt_h</p:attrName>
                                        </p:attrNameLst>
                                      </p:cBhvr>
                                      <p:tavLst>
                                        <p:tav tm="0">
                                          <p:val>
                                            <p:fltVal val="0"/>
                                          </p:val>
                                        </p:tav>
                                        <p:tav tm="100000">
                                          <p:val>
                                            <p:strVal val="#ppt_h"/>
                                          </p:val>
                                        </p:tav>
                                      </p:tavLst>
                                    </p:anim>
                                  </p:childTnLst>
                                </p:cTn>
                              </p:par>
                            </p:childTnLst>
                          </p:cTn>
                        </p:par>
                        <p:par>
                          <p:cTn id="39" fill="hold" nodeType="afterGroup">
                            <p:stCondLst>
                              <p:cond delay="9000"/>
                            </p:stCondLst>
                            <p:childTnLst>
                              <p:par>
                                <p:cTn id="40" presetID="23" presetClass="entr" presetSubtype="16" fill="hold" grpId="0" nodeType="afterEffect">
                                  <p:stCondLst>
                                    <p:cond delay="1000"/>
                                  </p:stCondLst>
                                  <p:childTnLst>
                                    <p:set>
                                      <p:cBhvr>
                                        <p:cTn id="41" dur="1" fill="hold">
                                          <p:stCondLst>
                                            <p:cond delay="0"/>
                                          </p:stCondLst>
                                        </p:cTn>
                                        <p:tgtEl>
                                          <p:spTgt spid="113666"/>
                                        </p:tgtEl>
                                        <p:attrNameLst>
                                          <p:attrName>style.visibility</p:attrName>
                                        </p:attrNameLst>
                                      </p:cBhvr>
                                      <p:to>
                                        <p:strVal val="visible"/>
                                      </p:to>
                                    </p:set>
                                    <p:anim calcmode="lin" valueType="num">
                                      <p:cBhvr>
                                        <p:cTn id="42" dur="500" fill="hold"/>
                                        <p:tgtEl>
                                          <p:spTgt spid="113666"/>
                                        </p:tgtEl>
                                        <p:attrNameLst>
                                          <p:attrName>ppt_w</p:attrName>
                                        </p:attrNameLst>
                                      </p:cBhvr>
                                      <p:tavLst>
                                        <p:tav tm="0">
                                          <p:val>
                                            <p:fltVal val="0"/>
                                          </p:val>
                                        </p:tav>
                                        <p:tav tm="100000">
                                          <p:val>
                                            <p:strVal val="#ppt_w"/>
                                          </p:val>
                                        </p:tav>
                                      </p:tavLst>
                                    </p:anim>
                                    <p:anim calcmode="lin" valueType="num">
                                      <p:cBhvr>
                                        <p:cTn id="43" dur="500" fill="hold"/>
                                        <p:tgtEl>
                                          <p:spTgt spid="113666"/>
                                        </p:tgtEl>
                                        <p:attrNameLst>
                                          <p:attrName>ppt_h</p:attrName>
                                        </p:attrNameLst>
                                      </p:cBhvr>
                                      <p:tavLst>
                                        <p:tav tm="0">
                                          <p:val>
                                            <p:fltVal val="0"/>
                                          </p:val>
                                        </p:tav>
                                        <p:tav tm="100000">
                                          <p:val>
                                            <p:strVal val="#ppt_h"/>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3" presetClass="entr" presetSubtype="16" fill="hold" nodeType="clickEffect">
                                  <p:stCondLst>
                                    <p:cond delay="0"/>
                                  </p:stCondLst>
                                  <p:childTnLst>
                                    <p:set>
                                      <p:cBhvr>
                                        <p:cTn id="47" dur="1" fill="hold">
                                          <p:stCondLst>
                                            <p:cond delay="0"/>
                                          </p:stCondLst>
                                        </p:cTn>
                                        <p:tgtEl>
                                          <p:spTgt spid="113685"/>
                                        </p:tgtEl>
                                        <p:attrNameLst>
                                          <p:attrName>style.visibility</p:attrName>
                                        </p:attrNameLst>
                                      </p:cBhvr>
                                      <p:to>
                                        <p:strVal val="visible"/>
                                      </p:to>
                                    </p:set>
                                    <p:anim calcmode="lin" valueType="num">
                                      <p:cBhvr>
                                        <p:cTn id="48" dur="500" fill="hold"/>
                                        <p:tgtEl>
                                          <p:spTgt spid="113685"/>
                                        </p:tgtEl>
                                        <p:attrNameLst>
                                          <p:attrName>ppt_w</p:attrName>
                                        </p:attrNameLst>
                                      </p:cBhvr>
                                      <p:tavLst>
                                        <p:tav tm="0">
                                          <p:val>
                                            <p:fltVal val="0"/>
                                          </p:val>
                                        </p:tav>
                                        <p:tav tm="100000">
                                          <p:val>
                                            <p:strVal val="#ppt_w"/>
                                          </p:val>
                                        </p:tav>
                                      </p:tavLst>
                                    </p:anim>
                                    <p:anim calcmode="lin" valueType="num">
                                      <p:cBhvr>
                                        <p:cTn id="49" dur="500" fill="hold"/>
                                        <p:tgtEl>
                                          <p:spTgt spid="113685"/>
                                        </p:tgtEl>
                                        <p:attrNameLst>
                                          <p:attrName>ppt_h</p:attrName>
                                        </p:attrNameLst>
                                      </p:cBhvr>
                                      <p:tavLst>
                                        <p:tav tm="0">
                                          <p:val>
                                            <p:fltVal val="0"/>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1" nodeType="clickEffect">
                                  <p:stCondLst>
                                    <p:cond delay="0"/>
                                  </p:stCondLst>
                                  <p:iterate type="lt">
                                    <p:tmPct val="0"/>
                                  </p:iterate>
                                  <p:childTnLst>
                                    <p:set>
                                      <p:cBhvr>
                                        <p:cTn id="53" dur="1" fill="hold">
                                          <p:stCondLst>
                                            <p:cond delay="0"/>
                                          </p:stCondLst>
                                        </p:cTn>
                                        <p:tgtEl>
                                          <p:spTgt spid="113689">
                                            <p:txEl>
                                              <p:pRg st="0" end="0"/>
                                            </p:txEl>
                                          </p:spTgt>
                                        </p:tgtEl>
                                        <p:attrNameLst>
                                          <p:attrName>style.visibility</p:attrName>
                                        </p:attrNameLst>
                                      </p:cBhvr>
                                      <p:to>
                                        <p:strVal val="visible"/>
                                      </p:to>
                                    </p:set>
                                    <p:animEffect transition="in" filter="barn(inVertical)">
                                      <p:cBhvr>
                                        <p:cTn id="54" dur="500"/>
                                        <p:tgtEl>
                                          <p:spTgt spid="113689">
                                            <p:txEl>
                                              <p:pRg st="0" end="0"/>
                                            </p:txEl>
                                          </p:spTgt>
                                        </p:tgtEl>
                                      </p:cBhvr>
                                    </p:animEffect>
                                  </p:childTnLst>
                                </p:cTn>
                              </p:par>
                              <p:par>
                                <p:cTn id="55" presetID="16" presetClass="entr" presetSubtype="21" fill="hold" grpId="1" nodeType="withEffect">
                                  <p:stCondLst>
                                    <p:cond delay="0"/>
                                  </p:stCondLst>
                                  <p:iterate type="lt">
                                    <p:tmPct val="0"/>
                                  </p:iterate>
                                  <p:childTnLst>
                                    <p:set>
                                      <p:cBhvr>
                                        <p:cTn id="56" dur="1" fill="hold">
                                          <p:stCondLst>
                                            <p:cond delay="0"/>
                                          </p:stCondLst>
                                        </p:cTn>
                                        <p:tgtEl>
                                          <p:spTgt spid="113689">
                                            <p:txEl>
                                              <p:pRg st="1" end="1"/>
                                            </p:txEl>
                                          </p:spTgt>
                                        </p:tgtEl>
                                        <p:attrNameLst>
                                          <p:attrName>style.visibility</p:attrName>
                                        </p:attrNameLst>
                                      </p:cBhvr>
                                      <p:to>
                                        <p:strVal val="visible"/>
                                      </p:to>
                                    </p:set>
                                    <p:animEffect transition="in" filter="barn(inVertical)">
                                      <p:cBhvr>
                                        <p:cTn id="57" dur="500"/>
                                        <p:tgtEl>
                                          <p:spTgt spid="113689">
                                            <p:txEl>
                                              <p:pRg st="1" end="1"/>
                                            </p:txEl>
                                          </p:spTgt>
                                        </p:tgtEl>
                                      </p:cBhvr>
                                    </p:animEffect>
                                  </p:childTnLst>
                                </p:cTn>
                              </p:par>
                              <p:par>
                                <p:cTn id="58" presetID="16" presetClass="entr" presetSubtype="21" fill="hold" grpId="1" nodeType="withEffect">
                                  <p:stCondLst>
                                    <p:cond delay="0"/>
                                  </p:stCondLst>
                                  <p:iterate type="lt">
                                    <p:tmPct val="0"/>
                                  </p:iterate>
                                  <p:childTnLst>
                                    <p:set>
                                      <p:cBhvr>
                                        <p:cTn id="59" dur="1" fill="hold">
                                          <p:stCondLst>
                                            <p:cond delay="0"/>
                                          </p:stCondLst>
                                        </p:cTn>
                                        <p:tgtEl>
                                          <p:spTgt spid="113689">
                                            <p:txEl>
                                              <p:pRg st="2" end="2"/>
                                            </p:txEl>
                                          </p:spTgt>
                                        </p:tgtEl>
                                        <p:attrNameLst>
                                          <p:attrName>style.visibility</p:attrName>
                                        </p:attrNameLst>
                                      </p:cBhvr>
                                      <p:to>
                                        <p:strVal val="visible"/>
                                      </p:to>
                                    </p:set>
                                    <p:animEffect transition="in" filter="barn(inVertical)">
                                      <p:cBhvr>
                                        <p:cTn id="60" dur="500"/>
                                        <p:tgtEl>
                                          <p:spTgt spid="11368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6" grpId="0" animBg="1" autoUpdateAnimBg="0"/>
      <p:bldP spid="113679" grpId="0" animBg="1" autoUpdateAnimBg="0"/>
      <p:bldP spid="113680" grpId="0" animBg="1" autoUpdateAnimBg="0"/>
      <p:bldP spid="113681" grpId="0" animBg="1" autoUpdateAnimBg="0"/>
      <p:bldP spid="113682" grpId="0" animBg="1" autoUpdateAnimBg="0"/>
      <p:bldP spid="113683" grpId="0" animBg="1" autoUpdateAnimBg="0"/>
      <p:bldP spid="113684" grpId="0" animBg="1" autoUpdateAnimBg="0"/>
      <p:bldP spid="113688" grpId="0" animBg="1" autoUpdateAnimBg="0"/>
      <p:bldP spid="113689" grpId="1"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66936" y="1628800"/>
            <a:ext cx="8229600" cy="4525963"/>
          </a:xfrm>
        </p:spPr>
        <p:txBody>
          <a:bodyPr>
            <a:normAutofit fontScale="92500" lnSpcReduction="10000"/>
          </a:bodyPr>
          <a:lstStyle/>
          <a:p>
            <a:pPr marL="0" indent="0">
              <a:buNone/>
            </a:pPr>
            <a:r>
              <a:rPr lang="en-US" altLang="en-US" sz="6000" b="1" dirty="0"/>
              <a:t>Embrace </a:t>
            </a:r>
            <a:r>
              <a:rPr lang="en-US" altLang="en-US" sz="6000" b="1" dirty="0" smtClean="0"/>
              <a:t>Response to Intervention (RTI) </a:t>
            </a:r>
            <a:r>
              <a:rPr lang="en-US" altLang="en-US" sz="6000" b="1" dirty="0"/>
              <a:t>as a means to increase achievement </a:t>
            </a:r>
            <a:r>
              <a:rPr lang="en-US" altLang="en-US" sz="6000" b="1" dirty="0" smtClean="0"/>
              <a:t>for </a:t>
            </a:r>
            <a:r>
              <a:rPr lang="en-US" altLang="en-US" sz="6000" b="1" dirty="0"/>
              <a:t>all students.</a:t>
            </a:r>
            <a:r>
              <a:rPr lang="en-US" altLang="en-US" b="1" dirty="0"/>
              <a:t/>
            </a:r>
            <a:br>
              <a:rPr lang="en-US" altLang="en-US" b="1" dirty="0"/>
            </a:br>
            <a:endParaRPr lang="en-US" b="1" dirty="0"/>
          </a:p>
        </p:txBody>
      </p:sp>
      <p:sp>
        <p:nvSpPr>
          <p:cNvPr id="4" name="Slide Number Placeholder 3"/>
          <p:cNvSpPr>
            <a:spLocks noGrp="1"/>
          </p:cNvSpPr>
          <p:nvPr>
            <p:ph type="sldNum" sz="quarter" idx="12"/>
          </p:nvPr>
        </p:nvSpPr>
        <p:spPr/>
        <p:txBody>
          <a:bodyPr/>
          <a:lstStyle/>
          <a:p>
            <a:pPr>
              <a:defRPr/>
            </a:pPr>
            <a:fld id="{CA14EF38-BE4F-4D79-BE22-F2372540FEE6}" type="slidenum">
              <a:rPr lang="en-GB" altLang="en-US" smtClean="0"/>
              <a:pPr>
                <a:defRPr/>
              </a:pPr>
              <a:t>15</a:t>
            </a:fld>
            <a:endParaRPr lang="en-GB" altLang="en-US"/>
          </a:p>
        </p:txBody>
      </p:sp>
    </p:spTree>
    <p:extLst>
      <p:ext uri="{BB962C8B-B14F-4D97-AF65-F5344CB8AC3E}">
        <p14:creationId xmlns:p14="http://schemas.microsoft.com/office/powerpoint/2010/main" val="24897298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Community/Institutional</a:t>
            </a:r>
            <a:endParaRPr lang="en-PH" b="1" dirty="0"/>
          </a:p>
        </p:txBody>
      </p:sp>
      <p:sp>
        <p:nvSpPr>
          <p:cNvPr id="5" name="Content Placeholder 4">
            <a:extLst>
              <a:ext uri="{FF2B5EF4-FFF2-40B4-BE49-F238E27FC236}">
                <a16:creationId xmlns="" xmlns:a16="http://schemas.microsoft.com/office/drawing/2014/main" id="{5A4589A2-41D6-4A2A-B126-8187C5413DE8}"/>
              </a:ext>
            </a:extLst>
          </p:cNvPr>
          <p:cNvSpPr>
            <a:spLocks noGrp="1"/>
          </p:cNvSpPr>
          <p:nvPr>
            <p:ph idx="1"/>
          </p:nvPr>
        </p:nvSpPr>
        <p:spPr/>
        <p:txBody>
          <a:bodyPr>
            <a:normAutofit fontScale="85000" lnSpcReduction="10000"/>
          </a:bodyPr>
          <a:lstStyle/>
          <a:p>
            <a:pPr>
              <a:lnSpc>
                <a:spcPts val="2600"/>
              </a:lnSpc>
            </a:pPr>
            <a:r>
              <a:rPr lang="en-CA" dirty="0">
                <a:solidFill>
                  <a:srgbClr val="000000"/>
                </a:solidFill>
                <a:cs typeface="Calibri"/>
              </a:rPr>
              <a:t>Explores the</a:t>
            </a:r>
            <a:r>
              <a:rPr lang="en-CA" b="1" dirty="0">
                <a:solidFill>
                  <a:srgbClr val="000000"/>
                </a:solidFill>
                <a:latin typeface="Calibri Bold"/>
                <a:cs typeface="Calibri Bold"/>
              </a:rPr>
              <a:t> settings</a:t>
            </a:r>
            <a:r>
              <a:rPr lang="en-CA" dirty="0">
                <a:solidFill>
                  <a:srgbClr val="000000"/>
                </a:solidFill>
                <a:cs typeface="Calibri"/>
              </a:rPr>
              <a:t>, such as school, workplace,</a:t>
            </a:r>
            <a:r>
              <a:rPr lang="en-CA" dirty="0">
                <a:solidFill>
                  <a:srgbClr val="000000"/>
                </a:solidFill>
                <a:latin typeface="Times New Roman"/>
                <a:cs typeface="Calibri"/>
              </a:rPr>
              <a:t> </a:t>
            </a:r>
            <a:r>
              <a:rPr lang="en-CA" dirty="0">
                <a:solidFill>
                  <a:srgbClr val="000000"/>
                </a:solidFill>
                <a:cs typeface="Calibri"/>
              </a:rPr>
              <a:t>health centre and neighborhood, in which social</a:t>
            </a:r>
            <a:r>
              <a:rPr lang="en-CA" dirty="0">
                <a:solidFill>
                  <a:srgbClr val="000000"/>
                </a:solidFill>
                <a:latin typeface="Times New Roman"/>
                <a:cs typeface="Calibri"/>
              </a:rPr>
              <a:t> </a:t>
            </a:r>
            <a:r>
              <a:rPr lang="en-CA" dirty="0">
                <a:solidFill>
                  <a:srgbClr val="000000"/>
                </a:solidFill>
                <a:cs typeface="Calibri"/>
              </a:rPr>
              <a:t>relationships occur and seeks to identify the</a:t>
            </a:r>
            <a:r>
              <a:rPr lang="en-CA" dirty="0">
                <a:solidFill>
                  <a:srgbClr val="000000"/>
                </a:solidFill>
                <a:latin typeface="Times New Roman"/>
                <a:cs typeface="Calibri"/>
              </a:rPr>
              <a:t> </a:t>
            </a:r>
            <a:r>
              <a:rPr lang="en-CA" dirty="0">
                <a:solidFill>
                  <a:srgbClr val="000000"/>
                </a:solidFill>
                <a:cs typeface="Calibri"/>
              </a:rPr>
              <a:t>characteristics of these settings that are associated</a:t>
            </a:r>
            <a:r>
              <a:rPr lang="en-CA" dirty="0">
                <a:solidFill>
                  <a:srgbClr val="000000"/>
                </a:solidFill>
                <a:latin typeface="Times New Roman"/>
                <a:cs typeface="Calibri"/>
              </a:rPr>
              <a:t> </a:t>
            </a:r>
            <a:r>
              <a:rPr lang="en-CA" dirty="0">
                <a:solidFill>
                  <a:srgbClr val="000000"/>
                </a:solidFill>
                <a:cs typeface="Calibri"/>
              </a:rPr>
              <a:t>with </a:t>
            </a:r>
            <a:r>
              <a:rPr lang="en-CA" dirty="0" smtClean="0">
                <a:solidFill>
                  <a:srgbClr val="000000"/>
                </a:solidFill>
                <a:cs typeface="Calibri"/>
              </a:rPr>
              <a:t>educational testing and measurement</a:t>
            </a:r>
            <a:endParaRPr lang="en-CA" dirty="0">
              <a:solidFill>
                <a:srgbClr val="000000"/>
              </a:solidFill>
              <a:cs typeface="Calibri"/>
            </a:endParaRPr>
          </a:p>
          <a:p>
            <a:pPr>
              <a:lnSpc>
                <a:spcPts val="2600"/>
              </a:lnSpc>
            </a:pPr>
            <a:r>
              <a:rPr lang="en-CA" dirty="0">
                <a:solidFill>
                  <a:srgbClr val="000000"/>
                </a:solidFill>
                <a:cs typeface="Calibri"/>
              </a:rPr>
              <a:t>Factors that include the health, economic, educational</a:t>
            </a:r>
            <a:r>
              <a:rPr lang="en-CA" dirty="0">
                <a:solidFill>
                  <a:srgbClr val="000000"/>
                </a:solidFill>
                <a:latin typeface="Times New Roman"/>
                <a:cs typeface="Calibri"/>
              </a:rPr>
              <a:t> </a:t>
            </a:r>
            <a:r>
              <a:rPr lang="en-CA" dirty="0">
                <a:solidFill>
                  <a:srgbClr val="000000"/>
                </a:solidFill>
                <a:cs typeface="Calibri"/>
              </a:rPr>
              <a:t>and social</a:t>
            </a:r>
            <a:r>
              <a:rPr lang="en-CA" b="1" i="1" dirty="0">
                <a:solidFill>
                  <a:srgbClr val="000000"/>
                </a:solidFill>
                <a:latin typeface="Calibri Bold Italic"/>
                <a:cs typeface="Calibri Bold Italic"/>
              </a:rPr>
              <a:t> policies</a:t>
            </a:r>
            <a:r>
              <a:rPr lang="en-CA" dirty="0">
                <a:solidFill>
                  <a:srgbClr val="000000"/>
                </a:solidFill>
                <a:cs typeface="Calibri"/>
              </a:rPr>
              <a:t> that help to maintain economic or</a:t>
            </a:r>
            <a:r>
              <a:rPr lang="en-CA" dirty="0">
                <a:solidFill>
                  <a:srgbClr val="000000"/>
                </a:solidFill>
                <a:latin typeface="Times New Roman"/>
                <a:cs typeface="Calibri"/>
              </a:rPr>
              <a:t> </a:t>
            </a:r>
            <a:r>
              <a:rPr lang="en-CA" dirty="0">
                <a:solidFill>
                  <a:srgbClr val="000000"/>
                </a:solidFill>
                <a:cs typeface="Calibri"/>
              </a:rPr>
              <a:t>social inequalities between groups in society</a:t>
            </a:r>
          </a:p>
          <a:p>
            <a:pPr>
              <a:lnSpc>
                <a:spcPts val="2500"/>
              </a:lnSpc>
            </a:pPr>
            <a:r>
              <a:rPr lang="en-CA" dirty="0">
                <a:solidFill>
                  <a:srgbClr val="000000"/>
                </a:solidFill>
                <a:cs typeface="Calibri"/>
              </a:rPr>
              <a:t>Social and cultural norms that support </a:t>
            </a:r>
            <a:r>
              <a:rPr lang="en-CA" dirty="0" smtClean="0">
                <a:solidFill>
                  <a:srgbClr val="000000"/>
                </a:solidFill>
                <a:cs typeface="Calibri"/>
              </a:rPr>
              <a:t>educational measurement and assessment as </a:t>
            </a:r>
            <a:r>
              <a:rPr lang="en-CA" dirty="0">
                <a:solidFill>
                  <a:srgbClr val="000000"/>
                </a:solidFill>
                <a:cs typeface="Calibri"/>
              </a:rPr>
              <a:t>acceptable.</a:t>
            </a:r>
          </a:p>
          <a:p>
            <a:pPr>
              <a:lnSpc>
                <a:spcPts val="2500"/>
              </a:lnSpc>
            </a:pPr>
            <a:r>
              <a:rPr lang="en-CA" dirty="0">
                <a:cs typeface="Calibri"/>
              </a:rPr>
              <a:t>Religion, but these vary by context—could be</a:t>
            </a:r>
            <a:r>
              <a:rPr lang="en-CA" dirty="0">
                <a:latin typeface="Times New Roman"/>
              </a:rPr>
              <a:t/>
            </a:r>
            <a:br>
              <a:rPr lang="en-CA" dirty="0">
                <a:latin typeface="Times New Roman"/>
              </a:rPr>
            </a:br>
            <a:r>
              <a:rPr lang="en-CA" dirty="0">
                <a:cs typeface="Calibri"/>
              </a:rPr>
              <a:t>structural or institutional</a:t>
            </a:r>
            <a:endParaRPr lang="en-CA" dirty="0">
              <a:solidFill>
                <a:srgbClr val="000000"/>
              </a:solidFill>
              <a:cs typeface="Calibri"/>
            </a:endParaRPr>
          </a:p>
        </p:txBody>
      </p:sp>
    </p:spTree>
    <p:extLst>
      <p:ext uri="{BB962C8B-B14F-4D97-AF65-F5344CB8AC3E}">
        <p14:creationId xmlns:p14="http://schemas.microsoft.com/office/powerpoint/2010/main" val="2420577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7249" t="28683" r="8868" b="14211"/>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itle 3"/>
          <p:cNvSpPr>
            <a:spLocks noGrp="1"/>
          </p:cNvSpPr>
          <p:nvPr>
            <p:ph type="title"/>
          </p:nvPr>
        </p:nvSpPr>
        <p:spPr>
          <a:xfrm>
            <a:off x="0" y="873125"/>
            <a:ext cx="8148638" cy="990600"/>
          </a:xfrm>
        </p:spPr>
        <p:txBody>
          <a:bodyPr>
            <a:normAutofit fontScale="90000"/>
          </a:bodyPr>
          <a:lstStyle/>
          <a:p>
            <a:r>
              <a:rPr lang="en-PH" altLang="en-US" smtClean="0">
                <a:solidFill>
                  <a:schemeClr val="bg1"/>
                </a:solidFill>
              </a:rPr>
              <a:t>Aligning Our Assessment Strategies</a:t>
            </a:r>
          </a:p>
        </p:txBody>
      </p:sp>
      <p:sp>
        <p:nvSpPr>
          <p:cNvPr id="2" name="Rectangle 1"/>
          <p:cNvSpPr/>
          <p:nvPr/>
        </p:nvSpPr>
        <p:spPr>
          <a:xfrm>
            <a:off x="7620000" y="2133600"/>
            <a:ext cx="1219200" cy="3657600"/>
          </a:xfrm>
          <a:prstGeom prst="rect">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252548642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defRPr/>
            </a:pPr>
            <a:r>
              <a:rPr lang="en-AU" dirty="0" smtClean="0">
                <a:solidFill>
                  <a:schemeClr val="accent2">
                    <a:lumMod val="75000"/>
                  </a:schemeClr>
                </a:solidFill>
              </a:rPr>
              <a:t>Department of Education </a:t>
            </a:r>
            <a:br>
              <a:rPr lang="en-AU" dirty="0" smtClean="0">
                <a:solidFill>
                  <a:schemeClr val="accent2">
                    <a:lumMod val="75000"/>
                  </a:schemeClr>
                </a:solidFill>
              </a:rPr>
            </a:br>
            <a:r>
              <a:rPr lang="en-AU" dirty="0" smtClean="0">
                <a:solidFill>
                  <a:schemeClr val="accent2">
                    <a:lumMod val="75000"/>
                  </a:schemeClr>
                </a:solidFill>
              </a:rPr>
              <a:t>Order No. 8 s. 2015</a:t>
            </a:r>
            <a:endParaRPr lang="en-AU" dirty="0">
              <a:solidFill>
                <a:schemeClr val="accent2">
                  <a:lumMod val="75000"/>
                </a:schemeClr>
              </a:solidFill>
            </a:endParaRPr>
          </a:p>
        </p:txBody>
      </p:sp>
      <p:pic>
        <p:nvPicPr>
          <p:cNvPr id="2867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400" y="2449513"/>
            <a:ext cx="8601075" cy="329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62200" y="3086100"/>
            <a:ext cx="6477000" cy="2667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C00000"/>
              </a:solidFill>
            </a:endParaRPr>
          </a:p>
        </p:txBody>
      </p:sp>
      <p:sp>
        <p:nvSpPr>
          <p:cNvPr id="3" name="Rectangle 2"/>
          <p:cNvSpPr/>
          <p:nvPr/>
        </p:nvSpPr>
        <p:spPr>
          <a:xfrm>
            <a:off x="762000" y="3352800"/>
            <a:ext cx="7772400" cy="3048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noFill/>
            </a:endParaRPr>
          </a:p>
        </p:txBody>
      </p:sp>
    </p:spTree>
    <p:extLst>
      <p:ext uri="{BB962C8B-B14F-4D97-AF65-F5344CB8AC3E}">
        <p14:creationId xmlns:p14="http://schemas.microsoft.com/office/powerpoint/2010/main" val="182700202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p:cNvPicPr>
            <a:picLocks noChangeAspect="1"/>
          </p:cNvPicPr>
          <p:nvPr/>
        </p:nvPicPr>
        <p:blipFill>
          <a:blip r:embed="rId3" cstate="print">
            <a:extLst>
              <a:ext uri="{28A0092B-C50C-407E-A947-70E740481C1C}">
                <a14:useLocalDpi xmlns:a14="http://schemas.microsoft.com/office/drawing/2010/main" val="0"/>
              </a:ext>
            </a:extLst>
          </a:blip>
          <a:srcRect l="20499" t="37500" r="24449" b="3123"/>
          <a:stretch>
            <a:fillRect/>
          </a:stretch>
        </p:blipFill>
        <p:spPr bwMode="auto">
          <a:xfrm>
            <a:off x="1143000" y="1371600"/>
            <a:ext cx="71628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6457275"/>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a:srcRect l="16595" t="9243" r="49644" b="14150"/>
          <a:stretch/>
        </p:blipFill>
        <p:spPr bwMode="auto">
          <a:xfrm>
            <a:off x="2051720" y="332656"/>
            <a:ext cx="4896544" cy="626469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9953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PH" dirty="0" smtClean="0"/>
              <a:t>Types of Knowledge</a:t>
            </a:r>
            <a:endParaRPr lang="en-PH" dirty="0"/>
          </a:p>
        </p:txBody>
      </p:sp>
      <p:sp>
        <p:nvSpPr>
          <p:cNvPr id="3" name="Content Placeholder 2"/>
          <p:cNvSpPr>
            <a:spLocks noGrp="1"/>
          </p:cNvSpPr>
          <p:nvPr>
            <p:ph idx="1"/>
          </p:nvPr>
        </p:nvSpPr>
        <p:spPr/>
        <p:txBody>
          <a:bodyPr>
            <a:normAutofit/>
          </a:bodyPr>
          <a:lstStyle/>
          <a:p>
            <a:pPr>
              <a:buFont typeface="Wingdings" pitchFamily="2" charset="2"/>
              <a:buChar char="Ø"/>
            </a:pPr>
            <a:r>
              <a:rPr lang="en-AU" b="1" dirty="0" smtClean="0"/>
              <a:t>Factual</a:t>
            </a:r>
            <a:endParaRPr lang="en-AU" dirty="0"/>
          </a:p>
          <a:p>
            <a:pPr>
              <a:buFont typeface="Wingdings" pitchFamily="2" charset="2"/>
              <a:buChar char="Ø"/>
            </a:pPr>
            <a:r>
              <a:rPr lang="en-AU" b="1" dirty="0" smtClean="0"/>
              <a:t>Conceptual</a:t>
            </a:r>
            <a:endParaRPr lang="en-AU" dirty="0"/>
          </a:p>
          <a:p>
            <a:pPr>
              <a:buFont typeface="Wingdings" pitchFamily="2" charset="2"/>
              <a:buChar char="Ø"/>
            </a:pPr>
            <a:r>
              <a:rPr lang="en-AU" b="1" dirty="0" smtClean="0"/>
              <a:t>Procedural</a:t>
            </a:r>
            <a:endParaRPr lang="en-AU" dirty="0"/>
          </a:p>
          <a:p>
            <a:pPr>
              <a:buFont typeface="Wingdings" pitchFamily="2" charset="2"/>
              <a:buChar char="Ø"/>
            </a:pPr>
            <a:r>
              <a:rPr lang="en-AU" b="1" dirty="0" smtClean="0"/>
              <a:t>Metacognitive</a:t>
            </a:r>
            <a:endParaRPr lang="en-AU" dirty="0"/>
          </a:p>
        </p:txBody>
      </p:sp>
    </p:spTree>
    <p:extLst>
      <p:ext uri="{BB962C8B-B14F-4D97-AF65-F5344CB8AC3E}">
        <p14:creationId xmlns:p14="http://schemas.microsoft.com/office/powerpoint/2010/main" val="5408269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888" t="59394" r="26278" b="20606"/>
          <a:stretch/>
        </p:blipFill>
        <p:spPr bwMode="auto">
          <a:xfrm>
            <a:off x="62662" y="1981200"/>
            <a:ext cx="9081338" cy="2092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normAutofit fontScale="90000"/>
          </a:bodyPr>
          <a:lstStyle/>
          <a:p>
            <a:r>
              <a:rPr lang="en-PH" dirty="0"/>
              <a:t>Template Table </a:t>
            </a:r>
            <a:r>
              <a:rPr lang="en-PH" dirty="0" smtClean="0"/>
              <a:t>of Specifications</a:t>
            </a:r>
            <a:br>
              <a:rPr lang="en-PH" dirty="0" smtClean="0"/>
            </a:br>
            <a:r>
              <a:rPr lang="en-PH" dirty="0" smtClean="0"/>
              <a:t>(per Content Domain)</a:t>
            </a:r>
            <a:endParaRPr lang="en-PH" dirty="0"/>
          </a:p>
        </p:txBody>
      </p:sp>
      <p:sp>
        <p:nvSpPr>
          <p:cNvPr id="2" name="Down Arrow 1"/>
          <p:cNvSpPr/>
          <p:nvPr/>
        </p:nvSpPr>
        <p:spPr>
          <a:xfrm flipV="1">
            <a:off x="8316416" y="3861048"/>
            <a:ext cx="484632" cy="978408"/>
          </a:xfrm>
          <a:prstGeom prst="down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 name="TextBox 2"/>
          <p:cNvSpPr txBox="1"/>
          <p:nvPr/>
        </p:nvSpPr>
        <p:spPr>
          <a:xfrm>
            <a:off x="539552" y="4293096"/>
            <a:ext cx="7560840" cy="2308324"/>
          </a:xfrm>
          <a:prstGeom prst="rect">
            <a:avLst/>
          </a:prstGeom>
          <a:noFill/>
        </p:spPr>
        <p:txBody>
          <a:bodyPr wrap="square" rtlCol="0">
            <a:spAutoFit/>
          </a:bodyPr>
          <a:lstStyle/>
          <a:p>
            <a:r>
              <a:rPr lang="en-PH" sz="3200" b="1" dirty="0" smtClean="0"/>
              <a:t>ENGLISH or </a:t>
            </a:r>
            <a:r>
              <a:rPr lang="en-PH" sz="3200" b="1" dirty="0" err="1" smtClean="0"/>
              <a:t>Araling</a:t>
            </a:r>
            <a:r>
              <a:rPr lang="en-PH" sz="3200" b="1" dirty="0" smtClean="0"/>
              <a:t> </a:t>
            </a:r>
            <a:r>
              <a:rPr lang="en-PH" sz="3200" b="1" dirty="0" err="1" smtClean="0"/>
              <a:t>Panlipunan</a:t>
            </a:r>
            <a:r>
              <a:rPr lang="en-PH" sz="3200" b="1" dirty="0" smtClean="0"/>
              <a:t> Grade 10 </a:t>
            </a:r>
          </a:p>
          <a:p>
            <a:r>
              <a:rPr lang="en-PH" sz="2800" b="1" dirty="0" smtClean="0"/>
              <a:t>(create domain/metacognitive knowledge):</a:t>
            </a:r>
          </a:p>
          <a:p>
            <a:endParaRPr lang="en-PH" sz="2800" b="1" dirty="0"/>
          </a:p>
          <a:p>
            <a:r>
              <a:rPr lang="en-PH" sz="2800" dirty="0" smtClean="0"/>
              <a:t>Write a paragraph describing election day in 2022.</a:t>
            </a:r>
          </a:p>
          <a:p>
            <a:r>
              <a:rPr lang="en-PH" sz="2800" dirty="0" smtClean="0"/>
              <a:t>Draw your  mind map for the paragraph you wrote.</a:t>
            </a:r>
            <a:endParaRPr lang="en-PH" sz="2800" dirty="0"/>
          </a:p>
        </p:txBody>
      </p:sp>
    </p:spTree>
    <p:extLst>
      <p:ext uri="{BB962C8B-B14F-4D97-AF65-F5344CB8AC3E}">
        <p14:creationId xmlns:p14="http://schemas.microsoft.com/office/powerpoint/2010/main" val="954681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arn(outVertical)">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27384"/>
            <a:ext cx="9144000" cy="6858000"/>
          </a:xfrm>
        </p:spPr>
      </p:pic>
    </p:spTree>
    <p:extLst>
      <p:ext uri="{BB962C8B-B14F-4D97-AF65-F5344CB8AC3E}">
        <p14:creationId xmlns:p14="http://schemas.microsoft.com/office/powerpoint/2010/main" val="447933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27384"/>
            <a:ext cx="9144000" cy="6858000"/>
          </a:xfrm>
        </p:spPr>
      </p:pic>
    </p:spTree>
    <p:extLst>
      <p:ext uri="{BB962C8B-B14F-4D97-AF65-F5344CB8AC3E}">
        <p14:creationId xmlns:p14="http://schemas.microsoft.com/office/powerpoint/2010/main" val="413746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252520" cy="6939390"/>
          </a:xfrm>
        </p:spPr>
      </p:pic>
    </p:spTree>
    <p:extLst>
      <p:ext uri="{BB962C8B-B14F-4D97-AF65-F5344CB8AC3E}">
        <p14:creationId xmlns:p14="http://schemas.microsoft.com/office/powerpoint/2010/main" val="1664670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89" y="-23458"/>
            <a:ext cx="9175277" cy="6881458"/>
          </a:xfrm>
        </p:spPr>
      </p:pic>
    </p:spTree>
    <p:extLst>
      <p:ext uri="{BB962C8B-B14F-4D97-AF65-F5344CB8AC3E}">
        <p14:creationId xmlns:p14="http://schemas.microsoft.com/office/powerpoint/2010/main" val="2443045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252520" cy="6939390"/>
          </a:xfrm>
        </p:spPr>
      </p:pic>
    </p:spTree>
    <p:extLst>
      <p:ext uri="{BB962C8B-B14F-4D97-AF65-F5344CB8AC3E}">
        <p14:creationId xmlns:p14="http://schemas.microsoft.com/office/powerpoint/2010/main" val="144255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555249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533" y="0"/>
            <a:ext cx="9137467" cy="6853101"/>
          </a:xfrm>
        </p:spPr>
      </p:pic>
    </p:spTree>
    <p:extLst>
      <p:ext uri="{BB962C8B-B14F-4D97-AF65-F5344CB8AC3E}">
        <p14:creationId xmlns:p14="http://schemas.microsoft.com/office/powerpoint/2010/main" val="428914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Structural</a:t>
            </a:r>
            <a:endParaRPr lang="en-PH" b="1" dirty="0"/>
          </a:p>
        </p:txBody>
      </p:sp>
      <p:sp>
        <p:nvSpPr>
          <p:cNvPr id="5" name="Content Placeholder 4">
            <a:extLst>
              <a:ext uri="{FF2B5EF4-FFF2-40B4-BE49-F238E27FC236}">
                <a16:creationId xmlns="" xmlns:a16="http://schemas.microsoft.com/office/drawing/2014/main" id="{5A4589A2-41D6-4A2A-B126-8187C5413DE8}"/>
              </a:ext>
            </a:extLst>
          </p:cNvPr>
          <p:cNvSpPr>
            <a:spLocks noGrp="1"/>
          </p:cNvSpPr>
          <p:nvPr>
            <p:ph idx="1"/>
          </p:nvPr>
        </p:nvSpPr>
        <p:spPr/>
        <p:txBody>
          <a:bodyPr>
            <a:normAutofit/>
          </a:bodyPr>
          <a:lstStyle/>
          <a:p>
            <a:pPr>
              <a:lnSpc>
                <a:spcPts val="3800"/>
              </a:lnSpc>
            </a:pPr>
            <a:r>
              <a:rPr lang="en-CA" sz="2800" dirty="0">
                <a:solidFill>
                  <a:srgbClr val="000000"/>
                </a:solidFill>
                <a:cs typeface="Calibri"/>
              </a:rPr>
              <a:t>Looks at the</a:t>
            </a:r>
            <a:r>
              <a:rPr lang="en-CA" b="1" dirty="0">
                <a:solidFill>
                  <a:srgbClr val="000000"/>
                </a:solidFill>
                <a:latin typeface="Calibri Bold"/>
                <a:cs typeface="Calibri Bold"/>
              </a:rPr>
              <a:t> broad societal factors</a:t>
            </a:r>
            <a:r>
              <a:rPr lang="en-CA" sz="2800" dirty="0">
                <a:solidFill>
                  <a:srgbClr val="000000"/>
                </a:solidFill>
                <a:cs typeface="Calibri"/>
              </a:rPr>
              <a:t> that help </a:t>
            </a:r>
            <a:r>
              <a:rPr lang="en-CA" dirty="0">
                <a:solidFill>
                  <a:srgbClr val="000000"/>
                </a:solidFill>
                <a:cs typeface="Calibri"/>
              </a:rPr>
              <a:t>create a climate in which </a:t>
            </a:r>
            <a:r>
              <a:rPr lang="en-CA" dirty="0" smtClean="0">
                <a:solidFill>
                  <a:srgbClr val="000000"/>
                </a:solidFill>
                <a:cs typeface="Calibri"/>
              </a:rPr>
              <a:t>educational assessment and evaluation is </a:t>
            </a:r>
            <a:r>
              <a:rPr lang="en-CA" dirty="0">
                <a:solidFill>
                  <a:srgbClr val="000000"/>
                </a:solidFill>
                <a:cs typeface="Calibri"/>
              </a:rPr>
              <a:t>encouraged</a:t>
            </a:r>
            <a:r>
              <a:rPr lang="en-CA" dirty="0">
                <a:solidFill>
                  <a:srgbClr val="000000"/>
                </a:solidFill>
                <a:latin typeface="Times New Roman"/>
                <a:cs typeface="Calibri"/>
              </a:rPr>
              <a:t> </a:t>
            </a:r>
            <a:r>
              <a:rPr lang="en-CA" dirty="0">
                <a:solidFill>
                  <a:srgbClr val="000000"/>
                </a:solidFill>
                <a:cs typeface="Calibri"/>
              </a:rPr>
              <a:t>or inhibited</a:t>
            </a:r>
          </a:p>
          <a:p>
            <a:pPr>
              <a:lnSpc>
                <a:spcPts val="3800"/>
              </a:lnSpc>
            </a:pPr>
            <a:r>
              <a:rPr lang="en-CA" dirty="0">
                <a:solidFill>
                  <a:srgbClr val="000000"/>
                </a:solidFill>
                <a:cs typeface="Calibri"/>
              </a:rPr>
              <a:t>Gender, migration, economic inequality,</a:t>
            </a:r>
            <a:r>
              <a:rPr lang="en-CA" dirty="0">
                <a:solidFill>
                  <a:srgbClr val="000000"/>
                </a:solidFill>
                <a:latin typeface="Times New Roman"/>
                <a:cs typeface="Calibri"/>
              </a:rPr>
              <a:t> </a:t>
            </a:r>
            <a:r>
              <a:rPr lang="en-CA" dirty="0">
                <a:solidFill>
                  <a:srgbClr val="000000"/>
                </a:solidFill>
                <a:cs typeface="Calibri"/>
              </a:rPr>
              <a:t>globalization</a:t>
            </a:r>
          </a:p>
          <a:p>
            <a:pPr>
              <a:lnSpc>
                <a:spcPts val="3800"/>
              </a:lnSpc>
            </a:pPr>
            <a:r>
              <a:rPr lang="en-CA" dirty="0">
                <a:cs typeface="Calibri"/>
              </a:rPr>
              <a:t>Environment (social, political, economic),</a:t>
            </a:r>
            <a:r>
              <a:rPr lang="en-CA" dirty="0">
                <a:latin typeface="Times New Roman"/>
                <a:cs typeface="Calibri"/>
              </a:rPr>
              <a:t> </a:t>
            </a:r>
            <a:r>
              <a:rPr lang="en-CA" dirty="0">
                <a:cs typeface="Calibri"/>
              </a:rPr>
              <a:t>situation of a country—its context</a:t>
            </a:r>
            <a:endParaRPr lang="en-CA" dirty="0">
              <a:solidFill>
                <a:srgbClr val="000000"/>
              </a:solidFill>
              <a:cs typeface="Calibri"/>
            </a:endParaRPr>
          </a:p>
        </p:txBody>
      </p:sp>
    </p:spTree>
    <p:extLst>
      <p:ext uri="{BB962C8B-B14F-4D97-AF65-F5344CB8AC3E}">
        <p14:creationId xmlns:p14="http://schemas.microsoft.com/office/powerpoint/2010/main" val="1242834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3"/>
          <a:srcRect t="17341" r="14744" b="9494"/>
          <a:stretch/>
        </p:blipFill>
        <p:spPr bwMode="auto">
          <a:xfrm>
            <a:off x="683568" y="260648"/>
            <a:ext cx="7704856" cy="626469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74032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PH" dirty="0" smtClean="0"/>
              <a:t>SDG 4</a:t>
            </a:r>
            <a:endParaRPr lang="en-PH" dirty="0"/>
          </a:p>
        </p:txBody>
      </p:sp>
      <p:sp>
        <p:nvSpPr>
          <p:cNvPr id="3" name="Content Placeholder 2"/>
          <p:cNvSpPr>
            <a:spLocks noGrp="1"/>
          </p:cNvSpPr>
          <p:nvPr>
            <p:ph idx="1"/>
          </p:nvPr>
        </p:nvSpPr>
        <p:spPr/>
        <p:txBody>
          <a:bodyPr>
            <a:normAutofit fontScale="77500" lnSpcReduction="20000"/>
          </a:bodyPr>
          <a:lstStyle/>
          <a:p>
            <a:r>
              <a:rPr lang="en-AU" dirty="0" smtClean="0"/>
              <a:t>We </a:t>
            </a:r>
            <a:r>
              <a:rPr lang="en-AU" dirty="0"/>
              <a:t>commit to providing inclusive and equitable quality education at all levels – early childhood, primary, secondary, tertiary, technical and vocational training. All people, irrespective of sex, age, race, ethnicity, and persons with disabilities, migrants, indigenous peoples, children and youth, especially those in vulnerable situations, should have access to life-long learning opportunities that help them acquire the knowledge and skills needed to exploit opportunities and to participate fully in society. We will strive to provide children and youth with a nurturing environment for the full realization of their rights and capabilities, helping our countries to reap the demographic dividend including through safe schools and cohesive communities and families.</a:t>
            </a:r>
            <a:endParaRPr lang="en-PH" dirty="0"/>
          </a:p>
        </p:txBody>
      </p:sp>
    </p:spTree>
    <p:extLst>
      <p:ext uri="{BB962C8B-B14F-4D97-AF65-F5344CB8AC3E}">
        <p14:creationId xmlns:p14="http://schemas.microsoft.com/office/powerpoint/2010/main" val="28387084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2316" t="37647" r="15294" b="29411"/>
          <a:stretch/>
        </p:blipFill>
        <p:spPr bwMode="auto">
          <a:xfrm>
            <a:off x="251520" y="2166299"/>
            <a:ext cx="8659984" cy="3062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fontScale="90000"/>
          </a:bodyPr>
          <a:lstStyle/>
          <a:p>
            <a:r>
              <a:rPr lang="en-PH" dirty="0" smtClean="0"/>
              <a:t>Sustainable Development Goals SDG4</a:t>
            </a:r>
            <a:endParaRPr lang="en-PH" dirty="0"/>
          </a:p>
        </p:txBody>
      </p:sp>
    </p:spTree>
    <p:extLst>
      <p:ext uri="{BB962C8B-B14F-4D97-AF65-F5344CB8AC3E}">
        <p14:creationId xmlns:p14="http://schemas.microsoft.com/office/powerpoint/2010/main" val="35866057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4092" y="1196752"/>
            <a:ext cx="8229600" cy="4525963"/>
          </a:xfrm>
        </p:spPr>
        <p:txBody>
          <a:bodyPr>
            <a:normAutofit fontScale="85000" lnSpcReduction="20000"/>
          </a:bodyPr>
          <a:lstStyle/>
          <a:p>
            <a:pPr marL="0" indent="0">
              <a:buNone/>
            </a:pPr>
            <a:r>
              <a:rPr lang="en-AU" sz="6000" dirty="0" smtClean="0"/>
              <a:t>“The </a:t>
            </a:r>
            <a:r>
              <a:rPr lang="en-AU" sz="6000" dirty="0"/>
              <a:t>ultimate goal of this agenda is to leave no one behind. This calls for robust data and sound monitoring</a:t>
            </a:r>
            <a:r>
              <a:rPr lang="en-AU" sz="6000" dirty="0" smtClean="0"/>
              <a:t>.”</a:t>
            </a:r>
          </a:p>
          <a:p>
            <a:pPr marL="0" indent="0">
              <a:buNone/>
            </a:pPr>
            <a:endParaRPr lang="en-AU" sz="6000" dirty="0" smtClean="0"/>
          </a:p>
          <a:p>
            <a:pPr marL="0" indent="0" algn="r">
              <a:buNone/>
            </a:pPr>
            <a:r>
              <a:rPr lang="en-AU" sz="3800" dirty="0">
                <a:solidFill>
                  <a:srgbClr val="000000"/>
                </a:solidFill>
              </a:rPr>
              <a:t>Irina </a:t>
            </a:r>
            <a:r>
              <a:rPr lang="en-AU" sz="3800" dirty="0" err="1">
                <a:solidFill>
                  <a:srgbClr val="000000"/>
                </a:solidFill>
              </a:rPr>
              <a:t>Bokova</a:t>
            </a:r>
            <a:r>
              <a:rPr lang="en-AU" sz="3800" dirty="0">
                <a:solidFill>
                  <a:srgbClr val="000000"/>
                </a:solidFill>
              </a:rPr>
              <a:t> </a:t>
            </a:r>
            <a:endParaRPr lang="en-AU" sz="3800" dirty="0" smtClean="0">
              <a:solidFill>
                <a:srgbClr val="000000"/>
              </a:solidFill>
            </a:endParaRPr>
          </a:p>
          <a:p>
            <a:pPr marL="0" indent="0" algn="r">
              <a:buNone/>
            </a:pPr>
            <a:r>
              <a:rPr lang="en-AU" sz="3800" dirty="0">
                <a:solidFill>
                  <a:srgbClr val="000000"/>
                </a:solidFill>
              </a:rPr>
              <a:t>UNESCO </a:t>
            </a:r>
            <a:r>
              <a:rPr lang="en-AU" sz="3800" dirty="0" smtClean="0">
                <a:solidFill>
                  <a:srgbClr val="000000"/>
                </a:solidFill>
              </a:rPr>
              <a:t>Director-General</a:t>
            </a:r>
            <a:endParaRPr lang="en-AU" sz="3800" dirty="0" smtClean="0"/>
          </a:p>
          <a:p>
            <a:pPr marL="0" indent="0">
              <a:buNone/>
            </a:pPr>
            <a:endParaRPr lang="en-AU" sz="6000" b="1" dirty="0"/>
          </a:p>
          <a:p>
            <a:pPr marL="0" indent="0">
              <a:buNone/>
            </a:pPr>
            <a:endParaRPr lang="en-US" b="1" dirty="0"/>
          </a:p>
        </p:txBody>
      </p:sp>
      <p:sp>
        <p:nvSpPr>
          <p:cNvPr id="4" name="Slide Number Placeholder 3"/>
          <p:cNvSpPr>
            <a:spLocks noGrp="1"/>
          </p:cNvSpPr>
          <p:nvPr>
            <p:ph type="sldNum" sz="quarter" idx="12"/>
          </p:nvPr>
        </p:nvSpPr>
        <p:spPr/>
        <p:txBody>
          <a:bodyPr/>
          <a:lstStyle/>
          <a:p>
            <a:pPr>
              <a:defRPr/>
            </a:pPr>
            <a:fld id="{CA14EF38-BE4F-4D79-BE22-F2372540FEE6}" type="slidenum">
              <a:rPr lang="en-GB" altLang="en-US" smtClean="0"/>
              <a:pPr>
                <a:defRPr/>
              </a:pPr>
              <a:t>32</a:t>
            </a:fld>
            <a:endParaRPr lang="en-GB" altLang="en-US"/>
          </a:p>
        </p:txBody>
      </p:sp>
    </p:spTree>
    <p:extLst>
      <p:ext uri="{BB962C8B-B14F-4D97-AF65-F5344CB8AC3E}">
        <p14:creationId xmlns:p14="http://schemas.microsoft.com/office/powerpoint/2010/main" val="313669659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338" t="55098" r="14963" b="8823"/>
          <a:stretch/>
        </p:blipFill>
        <p:spPr bwMode="auto">
          <a:xfrm>
            <a:off x="420075" y="1736414"/>
            <a:ext cx="8400397" cy="3060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PH" b="1" dirty="0" smtClean="0"/>
              <a:t>SDG 4</a:t>
            </a:r>
            <a:endParaRPr lang="en-PH" b="1" dirty="0"/>
          </a:p>
        </p:txBody>
      </p:sp>
    </p:spTree>
    <p:extLst>
      <p:ext uri="{BB962C8B-B14F-4D97-AF65-F5344CB8AC3E}">
        <p14:creationId xmlns:p14="http://schemas.microsoft.com/office/powerpoint/2010/main" val="112937060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2" y="847253"/>
            <a:ext cx="8229600" cy="4525963"/>
          </a:xfrm>
        </p:spPr>
        <p:txBody>
          <a:bodyPr/>
          <a:lstStyle/>
          <a:p>
            <a:r>
              <a:rPr lang="en-AU" dirty="0"/>
              <a:t>“Quality is never an accident; it is always the result of high intention, sincere effort, intelligent direction and </a:t>
            </a:r>
            <a:r>
              <a:rPr lang="en-AU" dirty="0" err="1"/>
              <a:t>skillful</a:t>
            </a:r>
            <a:r>
              <a:rPr lang="en-AU" dirty="0"/>
              <a:t> execution; it represents the wise choice of many alternatives.” – William A. Foster</a:t>
            </a:r>
            <a:endParaRPr lang="en-PH" dirty="0"/>
          </a:p>
        </p:txBody>
      </p:sp>
      <p:pic>
        <p:nvPicPr>
          <p:cNvPr id="4" name="Picture 3"/>
          <p:cNvPicPr/>
          <p:nvPr/>
        </p:nvPicPr>
        <p:blipFill rotWithShape="1">
          <a:blip r:embed="rId2"/>
          <a:srcRect l="31333" t="10837" r="50487" b="56084"/>
          <a:stretch/>
        </p:blipFill>
        <p:spPr bwMode="auto">
          <a:xfrm>
            <a:off x="3024138" y="3573016"/>
            <a:ext cx="2699990" cy="25202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918168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PH" sz="4000" dirty="0" smtClean="0"/>
              <a:t>Plans for Assessment Associations</a:t>
            </a:r>
            <a:endParaRPr lang="en-PH" sz="4000" dirty="0"/>
          </a:p>
        </p:txBody>
      </p:sp>
    </p:spTree>
    <p:extLst>
      <p:ext uri="{BB962C8B-B14F-4D97-AF65-F5344CB8AC3E}">
        <p14:creationId xmlns:p14="http://schemas.microsoft.com/office/powerpoint/2010/main" val="90769173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59829"/>
            <a:ext cx="8229600" cy="5577483"/>
          </a:xfrm>
        </p:spPr>
        <p:txBody>
          <a:bodyPr>
            <a:normAutofit fontScale="62500" lnSpcReduction="20000"/>
          </a:bodyPr>
          <a:lstStyle/>
          <a:p>
            <a:pPr marL="0" indent="0">
              <a:buNone/>
            </a:pPr>
            <a:r>
              <a:rPr lang="en-PH" b="1" dirty="0"/>
              <a:t>Capacity-building </a:t>
            </a:r>
            <a:endParaRPr lang="en-PH" dirty="0"/>
          </a:p>
          <a:p>
            <a:pPr marL="0" indent="0">
              <a:buNone/>
            </a:pPr>
            <a:endParaRPr lang="en-PH" dirty="0"/>
          </a:p>
          <a:p>
            <a:r>
              <a:rPr lang="en-PH" dirty="0"/>
              <a:t>Training needs analysis via an online survey (with professional psychologists </a:t>
            </a:r>
            <a:r>
              <a:rPr lang="en-PH" dirty="0" smtClean="0"/>
              <a:t>, </a:t>
            </a:r>
            <a:r>
              <a:rPr lang="en-PH" dirty="0" err="1" smtClean="0"/>
              <a:t>psychometricians</a:t>
            </a:r>
            <a:r>
              <a:rPr lang="en-PH" dirty="0" smtClean="0"/>
              <a:t> , and educational assessment specialists as </a:t>
            </a:r>
            <a:r>
              <a:rPr lang="en-PH" dirty="0"/>
              <a:t>target survey respondents), and/or via an FGD and/or a RTD</a:t>
            </a:r>
          </a:p>
          <a:p>
            <a:r>
              <a:rPr lang="en-PH" dirty="0"/>
              <a:t>Conduct of seminars and training workshops for continuing professional development of psychological </a:t>
            </a:r>
            <a:r>
              <a:rPr lang="en-PH" dirty="0" smtClean="0"/>
              <a:t>and educational assessment </a:t>
            </a:r>
            <a:r>
              <a:rPr lang="en-PH" dirty="0"/>
              <a:t>practitioners, with provision of CPD points:</a:t>
            </a:r>
          </a:p>
          <a:p>
            <a:pPr lvl="1"/>
            <a:r>
              <a:rPr lang="en-PH" dirty="0" smtClean="0"/>
              <a:t>Authentic </a:t>
            </a:r>
            <a:r>
              <a:rPr lang="en-PH" dirty="0"/>
              <a:t>Assessment </a:t>
            </a:r>
            <a:r>
              <a:rPr lang="en-PH" dirty="0" smtClean="0"/>
              <a:t>and Rubrics Making for </a:t>
            </a:r>
            <a:r>
              <a:rPr lang="en-PH" dirty="0"/>
              <a:t>the Educational Setting</a:t>
            </a:r>
          </a:p>
          <a:p>
            <a:pPr lvl="1"/>
            <a:r>
              <a:rPr lang="en-PH" dirty="0"/>
              <a:t>Theoretical and Practical Applications of Item Response Theory (IRT) using </a:t>
            </a:r>
            <a:r>
              <a:rPr lang="en-PH" dirty="0" err="1"/>
              <a:t>RStudio</a:t>
            </a:r>
            <a:r>
              <a:rPr lang="en-PH" dirty="0"/>
              <a:t> and </a:t>
            </a:r>
            <a:r>
              <a:rPr lang="en-PH" dirty="0" err="1"/>
              <a:t>Xcalibre</a:t>
            </a:r>
            <a:r>
              <a:rPr lang="en-PH" dirty="0"/>
              <a:t> software</a:t>
            </a:r>
          </a:p>
          <a:p>
            <a:pPr lvl="1"/>
            <a:r>
              <a:rPr lang="en-PH" dirty="0"/>
              <a:t>Search for Content Domain in Test Development using NVIVO software for qualitative data analysis</a:t>
            </a:r>
          </a:p>
          <a:p>
            <a:pPr lvl="1"/>
            <a:r>
              <a:rPr lang="en-PH" dirty="0"/>
              <a:t>Developing </a:t>
            </a:r>
            <a:r>
              <a:rPr lang="en-PH" dirty="0" err="1"/>
              <a:t>Behavioral</a:t>
            </a:r>
            <a:r>
              <a:rPr lang="en-PH" dirty="0"/>
              <a:t> Interviews for Recruitment in the I/O Setting</a:t>
            </a:r>
          </a:p>
          <a:p>
            <a:pPr lvl="1"/>
            <a:r>
              <a:rPr lang="en-PH" dirty="0"/>
              <a:t>Revisiting Special Test Development Concerns, such as: </a:t>
            </a:r>
          </a:p>
          <a:p>
            <a:pPr lvl="2"/>
            <a:r>
              <a:rPr lang="en-PH" dirty="0"/>
              <a:t>Artistic Inclination</a:t>
            </a:r>
          </a:p>
          <a:p>
            <a:pPr lvl="2"/>
            <a:r>
              <a:rPr lang="en-PH" dirty="0"/>
              <a:t>Hardiness and Resilience</a:t>
            </a:r>
          </a:p>
          <a:p>
            <a:pPr lvl="2"/>
            <a:r>
              <a:rPr lang="en-PH" dirty="0"/>
              <a:t>Integrity</a:t>
            </a:r>
          </a:p>
          <a:p>
            <a:pPr lvl="2"/>
            <a:r>
              <a:rPr lang="en-PH" dirty="0"/>
              <a:t>Entrepreneurship</a:t>
            </a:r>
          </a:p>
          <a:p>
            <a:endParaRPr lang="en-PH" dirty="0"/>
          </a:p>
        </p:txBody>
      </p:sp>
    </p:spTree>
    <p:extLst>
      <p:ext uri="{BB962C8B-B14F-4D97-AF65-F5344CB8AC3E}">
        <p14:creationId xmlns:p14="http://schemas.microsoft.com/office/powerpoint/2010/main" val="169273282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59829"/>
            <a:ext cx="8229600" cy="5577483"/>
          </a:xfrm>
        </p:spPr>
        <p:txBody>
          <a:bodyPr>
            <a:normAutofit fontScale="70000" lnSpcReduction="20000"/>
          </a:bodyPr>
          <a:lstStyle/>
          <a:p>
            <a:pPr marL="0" indent="0">
              <a:buNone/>
            </a:pPr>
            <a:r>
              <a:rPr lang="en-PH" b="1" dirty="0"/>
              <a:t>Research and Development</a:t>
            </a:r>
            <a:endParaRPr lang="en-PH" dirty="0"/>
          </a:p>
          <a:p>
            <a:pPr marL="0" indent="0">
              <a:buNone/>
            </a:pPr>
            <a:endParaRPr lang="en-PH" dirty="0"/>
          </a:p>
          <a:p>
            <a:r>
              <a:rPr lang="en-PH" dirty="0" smtClean="0"/>
              <a:t>Dissemination </a:t>
            </a:r>
            <a:r>
              <a:rPr lang="en-PH" dirty="0"/>
              <a:t>of </a:t>
            </a:r>
            <a:r>
              <a:rPr lang="en-PH" dirty="0" smtClean="0"/>
              <a:t>an updated </a:t>
            </a:r>
            <a:r>
              <a:rPr lang="en-PH" dirty="0"/>
              <a:t>list of psychological </a:t>
            </a:r>
            <a:r>
              <a:rPr lang="en-PH" dirty="0" smtClean="0"/>
              <a:t>and educational measures </a:t>
            </a:r>
            <a:r>
              <a:rPr lang="en-PH" dirty="0"/>
              <a:t>that have been scientifically:</a:t>
            </a:r>
          </a:p>
          <a:p>
            <a:pPr lvl="1"/>
            <a:r>
              <a:rPr lang="en-PH" dirty="0"/>
              <a:t>translated and have empirical evidence of translation equivalence</a:t>
            </a:r>
          </a:p>
          <a:p>
            <a:pPr lvl="1"/>
            <a:r>
              <a:rPr lang="en-PH" dirty="0"/>
              <a:t>adapted and modified, with strong validity and reliability indices for test adaptation versions</a:t>
            </a:r>
          </a:p>
          <a:p>
            <a:pPr lvl="1"/>
            <a:r>
              <a:rPr lang="en-PH" dirty="0"/>
              <a:t>completely developed for the Philippine setting, from start (search for content domain) to end (norms development), and have accompanying test manuals</a:t>
            </a:r>
          </a:p>
          <a:p>
            <a:r>
              <a:rPr lang="en-PH" dirty="0"/>
              <a:t>Recognition for research efforts</a:t>
            </a:r>
          </a:p>
          <a:p>
            <a:pPr lvl="1"/>
            <a:r>
              <a:rPr lang="en-PH" dirty="0"/>
              <a:t>Awarding of certificates of appreciation to Filipino authors of scientific articles on psychological </a:t>
            </a:r>
            <a:r>
              <a:rPr lang="en-PH" dirty="0" smtClean="0"/>
              <a:t>and educational assessment </a:t>
            </a:r>
            <a:r>
              <a:rPr lang="en-PH" dirty="0"/>
              <a:t>accepted for publication in PJP, DIWA, PEMEA, and other scientific local journals</a:t>
            </a:r>
          </a:p>
          <a:p>
            <a:pPr lvl="1"/>
            <a:r>
              <a:rPr lang="en-PH" dirty="0"/>
              <a:t>Awarding of plaques of appreciation to Filipino authors of scientific articles on psychological </a:t>
            </a:r>
            <a:r>
              <a:rPr lang="en-PH" dirty="0" smtClean="0"/>
              <a:t>and educational assessment </a:t>
            </a:r>
            <a:r>
              <a:rPr lang="en-PH" dirty="0"/>
              <a:t>accepted for publication in top-tiered ISI or Scopus publications</a:t>
            </a:r>
          </a:p>
          <a:p>
            <a:endParaRPr lang="en-PH" dirty="0"/>
          </a:p>
        </p:txBody>
      </p:sp>
    </p:spTree>
    <p:extLst>
      <p:ext uri="{BB962C8B-B14F-4D97-AF65-F5344CB8AC3E}">
        <p14:creationId xmlns:p14="http://schemas.microsoft.com/office/powerpoint/2010/main" val="376620323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31837"/>
            <a:ext cx="8229600" cy="5505475"/>
          </a:xfrm>
        </p:spPr>
        <p:txBody>
          <a:bodyPr/>
          <a:lstStyle/>
          <a:p>
            <a:pPr marL="0" indent="0">
              <a:buNone/>
            </a:pPr>
            <a:r>
              <a:rPr lang="en-PH" b="1" dirty="0"/>
              <a:t>Networking</a:t>
            </a:r>
            <a:endParaRPr lang="en-PH" dirty="0"/>
          </a:p>
          <a:p>
            <a:pPr marL="0" indent="0">
              <a:buNone/>
            </a:pPr>
            <a:r>
              <a:rPr lang="en-PH" dirty="0"/>
              <a:t> </a:t>
            </a:r>
          </a:p>
          <a:p>
            <a:r>
              <a:rPr lang="en-PH" dirty="0"/>
              <a:t>Establishment of cyberspace infrastructure for networking among psychological </a:t>
            </a:r>
            <a:r>
              <a:rPr lang="en-PH" dirty="0" smtClean="0"/>
              <a:t>and educational assessment </a:t>
            </a:r>
            <a:r>
              <a:rPr lang="en-PH" dirty="0"/>
              <a:t>groups in ASEAN.</a:t>
            </a:r>
          </a:p>
          <a:p>
            <a:endParaRPr lang="en-PH" dirty="0"/>
          </a:p>
        </p:txBody>
      </p:sp>
    </p:spTree>
    <p:extLst>
      <p:ext uri="{BB962C8B-B14F-4D97-AF65-F5344CB8AC3E}">
        <p14:creationId xmlns:p14="http://schemas.microsoft.com/office/powerpoint/2010/main" val="343724435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2607047"/>
            <a:ext cx="7772400" cy="1470025"/>
          </a:xfrm>
        </p:spPr>
        <p:txBody>
          <a:bodyPr/>
          <a:lstStyle/>
          <a:p>
            <a:r>
              <a:rPr lang="en-PH" dirty="0" smtClean="0"/>
              <a:t>References</a:t>
            </a:r>
            <a:endParaRPr lang="en-PH" dirty="0"/>
          </a:p>
        </p:txBody>
      </p:sp>
    </p:spTree>
    <p:extLst>
      <p:ext uri="{BB962C8B-B14F-4D97-AF65-F5344CB8AC3E}">
        <p14:creationId xmlns:p14="http://schemas.microsoft.com/office/powerpoint/2010/main" val="29053584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3"/>
          <a:srcRect l="23928" t="28613" r="3550" b="33888"/>
          <a:stretch/>
        </p:blipFill>
        <p:spPr bwMode="auto">
          <a:xfrm>
            <a:off x="2267744" y="881271"/>
            <a:ext cx="4304665" cy="1251585"/>
          </a:xfrm>
          <a:prstGeom prst="rect">
            <a:avLst/>
          </a:prstGeom>
          <a:ln>
            <a:noFill/>
          </a:ln>
          <a:extLst>
            <a:ext uri="{53640926-AAD7-44D8-BBD7-CCE9431645EC}">
              <a14:shadowObscured xmlns:a14="http://schemas.microsoft.com/office/drawing/2010/main"/>
            </a:ext>
          </a:extLst>
        </p:spPr>
      </p:pic>
      <p:pic>
        <p:nvPicPr>
          <p:cNvPr id="4" name="Picture 3"/>
          <p:cNvPicPr/>
          <p:nvPr/>
        </p:nvPicPr>
        <p:blipFill rotWithShape="1">
          <a:blip r:embed="rId4"/>
          <a:srcRect l="23457" t="39763" r="3432" b="22326"/>
          <a:stretch/>
        </p:blipFill>
        <p:spPr bwMode="auto">
          <a:xfrm>
            <a:off x="2247999" y="2132856"/>
            <a:ext cx="4340225" cy="1265555"/>
          </a:xfrm>
          <a:prstGeom prst="rect">
            <a:avLst/>
          </a:prstGeom>
          <a:ln>
            <a:noFill/>
          </a:ln>
          <a:extLst>
            <a:ext uri="{53640926-AAD7-44D8-BBD7-CCE9431645EC}">
              <a14:shadowObscured xmlns:a14="http://schemas.microsoft.com/office/drawing/2010/main"/>
            </a:ext>
          </a:extLst>
        </p:spPr>
      </p:pic>
      <p:pic>
        <p:nvPicPr>
          <p:cNvPr id="5" name="Picture 4"/>
          <p:cNvPicPr/>
          <p:nvPr/>
        </p:nvPicPr>
        <p:blipFill rotWithShape="1">
          <a:blip r:embed="rId5"/>
          <a:srcRect l="24165" t="29452" r="4142" b="30521"/>
          <a:stretch/>
        </p:blipFill>
        <p:spPr bwMode="auto">
          <a:xfrm>
            <a:off x="2267744" y="3429000"/>
            <a:ext cx="4304665" cy="1336040"/>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6"/>
          <a:srcRect l="22858" t="37870" r="3195" b="23577"/>
          <a:stretch/>
        </p:blipFill>
        <p:spPr bwMode="auto">
          <a:xfrm>
            <a:off x="2195736" y="4653136"/>
            <a:ext cx="4464496" cy="129614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9471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right)">
                                      <p:cBhvr>
                                        <p:cTn id="10" dur="500"/>
                                        <p:tgtEl>
                                          <p:spTgt spid="4"/>
                                        </p:tgtEl>
                                      </p:cBhvr>
                                    </p:animEffect>
                                  </p:childTnLst>
                                </p:cTn>
                              </p:par>
                              <p:par>
                                <p:cTn id="11" presetID="22" presetClass="entr" presetSubtype="8"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2"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right)">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l="52564" t="15827" r="17308" b="17063"/>
          <a:stretch/>
        </p:blipFill>
        <p:spPr bwMode="auto">
          <a:xfrm>
            <a:off x="1763688" y="332656"/>
            <a:ext cx="5760640" cy="633670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5967886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2"/>
          <a:srcRect l="52066" t="13802" r="16737" b="17822"/>
          <a:stretch/>
        </p:blipFill>
        <p:spPr bwMode="auto">
          <a:xfrm>
            <a:off x="1691680" y="44624"/>
            <a:ext cx="5832648" cy="681337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4934651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l="54295" t="14053" r="19228" b="41375"/>
          <a:stretch/>
        </p:blipFill>
        <p:spPr bwMode="auto">
          <a:xfrm>
            <a:off x="2100105" y="602900"/>
            <a:ext cx="5194998" cy="573760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5465332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PH" b="1" dirty="0" smtClean="0"/>
              <a:t>Future Directions</a:t>
            </a:r>
            <a:endParaRPr lang="en-PH" b="1" dirty="0"/>
          </a:p>
        </p:txBody>
      </p:sp>
      <p:sp>
        <p:nvSpPr>
          <p:cNvPr id="3" name="Content Placeholder 2"/>
          <p:cNvSpPr>
            <a:spLocks noGrp="1"/>
          </p:cNvSpPr>
          <p:nvPr>
            <p:ph idx="1"/>
          </p:nvPr>
        </p:nvSpPr>
        <p:spPr/>
        <p:txBody>
          <a:bodyPr/>
          <a:lstStyle/>
          <a:p>
            <a:r>
              <a:rPr lang="en-PH" dirty="0" smtClean="0"/>
              <a:t>Learning Competency-based Assessment</a:t>
            </a:r>
          </a:p>
          <a:p>
            <a:r>
              <a:rPr lang="en-PH" dirty="0" smtClean="0"/>
              <a:t>Standards-based Assessment </a:t>
            </a:r>
          </a:p>
          <a:p>
            <a:r>
              <a:rPr lang="en-PH" dirty="0" smtClean="0"/>
              <a:t>Informed Decision-making</a:t>
            </a:r>
          </a:p>
          <a:p>
            <a:r>
              <a:rPr lang="en-PH" dirty="0" smtClean="0"/>
              <a:t>Assessment of Students’ Learning to Learn</a:t>
            </a:r>
          </a:p>
          <a:p>
            <a:r>
              <a:rPr lang="en-PH" dirty="0" smtClean="0"/>
              <a:t>Quality Assessment</a:t>
            </a:r>
            <a:endParaRPr lang="en-PH" dirty="0"/>
          </a:p>
        </p:txBody>
      </p:sp>
    </p:spTree>
    <p:extLst>
      <p:ext uri="{BB962C8B-B14F-4D97-AF65-F5344CB8AC3E}">
        <p14:creationId xmlns:p14="http://schemas.microsoft.com/office/powerpoint/2010/main" val="384838122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53066" y="2596444"/>
            <a:ext cx="6886221" cy="1200329"/>
          </a:xfrm>
          <a:prstGeom prst="rect">
            <a:avLst/>
          </a:prstGeom>
        </p:spPr>
        <p:style>
          <a:lnRef idx="3">
            <a:schemeClr val="lt1"/>
          </a:lnRef>
          <a:fillRef idx="1">
            <a:schemeClr val="accent3"/>
          </a:fillRef>
          <a:effectRef idx="1">
            <a:schemeClr val="accent3"/>
          </a:effectRef>
          <a:fontRef idx="minor">
            <a:schemeClr val="lt1"/>
          </a:fontRef>
        </p:style>
        <p:txBody>
          <a:bodyPr wrap="square" lIns="91440" tIns="45720" rIns="91440" bIns="45720">
            <a:spAutoFit/>
          </a:bodyPr>
          <a:lstStyle/>
          <a:p>
            <a:pPr algn="ctr"/>
            <a:r>
              <a:rPr lang="en-US" sz="7200" b="1" cap="none" spc="0" dirty="0">
                <a:ln w="17780" cmpd="sng">
                  <a:solidFill>
                    <a:srgbClr val="FFFFFF"/>
                  </a:solidFill>
                  <a:prstDash val="solid"/>
                  <a:miter lim="800000"/>
                </a:ln>
                <a:solidFill>
                  <a:schemeClr val="bg1">
                    <a:lumMod val="95000"/>
                  </a:schemeClr>
                </a:solidFill>
                <a:effectLst>
                  <a:outerShdw blurRad="50800" algn="tl" rotWithShape="0">
                    <a:srgbClr val="000000"/>
                  </a:outerShdw>
                </a:effectLst>
              </a:rPr>
              <a:t>THANK YOU!</a:t>
            </a:r>
          </a:p>
        </p:txBody>
      </p:sp>
    </p:spTree>
    <p:extLst>
      <p:ext uri="{BB962C8B-B14F-4D97-AF65-F5344CB8AC3E}">
        <p14:creationId xmlns:p14="http://schemas.microsoft.com/office/powerpoint/2010/main" val="3484440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4872" t="17500" r="36405" b="7843"/>
          <a:stretch/>
        </p:blipFill>
        <p:spPr bwMode="auto">
          <a:xfrm>
            <a:off x="2305050" y="44624"/>
            <a:ext cx="4643214" cy="6788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96911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11560" y="423821"/>
            <a:ext cx="7778045" cy="86924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Black" pitchFamily="34" charset="0"/>
              </a:rPr>
              <a:t>CONTEXTUAL DATA ANALYSIS FRAMEWORK</a:t>
            </a:r>
            <a:endParaRPr lang="en-US"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Black" pitchFamily="34" charset="0"/>
            </a:endParaRPr>
          </a:p>
        </p:txBody>
      </p:sp>
      <p:grpSp>
        <p:nvGrpSpPr>
          <p:cNvPr id="7" name="Group 6"/>
          <p:cNvGrpSpPr/>
          <p:nvPr/>
        </p:nvGrpSpPr>
        <p:grpSpPr>
          <a:xfrm>
            <a:off x="3194752" y="1405248"/>
            <a:ext cx="5977465" cy="95955"/>
            <a:chOff x="3206045" y="1125605"/>
            <a:chExt cx="5977465" cy="95955"/>
          </a:xfrm>
        </p:grpSpPr>
        <p:cxnSp>
          <p:nvCxnSpPr>
            <p:cNvPr id="8" name="Straight Connector 7"/>
            <p:cNvCxnSpPr/>
            <p:nvPr/>
          </p:nvCxnSpPr>
          <p:spPr>
            <a:xfrm>
              <a:off x="3206045" y="1125605"/>
              <a:ext cx="5937955" cy="0"/>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9" name="Straight Connector 8"/>
            <p:cNvCxnSpPr/>
            <p:nvPr/>
          </p:nvCxnSpPr>
          <p:spPr>
            <a:xfrm>
              <a:off x="4955821" y="1221560"/>
              <a:ext cx="4227689" cy="0"/>
            </a:xfrm>
            <a:prstGeom prst="line">
              <a:avLst/>
            </a:prstGeom>
            <a:ln w="6350"/>
          </p:spPr>
          <p:style>
            <a:lnRef idx="2">
              <a:schemeClr val="accent6"/>
            </a:lnRef>
            <a:fillRef idx="0">
              <a:schemeClr val="accent6"/>
            </a:fillRef>
            <a:effectRef idx="1">
              <a:schemeClr val="accent6"/>
            </a:effectRef>
            <a:fontRef idx="minor">
              <a:schemeClr val="tx1"/>
            </a:fontRef>
          </p:style>
        </p:cxnSp>
      </p:grpSp>
      <p:sp>
        <p:nvSpPr>
          <p:cNvPr id="10" name="TextBox 9"/>
          <p:cNvSpPr txBox="1"/>
          <p:nvPr/>
        </p:nvSpPr>
        <p:spPr>
          <a:xfrm>
            <a:off x="766666" y="1916832"/>
            <a:ext cx="7765774" cy="3046988"/>
          </a:xfrm>
          <a:prstGeom prst="rect">
            <a:avLst/>
          </a:prstGeom>
          <a:noFill/>
        </p:spPr>
        <p:txBody>
          <a:bodyPr wrap="square" rtlCol="0">
            <a:spAutoFit/>
          </a:bodyPr>
          <a:lstStyle/>
          <a:p>
            <a:r>
              <a:rPr lang="en-US" sz="3200" b="1" u="sng" dirty="0"/>
              <a:t>Bronfenbrenner’s Ecological Systems </a:t>
            </a:r>
            <a:r>
              <a:rPr lang="en-US" sz="3200" b="1" u="sng" dirty="0" smtClean="0"/>
              <a:t>Theory:</a:t>
            </a:r>
            <a:endParaRPr lang="en-US" sz="3200" b="1" u="sng" dirty="0"/>
          </a:p>
          <a:p>
            <a:r>
              <a:rPr lang="en-US" sz="3200" dirty="0" smtClean="0"/>
              <a:t>The </a:t>
            </a:r>
            <a:r>
              <a:rPr lang="en-US" sz="3200" dirty="0"/>
              <a:t>development of an individual is influenced by the entire ecological system where he or she grows.</a:t>
            </a:r>
          </a:p>
          <a:p>
            <a:endParaRPr lang="en-US" sz="3200" dirty="0"/>
          </a:p>
          <a:p>
            <a:endParaRPr lang="en-US" sz="3200" dirty="0"/>
          </a:p>
        </p:txBody>
      </p:sp>
    </p:spTree>
    <p:extLst>
      <p:ext uri="{BB962C8B-B14F-4D97-AF65-F5344CB8AC3E}">
        <p14:creationId xmlns:p14="http://schemas.microsoft.com/office/powerpoint/2010/main" val="1453967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3E9C6030-C92B-4CAB-B30D-74B6F4670AA6}"/>
              </a:ext>
            </a:extLst>
          </p:cNvPr>
          <p:cNvGrpSpPr/>
          <p:nvPr/>
        </p:nvGrpSpPr>
        <p:grpSpPr>
          <a:xfrm>
            <a:off x="1319212" y="238125"/>
            <a:ext cx="6505575" cy="6381750"/>
            <a:chOff x="0" y="0"/>
            <a:chExt cx="6505575" cy="6381750"/>
          </a:xfrm>
        </p:grpSpPr>
        <p:pic>
          <p:nvPicPr>
            <p:cNvPr id="8" name="Picture 7">
              <a:extLst>
                <a:ext uri="{FF2B5EF4-FFF2-40B4-BE49-F238E27FC236}">
                  <a16:creationId xmlns="" xmlns:a16="http://schemas.microsoft.com/office/drawing/2014/main" id="{9C6C2127-04AE-407C-BD6F-1A29CF434C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505575" cy="6381750"/>
            </a:xfrm>
            <a:prstGeom prst="rect">
              <a:avLst/>
            </a:prstGeom>
          </p:spPr>
          <p:style>
            <a:lnRef idx="1">
              <a:schemeClr val="accent6"/>
            </a:lnRef>
            <a:fillRef idx="2">
              <a:schemeClr val="accent6"/>
            </a:fillRef>
            <a:effectRef idx="1">
              <a:schemeClr val="accent6"/>
            </a:effectRef>
            <a:fontRef idx="minor">
              <a:schemeClr val="dk1"/>
            </a:fontRef>
          </p:style>
        </p:pic>
        <p:sp>
          <p:nvSpPr>
            <p:cNvPr id="9" name="Text Box 44">
              <a:extLst>
                <a:ext uri="{FF2B5EF4-FFF2-40B4-BE49-F238E27FC236}">
                  <a16:creationId xmlns="" xmlns:a16="http://schemas.microsoft.com/office/drawing/2014/main" id="{DC39AA31-E857-424D-ABB1-DDC473547E55}"/>
                </a:ext>
              </a:extLst>
            </p:cNvPr>
            <p:cNvSpPr txBox="1"/>
            <p:nvPr/>
          </p:nvSpPr>
          <p:spPr>
            <a:xfrm>
              <a:off x="2551814" y="138223"/>
              <a:ext cx="1295771" cy="285750"/>
            </a:xfrm>
            <a:prstGeom prst="rect">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PH" sz="1200" b="1">
                  <a:effectLst/>
                  <a:ea typeface="Calibri" panose="020F0502020204030204" pitchFamily="34" charset="0"/>
                  <a:cs typeface="Times New Roman" panose="02020603050405020304" pitchFamily="18" charset="0"/>
                </a:rPr>
                <a:t>CHRONOSYSTEM</a:t>
              </a:r>
              <a:endParaRPr lang="en-US" sz="1100">
                <a:effectLst/>
                <a:ea typeface="Calibri" panose="020F0502020204030204" pitchFamily="34" charset="0"/>
                <a:cs typeface="Times New Roman" panose="02020603050405020304" pitchFamily="18" charset="0"/>
              </a:endParaRPr>
            </a:p>
          </p:txBody>
        </p:sp>
        <p:sp>
          <p:nvSpPr>
            <p:cNvPr id="10" name="Text Box 45">
              <a:extLst>
                <a:ext uri="{FF2B5EF4-FFF2-40B4-BE49-F238E27FC236}">
                  <a16:creationId xmlns="" xmlns:a16="http://schemas.microsoft.com/office/drawing/2014/main" id="{DA2F2B64-8311-4842-BFB7-384ADA907FB3}"/>
                </a:ext>
              </a:extLst>
            </p:cNvPr>
            <p:cNvSpPr txBox="1"/>
            <p:nvPr/>
          </p:nvSpPr>
          <p:spPr>
            <a:xfrm>
              <a:off x="2158409" y="5890437"/>
              <a:ext cx="2317164" cy="276225"/>
            </a:xfrm>
            <a:prstGeom prst="rect">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PH" sz="1200" b="1" dirty="0">
                  <a:solidFill>
                    <a:srgbClr val="FF0000"/>
                  </a:solidFill>
                  <a:ea typeface="Calibri" panose="020F0502020204030204" pitchFamily="34" charset="0"/>
                  <a:cs typeface="Times New Roman" panose="02020603050405020304" pitchFamily="18" charset="0"/>
                </a:rPr>
                <a:t>SOCIAL NORMS</a:t>
              </a:r>
              <a:endParaRPr lang="en-US" sz="1100" b="1" dirty="0">
                <a:solidFill>
                  <a:srgbClr val="FF0000"/>
                </a:solidFill>
                <a:effectLst/>
                <a:ea typeface="Calibri" panose="020F0502020204030204" pitchFamily="34" charset="0"/>
                <a:cs typeface="Times New Roman" panose="02020603050405020304" pitchFamily="18" charset="0"/>
              </a:endParaRPr>
            </a:p>
          </p:txBody>
        </p:sp>
      </p:grpSp>
      <p:grpSp>
        <p:nvGrpSpPr>
          <p:cNvPr id="11" name="Group 10">
            <a:extLst>
              <a:ext uri="{FF2B5EF4-FFF2-40B4-BE49-F238E27FC236}">
                <a16:creationId xmlns="" xmlns:a16="http://schemas.microsoft.com/office/drawing/2014/main" id="{45D8A32B-6BD7-4317-963C-4D4E3953EEEF}"/>
              </a:ext>
            </a:extLst>
          </p:cNvPr>
          <p:cNvGrpSpPr/>
          <p:nvPr/>
        </p:nvGrpSpPr>
        <p:grpSpPr>
          <a:xfrm>
            <a:off x="1822767" y="738188"/>
            <a:ext cx="5498465" cy="5381625"/>
            <a:chOff x="0" y="0"/>
            <a:chExt cx="5498465" cy="5381625"/>
          </a:xfrm>
        </p:grpSpPr>
        <p:pic>
          <p:nvPicPr>
            <p:cNvPr id="12" name="Picture 11">
              <a:extLst>
                <a:ext uri="{FF2B5EF4-FFF2-40B4-BE49-F238E27FC236}">
                  <a16:creationId xmlns="" xmlns:a16="http://schemas.microsoft.com/office/drawing/2014/main" id="{511AC8A1-39B7-436C-925B-90F7B2FAFB5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498465" cy="5381625"/>
            </a:xfrm>
            <a:prstGeom prst="rect">
              <a:avLst/>
            </a:prstGeom>
            <a:noFill/>
          </p:spPr>
        </p:pic>
        <p:sp>
          <p:nvSpPr>
            <p:cNvPr id="13" name="Text Box 12">
              <a:extLst>
                <a:ext uri="{FF2B5EF4-FFF2-40B4-BE49-F238E27FC236}">
                  <a16:creationId xmlns="" xmlns:a16="http://schemas.microsoft.com/office/drawing/2014/main" id="{B7531D13-64FF-4E30-BA2A-1D5074379472}"/>
                </a:ext>
              </a:extLst>
            </p:cNvPr>
            <p:cNvSpPr txBox="1"/>
            <p:nvPr/>
          </p:nvSpPr>
          <p:spPr>
            <a:xfrm>
              <a:off x="2020186" y="127591"/>
              <a:ext cx="1323975" cy="31432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PH" sz="1200" b="1">
                  <a:effectLst/>
                  <a:ea typeface="Calibri" panose="020F0502020204030204" pitchFamily="34" charset="0"/>
                  <a:cs typeface="Times New Roman" panose="02020603050405020304" pitchFamily="18" charset="0"/>
                </a:rPr>
                <a:t>MACROSYSTEM</a:t>
              </a:r>
              <a:endParaRPr lang="en-US" sz="1100">
                <a:effectLst/>
                <a:ea typeface="Calibri" panose="020F0502020204030204" pitchFamily="34" charset="0"/>
                <a:cs typeface="Times New Roman" panose="02020603050405020304" pitchFamily="18" charset="0"/>
              </a:endParaRPr>
            </a:p>
          </p:txBody>
        </p:sp>
        <p:sp>
          <p:nvSpPr>
            <p:cNvPr id="14" name="Text Box 34">
              <a:extLst>
                <a:ext uri="{FF2B5EF4-FFF2-40B4-BE49-F238E27FC236}">
                  <a16:creationId xmlns="" xmlns:a16="http://schemas.microsoft.com/office/drawing/2014/main" id="{D2A93040-EC09-42DC-93D5-64EEAC134B76}"/>
                </a:ext>
              </a:extLst>
            </p:cNvPr>
            <p:cNvSpPr txBox="1"/>
            <p:nvPr/>
          </p:nvSpPr>
          <p:spPr>
            <a:xfrm rot="17602131">
              <a:off x="-287079" y="1690577"/>
              <a:ext cx="1510665" cy="31369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PH" sz="1200">
                  <a:effectLst/>
                  <a:ea typeface="Calibri" panose="020F0502020204030204" pitchFamily="34" charset="0"/>
                  <a:cs typeface="Times New Roman" panose="02020603050405020304" pitchFamily="18" charset="0"/>
                </a:rPr>
                <a:t>Culture &amp; Customs</a:t>
              </a:r>
              <a:endParaRPr lang="en-US" sz="1100">
                <a:effectLst/>
                <a:ea typeface="Calibri" panose="020F0502020204030204" pitchFamily="34" charset="0"/>
                <a:cs typeface="Times New Roman" panose="02020603050405020304" pitchFamily="18" charset="0"/>
              </a:endParaRPr>
            </a:p>
          </p:txBody>
        </p:sp>
        <p:sp>
          <p:nvSpPr>
            <p:cNvPr id="15" name="Text Box 35">
              <a:extLst>
                <a:ext uri="{FF2B5EF4-FFF2-40B4-BE49-F238E27FC236}">
                  <a16:creationId xmlns="" xmlns:a16="http://schemas.microsoft.com/office/drawing/2014/main" id="{BA55D237-6A11-4A82-BB21-1FD1CA293C0E}"/>
                </a:ext>
              </a:extLst>
            </p:cNvPr>
            <p:cNvSpPr txBox="1"/>
            <p:nvPr/>
          </p:nvSpPr>
          <p:spPr>
            <a:xfrm rot="19584544">
              <a:off x="733647" y="542261"/>
              <a:ext cx="1181100" cy="2952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PH" sz="1200">
                  <a:effectLst/>
                  <a:ea typeface="Calibri" panose="020F0502020204030204" pitchFamily="34" charset="0"/>
                  <a:cs typeface="Times New Roman" panose="02020603050405020304" pitchFamily="18" charset="0"/>
                </a:rPr>
                <a:t>Laws</a:t>
              </a:r>
              <a:endParaRPr lang="en-US" sz="1100">
                <a:effectLst/>
                <a:ea typeface="Calibri" panose="020F0502020204030204" pitchFamily="34" charset="0"/>
                <a:cs typeface="Times New Roman" panose="02020603050405020304" pitchFamily="18" charset="0"/>
              </a:endParaRPr>
            </a:p>
          </p:txBody>
        </p:sp>
        <p:sp>
          <p:nvSpPr>
            <p:cNvPr id="16" name="Text Box 36">
              <a:extLst>
                <a:ext uri="{FF2B5EF4-FFF2-40B4-BE49-F238E27FC236}">
                  <a16:creationId xmlns="" xmlns:a16="http://schemas.microsoft.com/office/drawing/2014/main" id="{6B43AB1E-2FD8-447F-8EC3-754B1F8057BE}"/>
                </a:ext>
              </a:extLst>
            </p:cNvPr>
            <p:cNvSpPr txBox="1"/>
            <p:nvPr/>
          </p:nvSpPr>
          <p:spPr>
            <a:xfrm rot="2505233">
              <a:off x="3742661" y="744280"/>
              <a:ext cx="1423035" cy="3238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PH" sz="1200">
                  <a:effectLst/>
                  <a:ea typeface="Calibri" panose="020F0502020204030204" pitchFamily="34" charset="0"/>
                  <a:cs typeface="Times New Roman" panose="02020603050405020304" pitchFamily="18" charset="0"/>
                </a:rPr>
                <a:t>Technology</a:t>
              </a:r>
              <a:endParaRPr lang="en-US" sz="1100">
                <a:effectLst/>
                <a:ea typeface="Calibri" panose="020F0502020204030204" pitchFamily="34" charset="0"/>
                <a:cs typeface="Times New Roman" panose="02020603050405020304" pitchFamily="18" charset="0"/>
              </a:endParaRPr>
            </a:p>
          </p:txBody>
        </p:sp>
        <p:sp>
          <p:nvSpPr>
            <p:cNvPr id="17" name="Text Box 37">
              <a:extLst>
                <a:ext uri="{FF2B5EF4-FFF2-40B4-BE49-F238E27FC236}">
                  <a16:creationId xmlns="" xmlns:a16="http://schemas.microsoft.com/office/drawing/2014/main" id="{9AB6C7D1-8CE3-475E-BC5C-4982A6A72822}"/>
                </a:ext>
              </a:extLst>
            </p:cNvPr>
            <p:cNvSpPr txBox="1"/>
            <p:nvPr/>
          </p:nvSpPr>
          <p:spPr>
            <a:xfrm rot="4253772">
              <a:off x="4774019" y="1860698"/>
              <a:ext cx="657225" cy="33972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PH" sz="1200">
                  <a:effectLst/>
                  <a:ea typeface="Calibri" panose="020F0502020204030204" pitchFamily="34" charset="0"/>
                  <a:cs typeface="Times New Roman" panose="02020603050405020304" pitchFamily="18" charset="0"/>
                </a:rPr>
                <a:t>Values</a:t>
              </a:r>
              <a:endParaRPr lang="en-US" sz="1100">
                <a:effectLst/>
                <a:ea typeface="Calibri" panose="020F0502020204030204" pitchFamily="34" charset="0"/>
                <a:cs typeface="Times New Roman" panose="02020603050405020304" pitchFamily="18" charset="0"/>
              </a:endParaRPr>
            </a:p>
          </p:txBody>
        </p:sp>
        <p:sp>
          <p:nvSpPr>
            <p:cNvPr id="18" name="Text Box 38">
              <a:extLst>
                <a:ext uri="{FF2B5EF4-FFF2-40B4-BE49-F238E27FC236}">
                  <a16:creationId xmlns="" xmlns:a16="http://schemas.microsoft.com/office/drawing/2014/main" id="{B3D44A4B-A79E-4834-8776-AF758D8503E1}"/>
                </a:ext>
              </a:extLst>
            </p:cNvPr>
            <p:cNvSpPr txBox="1"/>
            <p:nvPr/>
          </p:nvSpPr>
          <p:spPr>
            <a:xfrm rot="17939703">
              <a:off x="4221126" y="3657600"/>
              <a:ext cx="1400175" cy="31432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PH" sz="1200">
                  <a:effectLst/>
                  <a:ea typeface="Calibri" panose="020F0502020204030204" pitchFamily="34" charset="0"/>
                  <a:cs typeface="Times New Roman" panose="02020603050405020304" pitchFamily="18" charset="0"/>
                </a:rPr>
                <a:t>Economic State</a:t>
              </a:r>
              <a:endParaRPr lang="en-US" sz="1100">
                <a:effectLst/>
                <a:ea typeface="Calibri" panose="020F0502020204030204" pitchFamily="34" charset="0"/>
                <a:cs typeface="Times New Roman" panose="02020603050405020304" pitchFamily="18" charset="0"/>
              </a:endParaRPr>
            </a:p>
          </p:txBody>
        </p:sp>
        <p:sp>
          <p:nvSpPr>
            <p:cNvPr id="19" name="Text Box 39">
              <a:extLst>
                <a:ext uri="{FF2B5EF4-FFF2-40B4-BE49-F238E27FC236}">
                  <a16:creationId xmlns="" xmlns:a16="http://schemas.microsoft.com/office/drawing/2014/main" id="{81579BAB-F488-44AA-90AA-E34849DAE49F}"/>
                </a:ext>
              </a:extLst>
            </p:cNvPr>
            <p:cNvSpPr txBox="1"/>
            <p:nvPr/>
          </p:nvSpPr>
          <p:spPr>
            <a:xfrm rot="3719072">
              <a:off x="-26581" y="3599121"/>
              <a:ext cx="1019175" cy="3619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PH" sz="1200">
                  <a:effectLst/>
                  <a:ea typeface="Calibri" panose="020F0502020204030204" pitchFamily="34" charset="0"/>
                  <a:cs typeface="Times New Roman" panose="02020603050405020304" pitchFamily="18" charset="0"/>
                </a:rPr>
                <a:t>Religion</a:t>
              </a:r>
              <a:endParaRPr lang="en-US" sz="1100">
                <a:effectLst/>
                <a:ea typeface="Calibri" panose="020F0502020204030204" pitchFamily="34" charset="0"/>
                <a:cs typeface="Times New Roman" panose="02020603050405020304" pitchFamily="18" charset="0"/>
              </a:endParaRPr>
            </a:p>
          </p:txBody>
        </p:sp>
        <p:sp>
          <p:nvSpPr>
            <p:cNvPr id="20" name="Text Box 40">
              <a:extLst>
                <a:ext uri="{FF2B5EF4-FFF2-40B4-BE49-F238E27FC236}">
                  <a16:creationId xmlns="" xmlns:a16="http://schemas.microsoft.com/office/drawing/2014/main" id="{4581A2BA-005B-4E81-A091-6DAFAAD1D34E}"/>
                </a:ext>
              </a:extLst>
            </p:cNvPr>
            <p:cNvSpPr txBox="1"/>
            <p:nvPr/>
          </p:nvSpPr>
          <p:spPr>
            <a:xfrm rot="1610277">
              <a:off x="893135" y="4657061"/>
              <a:ext cx="1533525" cy="2952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PH" sz="1200">
                  <a:effectLst/>
                  <a:ea typeface="Calibri" panose="020F0502020204030204" pitchFamily="34" charset="0"/>
                  <a:cs typeface="Times New Roman" panose="02020603050405020304" pitchFamily="18" charset="0"/>
                </a:rPr>
                <a:t>Belief Systems</a:t>
              </a:r>
              <a:endParaRPr lang="en-US" sz="1100">
                <a:effectLst/>
                <a:ea typeface="Calibri" panose="020F0502020204030204" pitchFamily="34" charset="0"/>
                <a:cs typeface="Times New Roman" panose="02020603050405020304" pitchFamily="18" charset="0"/>
              </a:endParaRPr>
            </a:p>
          </p:txBody>
        </p:sp>
        <p:sp>
          <p:nvSpPr>
            <p:cNvPr id="21" name="Text Box 41">
              <a:extLst>
                <a:ext uri="{FF2B5EF4-FFF2-40B4-BE49-F238E27FC236}">
                  <a16:creationId xmlns="" xmlns:a16="http://schemas.microsoft.com/office/drawing/2014/main" id="{665BFF13-6898-4BA1-9DAC-A141917EEC84}"/>
                </a:ext>
              </a:extLst>
            </p:cNvPr>
            <p:cNvSpPr txBox="1"/>
            <p:nvPr/>
          </p:nvSpPr>
          <p:spPr>
            <a:xfrm rot="19959401">
              <a:off x="3391786" y="4646428"/>
              <a:ext cx="1184275" cy="2952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PH" sz="1200" dirty="0" smtClean="0">
                  <a:effectLst/>
                  <a:ea typeface="Calibri" panose="020F0502020204030204" pitchFamily="34" charset="0"/>
                  <a:cs typeface="Times New Roman" panose="02020603050405020304" pitchFamily="18" charset="0"/>
                </a:rPr>
                <a:t>Lifestyles</a:t>
              </a:r>
              <a:endParaRPr lang="en-US" sz="1100" dirty="0">
                <a:effectLst/>
                <a:ea typeface="Calibri" panose="020F0502020204030204" pitchFamily="34" charset="0"/>
                <a:cs typeface="Times New Roman" panose="02020603050405020304" pitchFamily="18" charset="0"/>
              </a:endParaRPr>
            </a:p>
          </p:txBody>
        </p:sp>
      </p:grpSp>
      <p:grpSp>
        <p:nvGrpSpPr>
          <p:cNvPr id="22" name="Group 21">
            <a:extLst>
              <a:ext uri="{FF2B5EF4-FFF2-40B4-BE49-F238E27FC236}">
                <a16:creationId xmlns="" xmlns:a16="http://schemas.microsoft.com/office/drawing/2014/main" id="{1BB7A52A-8E9B-4568-A513-6988E462233D}"/>
              </a:ext>
            </a:extLst>
          </p:cNvPr>
          <p:cNvGrpSpPr/>
          <p:nvPr/>
        </p:nvGrpSpPr>
        <p:grpSpPr>
          <a:xfrm>
            <a:off x="2190115" y="1102995"/>
            <a:ext cx="4763770" cy="4652010"/>
            <a:chOff x="0" y="0"/>
            <a:chExt cx="4763829" cy="4652408"/>
          </a:xfrm>
        </p:grpSpPr>
        <p:pic>
          <p:nvPicPr>
            <p:cNvPr id="23" name="Picture 22">
              <a:extLst>
                <a:ext uri="{FF2B5EF4-FFF2-40B4-BE49-F238E27FC236}">
                  <a16:creationId xmlns="" xmlns:a16="http://schemas.microsoft.com/office/drawing/2014/main" id="{5F861D94-3AC6-479B-8468-13B69D8CDAC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0753" y="170121"/>
              <a:ext cx="4421505" cy="4336415"/>
            </a:xfrm>
            <a:prstGeom prst="rect">
              <a:avLst/>
            </a:prstGeom>
            <a:noFill/>
          </p:spPr>
        </p:pic>
        <p:sp>
          <p:nvSpPr>
            <p:cNvPr id="24" name="Text Box 11">
              <a:extLst>
                <a:ext uri="{FF2B5EF4-FFF2-40B4-BE49-F238E27FC236}">
                  <a16:creationId xmlns="" xmlns:a16="http://schemas.microsoft.com/office/drawing/2014/main" id="{96D5CC83-87DB-458C-B4C0-009FB45A0833}"/>
                </a:ext>
              </a:extLst>
            </p:cNvPr>
            <p:cNvSpPr txBox="1"/>
            <p:nvPr/>
          </p:nvSpPr>
          <p:spPr>
            <a:xfrm>
              <a:off x="1679944" y="361507"/>
              <a:ext cx="1323975" cy="39052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PH" sz="1200" b="1">
                  <a:effectLst/>
                  <a:ea typeface="Calibri" panose="020F0502020204030204" pitchFamily="34" charset="0"/>
                  <a:cs typeface="Times New Roman" panose="02020603050405020304" pitchFamily="18" charset="0"/>
                </a:rPr>
                <a:t>EXOSYSTEM</a:t>
              </a:r>
              <a:endParaRPr lang="en-US" sz="1100">
                <a:effectLst/>
                <a:ea typeface="Calibri" panose="020F0502020204030204" pitchFamily="34" charset="0"/>
                <a:cs typeface="Times New Roman" panose="02020603050405020304" pitchFamily="18" charset="0"/>
              </a:endParaRPr>
            </a:p>
          </p:txBody>
        </p:sp>
        <p:sp>
          <p:nvSpPr>
            <p:cNvPr id="25" name="Text Box 22">
              <a:extLst>
                <a:ext uri="{FF2B5EF4-FFF2-40B4-BE49-F238E27FC236}">
                  <a16:creationId xmlns="" xmlns:a16="http://schemas.microsoft.com/office/drawing/2014/main" id="{8417A90B-E3C3-4149-82A3-D6AAE8B24E7B}"/>
                </a:ext>
              </a:extLst>
            </p:cNvPr>
            <p:cNvSpPr txBox="1"/>
            <p:nvPr/>
          </p:nvSpPr>
          <p:spPr>
            <a:xfrm rot="16200000">
              <a:off x="-106326" y="2137145"/>
              <a:ext cx="1248410" cy="3429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PH" sz="1200" dirty="0">
                  <a:effectLst/>
                  <a:ea typeface="Calibri" panose="020F0502020204030204" pitchFamily="34" charset="0"/>
                  <a:cs typeface="Times New Roman" panose="02020603050405020304" pitchFamily="18" charset="0"/>
                </a:rPr>
                <a:t>Community</a:t>
              </a:r>
              <a:endParaRPr lang="en-US" sz="1100" dirty="0">
                <a:effectLst/>
                <a:ea typeface="Calibri" panose="020F0502020204030204" pitchFamily="34" charset="0"/>
                <a:cs typeface="Times New Roman" panose="02020603050405020304" pitchFamily="18" charset="0"/>
              </a:endParaRPr>
            </a:p>
          </p:txBody>
        </p:sp>
        <p:sp>
          <p:nvSpPr>
            <p:cNvPr id="26" name="Text Box 23">
              <a:extLst>
                <a:ext uri="{FF2B5EF4-FFF2-40B4-BE49-F238E27FC236}">
                  <a16:creationId xmlns="" xmlns:a16="http://schemas.microsoft.com/office/drawing/2014/main" id="{9E10164B-4F1D-4D4C-9777-F0290FC6FCF2}"/>
                </a:ext>
              </a:extLst>
            </p:cNvPr>
            <p:cNvSpPr txBox="1"/>
            <p:nvPr/>
          </p:nvSpPr>
          <p:spPr>
            <a:xfrm rot="5400000">
              <a:off x="3508744" y="2190307"/>
              <a:ext cx="1552575" cy="26479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PH" sz="1200">
                  <a:effectLst/>
                  <a:ea typeface="Calibri" panose="020F0502020204030204" pitchFamily="34" charset="0"/>
                  <a:cs typeface="Times New Roman" panose="02020603050405020304" pitchFamily="18" charset="0"/>
                </a:rPr>
                <a:t>Private Sector</a:t>
              </a:r>
              <a:endParaRPr lang="en-US" sz="1100">
                <a:effectLst/>
                <a:ea typeface="Calibri" panose="020F0502020204030204" pitchFamily="34" charset="0"/>
                <a:cs typeface="Times New Roman" panose="02020603050405020304" pitchFamily="18" charset="0"/>
              </a:endParaRPr>
            </a:p>
          </p:txBody>
        </p:sp>
        <p:sp>
          <p:nvSpPr>
            <p:cNvPr id="27" name="Text Box 29">
              <a:extLst>
                <a:ext uri="{FF2B5EF4-FFF2-40B4-BE49-F238E27FC236}">
                  <a16:creationId xmlns="" xmlns:a16="http://schemas.microsoft.com/office/drawing/2014/main" id="{003F99B0-D0E4-43EF-8646-3FD60C080E1E}"/>
                </a:ext>
              </a:extLst>
            </p:cNvPr>
            <p:cNvSpPr txBox="1"/>
            <p:nvPr/>
          </p:nvSpPr>
          <p:spPr>
            <a:xfrm>
              <a:off x="1594884" y="4061638"/>
              <a:ext cx="1800860" cy="2476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PH" sz="1200" dirty="0" smtClean="0">
                  <a:effectLst/>
                  <a:ea typeface="Calibri" panose="020F0502020204030204" pitchFamily="34" charset="0"/>
                  <a:cs typeface="Times New Roman" panose="02020603050405020304" pitchFamily="18" charset="0"/>
                </a:rPr>
                <a:t>Public Sector</a:t>
              </a:r>
              <a:endParaRPr lang="en-US" sz="1100" dirty="0">
                <a:effectLst/>
                <a:ea typeface="Calibri" panose="020F0502020204030204" pitchFamily="34" charset="0"/>
                <a:cs typeface="Times New Roman" panose="02020603050405020304" pitchFamily="18" charset="0"/>
              </a:endParaRPr>
            </a:p>
          </p:txBody>
        </p:sp>
        <p:cxnSp>
          <p:nvCxnSpPr>
            <p:cNvPr id="28" name="Straight Arrow Connector 27">
              <a:extLst>
                <a:ext uri="{FF2B5EF4-FFF2-40B4-BE49-F238E27FC236}">
                  <a16:creationId xmlns="" xmlns:a16="http://schemas.microsoft.com/office/drawing/2014/main" id="{68BA68D3-163C-44E7-A4E8-C5A5DCC64D72}"/>
                </a:ext>
              </a:extLst>
            </p:cNvPr>
            <p:cNvCxnSpPr/>
            <p:nvPr/>
          </p:nvCxnSpPr>
          <p:spPr>
            <a:xfrm>
              <a:off x="4401879" y="2243470"/>
              <a:ext cx="361950" cy="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 xmlns:a16="http://schemas.microsoft.com/office/drawing/2014/main" id="{14608DE3-74B6-4592-88DE-9BA739207E4E}"/>
                </a:ext>
              </a:extLst>
            </p:cNvPr>
            <p:cNvCxnSpPr/>
            <p:nvPr/>
          </p:nvCxnSpPr>
          <p:spPr>
            <a:xfrm>
              <a:off x="0" y="2296633"/>
              <a:ext cx="381000" cy="9525"/>
            </a:xfrm>
            <a:prstGeom prst="straightConnector1">
              <a:avLst/>
            </a:prstGeom>
            <a:noFill/>
            <a:ln w="9525" cap="flat" cmpd="sng" algn="ctr">
              <a:solidFill>
                <a:sysClr val="windowText" lastClr="000000"/>
              </a:solidFill>
              <a:prstDash val="solid"/>
              <a:headEnd type="arrow"/>
              <a:tailEnd type="arrow"/>
            </a:ln>
            <a:effectLst/>
          </p:spPr>
        </p:cxnSp>
        <p:cxnSp>
          <p:nvCxnSpPr>
            <p:cNvPr id="30" name="Straight Arrow Connector 29">
              <a:extLst>
                <a:ext uri="{FF2B5EF4-FFF2-40B4-BE49-F238E27FC236}">
                  <a16:creationId xmlns="" xmlns:a16="http://schemas.microsoft.com/office/drawing/2014/main" id="{EB9DCF41-A8D3-4D2B-AC26-D18F902872E1}"/>
                </a:ext>
              </a:extLst>
            </p:cNvPr>
            <p:cNvCxnSpPr/>
            <p:nvPr/>
          </p:nvCxnSpPr>
          <p:spPr>
            <a:xfrm flipV="1">
              <a:off x="2317898" y="0"/>
              <a:ext cx="0" cy="361950"/>
            </a:xfrm>
            <a:prstGeom prst="straightConnector1">
              <a:avLst/>
            </a:prstGeom>
            <a:noFill/>
            <a:ln w="9525" cap="flat" cmpd="sng" algn="ctr">
              <a:solidFill>
                <a:sysClr val="windowText" lastClr="000000"/>
              </a:solidFill>
              <a:prstDash val="solid"/>
              <a:headEnd type="arrow"/>
              <a:tailEnd type="arrow"/>
            </a:ln>
            <a:effectLst/>
          </p:spPr>
        </p:cxnSp>
        <p:cxnSp>
          <p:nvCxnSpPr>
            <p:cNvPr id="31" name="Straight Arrow Connector 30">
              <a:extLst>
                <a:ext uri="{FF2B5EF4-FFF2-40B4-BE49-F238E27FC236}">
                  <a16:creationId xmlns="" xmlns:a16="http://schemas.microsoft.com/office/drawing/2014/main" id="{B47A153E-1DDF-4776-BAA2-6D5E8BB81A34}"/>
                </a:ext>
              </a:extLst>
            </p:cNvPr>
            <p:cNvCxnSpPr/>
            <p:nvPr/>
          </p:nvCxnSpPr>
          <p:spPr>
            <a:xfrm flipV="1">
              <a:off x="2456121" y="4338084"/>
              <a:ext cx="0" cy="314324"/>
            </a:xfrm>
            <a:prstGeom prst="straightConnector1">
              <a:avLst/>
            </a:prstGeom>
            <a:noFill/>
            <a:ln w="9525" cap="flat" cmpd="sng" algn="ctr">
              <a:solidFill>
                <a:sysClr val="windowText" lastClr="000000"/>
              </a:solidFill>
              <a:prstDash val="solid"/>
              <a:headEnd type="arrow"/>
              <a:tailEnd type="arrow"/>
            </a:ln>
            <a:effectLst/>
          </p:spPr>
        </p:cxnSp>
      </p:grpSp>
      <p:grpSp>
        <p:nvGrpSpPr>
          <p:cNvPr id="47" name="Group 46">
            <a:extLst>
              <a:ext uri="{FF2B5EF4-FFF2-40B4-BE49-F238E27FC236}">
                <a16:creationId xmlns="" xmlns:a16="http://schemas.microsoft.com/office/drawing/2014/main" id="{87541178-2A7E-4955-9748-6F406F2EFC1E}"/>
              </a:ext>
            </a:extLst>
          </p:cNvPr>
          <p:cNvGrpSpPr/>
          <p:nvPr/>
        </p:nvGrpSpPr>
        <p:grpSpPr>
          <a:xfrm>
            <a:off x="2900997" y="1793726"/>
            <a:ext cx="3342007" cy="3219450"/>
            <a:chOff x="0" y="0"/>
            <a:chExt cx="3342610" cy="3219450"/>
          </a:xfrm>
        </p:grpSpPr>
        <p:sp>
          <p:nvSpPr>
            <p:cNvPr id="48" name="Text Box 17">
              <a:extLst>
                <a:ext uri="{FF2B5EF4-FFF2-40B4-BE49-F238E27FC236}">
                  <a16:creationId xmlns="" xmlns:a16="http://schemas.microsoft.com/office/drawing/2014/main" id="{6C2DEF29-5DC5-4450-8D34-E2F35DD62017}"/>
                </a:ext>
              </a:extLst>
            </p:cNvPr>
            <p:cNvSpPr txBox="1"/>
            <p:nvPr/>
          </p:nvSpPr>
          <p:spPr>
            <a:xfrm rot="5400000">
              <a:off x="2561954" y="1373523"/>
              <a:ext cx="938782" cy="304800"/>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PH" sz="1200" dirty="0" err="1" smtClean="0">
                  <a:latin typeface="Calibri" panose="020F0502020204030204" pitchFamily="34" charset="0"/>
                  <a:ea typeface="Calibri" panose="020F0502020204030204" pitchFamily="34" charset="0"/>
                  <a:cs typeface="Times New Roman" panose="02020603050405020304" pitchFamily="18" charset="0"/>
                </a:rPr>
                <a:t>Counselors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49" name="Group 48">
              <a:extLst>
                <a:ext uri="{FF2B5EF4-FFF2-40B4-BE49-F238E27FC236}">
                  <a16:creationId xmlns="" xmlns:a16="http://schemas.microsoft.com/office/drawing/2014/main" id="{88F567D8-2DE1-4468-96AA-25D82A0A3C29}"/>
                </a:ext>
              </a:extLst>
            </p:cNvPr>
            <p:cNvGrpSpPr/>
            <p:nvPr/>
          </p:nvGrpSpPr>
          <p:grpSpPr>
            <a:xfrm>
              <a:off x="0" y="0"/>
              <a:ext cx="3342610" cy="3219450"/>
              <a:chOff x="0" y="0"/>
              <a:chExt cx="3342610" cy="3219450"/>
            </a:xfrm>
          </p:grpSpPr>
          <p:sp>
            <p:nvSpPr>
              <p:cNvPr id="50" name="Oval 49">
                <a:extLst>
                  <a:ext uri="{FF2B5EF4-FFF2-40B4-BE49-F238E27FC236}">
                    <a16:creationId xmlns="" xmlns:a16="http://schemas.microsoft.com/office/drawing/2014/main" id="{431D9CC9-75B2-4667-9270-D20978981F19}"/>
                  </a:ext>
                </a:extLst>
              </p:cNvPr>
              <p:cNvSpPr/>
              <p:nvPr/>
            </p:nvSpPr>
            <p:spPr>
              <a:xfrm>
                <a:off x="0" y="0"/>
                <a:ext cx="3276600" cy="32194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1" name="Text Box 10">
                <a:extLst>
                  <a:ext uri="{FF2B5EF4-FFF2-40B4-BE49-F238E27FC236}">
                    <a16:creationId xmlns="" xmlns:a16="http://schemas.microsoft.com/office/drawing/2014/main" id="{77B9D90B-6777-4660-9905-F9C30D88FFDD}"/>
                  </a:ext>
                </a:extLst>
              </p:cNvPr>
              <p:cNvSpPr txBox="1"/>
              <p:nvPr/>
            </p:nvSpPr>
            <p:spPr>
              <a:xfrm>
                <a:off x="1031358" y="233917"/>
                <a:ext cx="1171575" cy="3048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PH" sz="1200" b="1">
                    <a:effectLst/>
                    <a:ea typeface="Calibri" panose="020F0502020204030204" pitchFamily="34" charset="0"/>
                    <a:cs typeface="Times New Roman" panose="02020603050405020304" pitchFamily="18" charset="0"/>
                  </a:rPr>
                  <a:t>MESOSYSTEM</a:t>
                </a:r>
                <a:endParaRPr lang="en-US" sz="1100">
                  <a:effectLst/>
                  <a:ea typeface="Calibri" panose="020F0502020204030204" pitchFamily="34" charset="0"/>
                  <a:cs typeface="Times New Roman" panose="02020603050405020304" pitchFamily="18" charset="0"/>
                </a:endParaRPr>
              </a:p>
            </p:txBody>
          </p:sp>
          <p:sp>
            <p:nvSpPr>
              <p:cNvPr id="52" name="Text Box 18">
                <a:extLst>
                  <a:ext uri="{FF2B5EF4-FFF2-40B4-BE49-F238E27FC236}">
                    <a16:creationId xmlns="" xmlns:a16="http://schemas.microsoft.com/office/drawing/2014/main" id="{96B084F3-CC5E-4ABA-A0F4-AD37E651FA8F}"/>
                  </a:ext>
                </a:extLst>
              </p:cNvPr>
              <p:cNvSpPr txBox="1"/>
              <p:nvPr/>
            </p:nvSpPr>
            <p:spPr>
              <a:xfrm rot="19479290">
                <a:off x="1880568" y="2611175"/>
                <a:ext cx="1059742" cy="272425"/>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PH" sz="1200" dirty="0" smtClean="0">
                    <a:effectLst/>
                    <a:latin typeface="Calibri" panose="020F0502020204030204" pitchFamily="34" charset="0"/>
                    <a:ea typeface="Calibri" panose="020F0502020204030204" pitchFamily="34" charset="0"/>
                    <a:cs typeface="Times New Roman" panose="02020603050405020304" pitchFamily="18" charset="0"/>
                  </a:rPr>
                  <a:t>Schoolmates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3" name="Text Box 20">
                <a:extLst>
                  <a:ext uri="{FF2B5EF4-FFF2-40B4-BE49-F238E27FC236}">
                    <a16:creationId xmlns="" xmlns:a16="http://schemas.microsoft.com/office/drawing/2014/main" id="{366DBF8D-80E2-43B0-9475-1A66A2E2FAC4}"/>
                  </a:ext>
                </a:extLst>
              </p:cNvPr>
              <p:cNvSpPr txBox="1"/>
              <p:nvPr/>
            </p:nvSpPr>
            <p:spPr>
              <a:xfrm rot="2011240">
                <a:off x="584790" y="2679405"/>
                <a:ext cx="771525" cy="276225"/>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PH" sz="1200">
                    <a:effectLst/>
                    <a:latin typeface="Calibri" panose="020F0502020204030204" pitchFamily="34" charset="0"/>
                    <a:ea typeface="Calibri" panose="020F0502020204030204" pitchFamily="34" charset="0"/>
                    <a:cs typeface="Times New Roman" panose="02020603050405020304" pitchFamily="18" charset="0"/>
                  </a:rPr>
                  <a:t>School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4" name="Text Box 21">
                <a:extLst>
                  <a:ext uri="{FF2B5EF4-FFF2-40B4-BE49-F238E27FC236}">
                    <a16:creationId xmlns="" xmlns:a16="http://schemas.microsoft.com/office/drawing/2014/main" id="{AE017B6F-7326-4E07-8DBA-C5C80814B503}"/>
                  </a:ext>
                </a:extLst>
              </p:cNvPr>
              <p:cNvSpPr txBox="1"/>
              <p:nvPr/>
            </p:nvSpPr>
            <p:spPr>
              <a:xfrm rot="16200000">
                <a:off x="-202019" y="1277194"/>
                <a:ext cx="1009650" cy="282575"/>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1000"/>
                  </a:spcAft>
                </a:pPr>
                <a:r>
                  <a:rPr lang="en-PH" sz="1200" dirty="0" smtClean="0">
                    <a:effectLst/>
                    <a:latin typeface="Calibri" panose="020F0502020204030204" pitchFamily="34" charset="0"/>
                    <a:ea typeface="Calibri" panose="020F0502020204030204" pitchFamily="34" charset="0"/>
                    <a:cs typeface="Times New Roman" panose="02020603050405020304" pitchFamily="18" charset="0"/>
                  </a:rPr>
                  <a:t>Teachers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55" name="Straight Arrow Connector 54">
                <a:extLst>
                  <a:ext uri="{FF2B5EF4-FFF2-40B4-BE49-F238E27FC236}">
                    <a16:creationId xmlns="" xmlns:a16="http://schemas.microsoft.com/office/drawing/2014/main" id="{970B4521-C5C4-4BD2-97BB-E58946F396F9}"/>
                  </a:ext>
                </a:extLst>
              </p:cNvPr>
              <p:cNvCxnSpPr/>
              <p:nvPr/>
            </p:nvCxnSpPr>
            <p:spPr>
              <a:xfrm flipH="1">
                <a:off x="2762113" y="1923306"/>
                <a:ext cx="213772" cy="517606"/>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 xmlns:a16="http://schemas.microsoft.com/office/drawing/2014/main" id="{99A6DFD9-A627-44E1-B522-F32BD9E91C4F}"/>
                  </a:ext>
                </a:extLst>
              </p:cNvPr>
              <p:cNvCxnSpPr/>
              <p:nvPr/>
            </p:nvCxnSpPr>
            <p:spPr>
              <a:xfrm flipH="1" flipV="1">
                <a:off x="1192678" y="2931418"/>
                <a:ext cx="785556" cy="50436"/>
              </a:xfrm>
              <a:prstGeom prst="straightConnector1">
                <a:avLst/>
              </a:prstGeom>
              <a:noFill/>
              <a:ln w="9525" cap="flat" cmpd="sng" algn="ctr">
                <a:solidFill>
                  <a:sysClr val="windowText" lastClr="000000"/>
                </a:solidFill>
                <a:prstDash val="solid"/>
                <a:headEnd type="arrow"/>
                <a:tailEnd type="arrow"/>
              </a:ln>
              <a:effectLst/>
            </p:spPr>
          </p:cxnSp>
          <p:cxnSp>
            <p:nvCxnSpPr>
              <p:cNvPr id="57" name="Straight Arrow Connector 56">
                <a:extLst>
                  <a:ext uri="{FF2B5EF4-FFF2-40B4-BE49-F238E27FC236}">
                    <a16:creationId xmlns="" xmlns:a16="http://schemas.microsoft.com/office/drawing/2014/main" id="{D9A3A07C-9C62-4D34-8643-D4A56FF278E7}"/>
                  </a:ext>
                </a:extLst>
              </p:cNvPr>
              <p:cNvCxnSpPr/>
              <p:nvPr/>
            </p:nvCxnSpPr>
            <p:spPr>
              <a:xfrm>
                <a:off x="287079" y="2115880"/>
                <a:ext cx="382270" cy="532765"/>
              </a:xfrm>
              <a:prstGeom prst="straightConnector1">
                <a:avLst/>
              </a:prstGeom>
              <a:noFill/>
              <a:ln w="9525" cap="flat" cmpd="sng" algn="ctr">
                <a:solidFill>
                  <a:sysClr val="windowText" lastClr="000000"/>
                </a:solidFill>
                <a:prstDash val="solid"/>
                <a:headEnd type="arrow"/>
                <a:tailEnd type="arrow"/>
              </a:ln>
              <a:effectLst/>
            </p:spPr>
          </p:cxnSp>
          <p:cxnSp>
            <p:nvCxnSpPr>
              <p:cNvPr id="58" name="Straight Arrow Connector 57">
                <a:extLst>
                  <a:ext uri="{FF2B5EF4-FFF2-40B4-BE49-F238E27FC236}">
                    <a16:creationId xmlns="" xmlns:a16="http://schemas.microsoft.com/office/drawing/2014/main" id="{7DB72F87-0EDD-4057-8C70-126829E83F67}"/>
                  </a:ext>
                </a:extLst>
              </p:cNvPr>
              <p:cNvCxnSpPr/>
              <p:nvPr/>
            </p:nvCxnSpPr>
            <p:spPr>
              <a:xfrm flipV="1">
                <a:off x="414669" y="510363"/>
                <a:ext cx="400050" cy="447675"/>
              </a:xfrm>
              <a:prstGeom prst="straightConnector1">
                <a:avLst/>
              </a:prstGeom>
              <a:noFill/>
              <a:ln w="9525" cap="flat" cmpd="sng" algn="ctr">
                <a:solidFill>
                  <a:sysClr val="windowText" lastClr="000000"/>
                </a:solidFill>
                <a:prstDash val="solid"/>
                <a:headEnd type="arrow"/>
                <a:tailEnd type="arrow"/>
              </a:ln>
              <a:effectLst/>
            </p:spPr>
          </p:cxnSp>
          <p:cxnSp>
            <p:nvCxnSpPr>
              <p:cNvPr id="59" name="Straight Arrow Connector 58">
                <a:extLst>
                  <a:ext uri="{FF2B5EF4-FFF2-40B4-BE49-F238E27FC236}">
                    <a16:creationId xmlns="" xmlns:a16="http://schemas.microsoft.com/office/drawing/2014/main" id="{050C9C42-FC22-48A5-8AA2-80D4182B83D2}"/>
                  </a:ext>
                </a:extLst>
              </p:cNvPr>
              <p:cNvCxnSpPr/>
              <p:nvPr/>
            </p:nvCxnSpPr>
            <p:spPr>
              <a:xfrm flipH="1" flipV="1">
                <a:off x="2488018" y="542261"/>
                <a:ext cx="462915" cy="438150"/>
              </a:xfrm>
              <a:prstGeom prst="straightConnector1">
                <a:avLst/>
              </a:prstGeom>
              <a:noFill/>
              <a:ln w="9525" cap="flat" cmpd="sng" algn="ctr">
                <a:solidFill>
                  <a:sysClr val="windowText" lastClr="000000"/>
                </a:solidFill>
                <a:prstDash val="solid"/>
                <a:headEnd type="arrow"/>
                <a:tailEnd type="arrow"/>
              </a:ln>
              <a:effectLst/>
            </p:spPr>
          </p:cxnSp>
          <p:cxnSp>
            <p:nvCxnSpPr>
              <p:cNvPr id="60" name="Straight Arrow Connector 59">
                <a:extLst>
                  <a:ext uri="{FF2B5EF4-FFF2-40B4-BE49-F238E27FC236}">
                    <a16:creationId xmlns="" xmlns:a16="http://schemas.microsoft.com/office/drawing/2014/main" id="{6CA5025F-1AA5-412F-AE8D-8790939B426C}"/>
                  </a:ext>
                </a:extLst>
              </p:cNvPr>
              <p:cNvCxnSpPr/>
              <p:nvPr/>
            </p:nvCxnSpPr>
            <p:spPr>
              <a:xfrm flipV="1">
                <a:off x="2179674" y="435935"/>
                <a:ext cx="944245" cy="744855"/>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 xmlns:a16="http://schemas.microsoft.com/office/drawing/2014/main" id="{D666D685-226C-4FE0-84B9-86352F70C219}"/>
                  </a:ext>
                </a:extLst>
              </p:cNvPr>
              <p:cNvCxnSpPr/>
              <p:nvPr/>
            </p:nvCxnSpPr>
            <p:spPr>
              <a:xfrm flipH="1" flipV="1">
                <a:off x="170120" y="372140"/>
                <a:ext cx="916940" cy="787400"/>
              </a:xfrm>
              <a:prstGeom prst="straightConnector1">
                <a:avLst/>
              </a:prstGeom>
              <a:noFill/>
              <a:ln w="9525" cap="flat" cmpd="sng" algn="ctr">
                <a:solidFill>
                  <a:sysClr val="windowText" lastClr="000000"/>
                </a:solidFill>
                <a:prstDash val="solid"/>
                <a:headEnd type="arrow"/>
                <a:tailEnd type="arrow"/>
              </a:ln>
              <a:effectLst/>
            </p:spPr>
          </p:cxnSp>
          <p:cxnSp>
            <p:nvCxnSpPr>
              <p:cNvPr id="62" name="Straight Arrow Connector 61">
                <a:extLst>
                  <a:ext uri="{FF2B5EF4-FFF2-40B4-BE49-F238E27FC236}">
                    <a16:creationId xmlns="" xmlns:a16="http://schemas.microsoft.com/office/drawing/2014/main" id="{022D2812-D63D-480E-876A-EFB3EF18ACFA}"/>
                  </a:ext>
                </a:extLst>
              </p:cNvPr>
              <p:cNvCxnSpPr/>
              <p:nvPr/>
            </p:nvCxnSpPr>
            <p:spPr>
              <a:xfrm>
                <a:off x="2371060" y="1998921"/>
                <a:ext cx="971550" cy="662305"/>
              </a:xfrm>
              <a:prstGeom prst="straightConnector1">
                <a:avLst/>
              </a:prstGeom>
              <a:noFill/>
              <a:ln w="9525" cap="flat" cmpd="sng" algn="ctr">
                <a:solidFill>
                  <a:sysClr val="windowText" lastClr="000000"/>
                </a:solidFill>
                <a:prstDash val="solid"/>
                <a:headEnd type="arrow"/>
                <a:tailEnd type="arrow"/>
              </a:ln>
              <a:effectLst/>
            </p:spPr>
          </p:cxnSp>
          <p:cxnSp>
            <p:nvCxnSpPr>
              <p:cNvPr id="63" name="Straight Arrow Connector 62">
                <a:extLst>
                  <a:ext uri="{FF2B5EF4-FFF2-40B4-BE49-F238E27FC236}">
                    <a16:creationId xmlns="" xmlns:a16="http://schemas.microsoft.com/office/drawing/2014/main" id="{F8FBE7BE-6C91-4AC0-9F5F-60663C4162EB}"/>
                  </a:ext>
                </a:extLst>
              </p:cNvPr>
              <p:cNvCxnSpPr/>
              <p:nvPr/>
            </p:nvCxnSpPr>
            <p:spPr>
              <a:xfrm flipV="1">
                <a:off x="0" y="2052084"/>
                <a:ext cx="923925" cy="666115"/>
              </a:xfrm>
              <a:prstGeom prst="straightConnector1">
                <a:avLst/>
              </a:prstGeom>
              <a:noFill/>
              <a:ln w="9525" cap="flat" cmpd="sng" algn="ctr">
                <a:solidFill>
                  <a:sysClr val="windowText" lastClr="000000"/>
                </a:solidFill>
                <a:prstDash val="solid"/>
                <a:headEnd type="arrow"/>
                <a:tailEnd type="arrow"/>
              </a:ln>
              <a:effectLst/>
            </p:spPr>
          </p:cxnSp>
        </p:grpSp>
      </p:grpSp>
      <p:grpSp>
        <p:nvGrpSpPr>
          <p:cNvPr id="64" name="Group 63">
            <a:extLst>
              <a:ext uri="{FF2B5EF4-FFF2-40B4-BE49-F238E27FC236}">
                <a16:creationId xmlns="" xmlns:a16="http://schemas.microsoft.com/office/drawing/2014/main" id="{DF8C46B1-E70E-4507-96D1-8B685B5542B3}"/>
              </a:ext>
            </a:extLst>
          </p:cNvPr>
          <p:cNvGrpSpPr/>
          <p:nvPr/>
        </p:nvGrpSpPr>
        <p:grpSpPr>
          <a:xfrm>
            <a:off x="3481387" y="2352675"/>
            <a:ext cx="2181225" cy="2152650"/>
            <a:chOff x="0" y="0"/>
            <a:chExt cx="2181225" cy="2152650"/>
          </a:xfrm>
        </p:grpSpPr>
        <p:sp>
          <p:nvSpPr>
            <p:cNvPr id="65" name="Oval 64">
              <a:extLst>
                <a:ext uri="{FF2B5EF4-FFF2-40B4-BE49-F238E27FC236}">
                  <a16:creationId xmlns="" xmlns:a16="http://schemas.microsoft.com/office/drawing/2014/main" id="{8670E923-5333-4DF8-81A6-3B4416629A95}"/>
                </a:ext>
              </a:extLst>
            </p:cNvPr>
            <p:cNvSpPr/>
            <p:nvPr/>
          </p:nvSpPr>
          <p:spPr>
            <a:xfrm>
              <a:off x="0" y="0"/>
              <a:ext cx="2181225" cy="21526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nSpc>
                  <a:spcPct val="115000"/>
                </a:lnSpc>
                <a:spcBef>
                  <a:spcPts val="0"/>
                </a:spcBef>
                <a:spcAft>
                  <a:spcPts val="1000"/>
                </a:spcAft>
              </a:pPr>
              <a:r>
                <a:rPr lang="en-PH" sz="1100">
                  <a:effectLst/>
                  <a:ea typeface="Calibri" panose="020F0502020204030204" pitchFamily="34" charset="0"/>
                  <a:cs typeface="Times New Roman" panose="02020603050405020304" pitchFamily="18" charset="0"/>
                </a:rPr>
                <a:t> </a:t>
              </a:r>
              <a:endParaRPr lang="en-US" sz="1100">
                <a:effectLst/>
                <a:ea typeface="Calibri" panose="020F0502020204030204" pitchFamily="34" charset="0"/>
                <a:cs typeface="Times New Roman" panose="02020603050405020304" pitchFamily="18" charset="0"/>
              </a:endParaRPr>
            </a:p>
          </p:txBody>
        </p:sp>
        <p:sp>
          <p:nvSpPr>
            <p:cNvPr id="66" name="Text Box 3">
              <a:extLst>
                <a:ext uri="{FF2B5EF4-FFF2-40B4-BE49-F238E27FC236}">
                  <a16:creationId xmlns="" xmlns:a16="http://schemas.microsoft.com/office/drawing/2014/main" id="{7FDB1B36-5081-4CDC-B66B-87BF15AE0EEA}"/>
                </a:ext>
              </a:extLst>
            </p:cNvPr>
            <p:cNvSpPr txBox="1"/>
            <p:nvPr/>
          </p:nvSpPr>
          <p:spPr>
            <a:xfrm>
              <a:off x="478465" y="180753"/>
              <a:ext cx="1219200" cy="31432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PH" sz="1200" b="1">
                  <a:effectLst/>
                  <a:ea typeface="Calibri" panose="020F0502020204030204" pitchFamily="34" charset="0"/>
                  <a:cs typeface="Times New Roman" panose="02020603050405020304" pitchFamily="18" charset="0"/>
                </a:rPr>
                <a:t>MICROSYSTEM</a:t>
              </a:r>
              <a:endParaRPr lang="en-US" sz="1100">
                <a:effectLst/>
                <a:ea typeface="Calibri" panose="020F0502020204030204" pitchFamily="34" charset="0"/>
                <a:cs typeface="Times New Roman" panose="02020603050405020304" pitchFamily="18" charset="0"/>
              </a:endParaRPr>
            </a:p>
          </p:txBody>
        </p:sp>
        <p:sp>
          <p:nvSpPr>
            <p:cNvPr id="67" name="Text Box 13">
              <a:extLst>
                <a:ext uri="{FF2B5EF4-FFF2-40B4-BE49-F238E27FC236}">
                  <a16:creationId xmlns="" xmlns:a16="http://schemas.microsoft.com/office/drawing/2014/main" id="{6A8D4B28-E99F-4906-8AB6-D3110B22EA44}"/>
                </a:ext>
              </a:extLst>
            </p:cNvPr>
            <p:cNvSpPr txBox="1"/>
            <p:nvPr/>
          </p:nvSpPr>
          <p:spPr>
            <a:xfrm rot="16200000">
              <a:off x="-74427" y="882501"/>
              <a:ext cx="774065" cy="3048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PH" sz="1200">
                  <a:effectLst/>
                  <a:ea typeface="Calibri" panose="020F0502020204030204" pitchFamily="34" charset="0"/>
                  <a:cs typeface="Times New Roman" panose="02020603050405020304" pitchFamily="18" charset="0"/>
                </a:rPr>
                <a:t>Family</a:t>
              </a:r>
              <a:endParaRPr lang="en-US" sz="1100">
                <a:effectLst/>
                <a:ea typeface="Calibri" panose="020F0502020204030204" pitchFamily="34" charset="0"/>
                <a:cs typeface="Times New Roman" panose="02020603050405020304" pitchFamily="18" charset="0"/>
              </a:endParaRPr>
            </a:p>
          </p:txBody>
        </p:sp>
        <p:sp>
          <p:nvSpPr>
            <p:cNvPr id="68" name="Text Box 14">
              <a:extLst>
                <a:ext uri="{FF2B5EF4-FFF2-40B4-BE49-F238E27FC236}">
                  <a16:creationId xmlns="" xmlns:a16="http://schemas.microsoft.com/office/drawing/2014/main" id="{37E873EA-16CE-40B2-9A7F-66B1C62075AE}"/>
                </a:ext>
              </a:extLst>
            </p:cNvPr>
            <p:cNvSpPr txBox="1"/>
            <p:nvPr/>
          </p:nvSpPr>
          <p:spPr>
            <a:xfrm rot="5210075">
              <a:off x="1594884" y="839971"/>
              <a:ext cx="638175" cy="27622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PH" sz="1200">
                  <a:effectLst/>
                  <a:ea typeface="Calibri" panose="020F0502020204030204" pitchFamily="34" charset="0"/>
                  <a:cs typeface="Times New Roman" panose="02020603050405020304" pitchFamily="18" charset="0"/>
                </a:rPr>
                <a:t>Peers</a:t>
              </a:r>
              <a:endParaRPr lang="en-US" sz="1100">
                <a:effectLst/>
                <a:ea typeface="Calibri" panose="020F0502020204030204" pitchFamily="34" charset="0"/>
                <a:cs typeface="Times New Roman" panose="02020603050405020304" pitchFamily="18" charset="0"/>
              </a:endParaRPr>
            </a:p>
          </p:txBody>
        </p:sp>
        <p:sp>
          <p:nvSpPr>
            <p:cNvPr id="69" name="Text Box 15">
              <a:extLst>
                <a:ext uri="{FF2B5EF4-FFF2-40B4-BE49-F238E27FC236}">
                  <a16:creationId xmlns="" xmlns:a16="http://schemas.microsoft.com/office/drawing/2014/main" id="{E1C86D7D-94FB-4E09-A9DA-95132BBB1670}"/>
                </a:ext>
              </a:extLst>
            </p:cNvPr>
            <p:cNvSpPr txBox="1"/>
            <p:nvPr/>
          </p:nvSpPr>
          <p:spPr>
            <a:xfrm>
              <a:off x="823144" y="1724397"/>
              <a:ext cx="771525" cy="27622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PH" sz="1200" dirty="0" smtClean="0">
                  <a:effectLst/>
                  <a:ea typeface="Calibri" panose="020F0502020204030204" pitchFamily="34" charset="0"/>
                  <a:cs typeface="Times New Roman" panose="02020603050405020304" pitchFamily="18" charset="0"/>
                </a:rPr>
                <a:t>Relatives</a:t>
              </a:r>
              <a:endParaRPr lang="en-US" sz="1100" dirty="0">
                <a:effectLst/>
                <a:ea typeface="Calibri" panose="020F0502020204030204" pitchFamily="34" charset="0"/>
                <a:cs typeface="Times New Roman" panose="02020603050405020304" pitchFamily="18" charset="0"/>
              </a:endParaRPr>
            </a:p>
          </p:txBody>
        </p:sp>
      </p:grpSp>
      <p:sp>
        <p:nvSpPr>
          <p:cNvPr id="71" name="Oval 70">
            <a:extLst>
              <a:ext uri="{FF2B5EF4-FFF2-40B4-BE49-F238E27FC236}">
                <a16:creationId xmlns="" xmlns:a16="http://schemas.microsoft.com/office/drawing/2014/main" id="{6612FC49-3D18-4A2C-AB61-AFA2778EA82A}"/>
              </a:ext>
            </a:extLst>
          </p:cNvPr>
          <p:cNvSpPr/>
          <p:nvPr/>
        </p:nvSpPr>
        <p:spPr>
          <a:xfrm>
            <a:off x="4014787" y="2882900"/>
            <a:ext cx="1114425" cy="10922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PH" sz="1400" b="1" dirty="0" smtClean="0">
                <a:solidFill>
                  <a:srgbClr val="000000"/>
                </a:solidFill>
                <a:effectLst/>
                <a:ea typeface="Calibri" panose="020F0502020204030204" pitchFamily="34" charset="0"/>
                <a:cs typeface="Times New Roman" panose="02020603050405020304" pitchFamily="18" charset="0"/>
              </a:rPr>
              <a:t>Student</a:t>
            </a:r>
            <a:endParaRPr lang="en-US" sz="1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43018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p:cTn id="7" dur="1000" fill="hold"/>
                                        <p:tgtEl>
                                          <p:spTgt spid="71"/>
                                        </p:tgtEl>
                                        <p:attrNameLst>
                                          <p:attrName>ppt_w</p:attrName>
                                        </p:attrNameLst>
                                      </p:cBhvr>
                                      <p:tavLst>
                                        <p:tav tm="0">
                                          <p:val>
                                            <p:fltVal val="0"/>
                                          </p:val>
                                        </p:tav>
                                        <p:tav tm="100000">
                                          <p:val>
                                            <p:strVal val="#ppt_w"/>
                                          </p:val>
                                        </p:tav>
                                      </p:tavLst>
                                    </p:anim>
                                    <p:anim calcmode="lin" valueType="num">
                                      <p:cBhvr>
                                        <p:cTn id="8" dur="1000" fill="hold"/>
                                        <p:tgtEl>
                                          <p:spTgt spid="71"/>
                                        </p:tgtEl>
                                        <p:attrNameLst>
                                          <p:attrName>ppt_h</p:attrName>
                                        </p:attrNameLst>
                                      </p:cBhvr>
                                      <p:tavLst>
                                        <p:tav tm="0">
                                          <p:val>
                                            <p:fltVal val="0"/>
                                          </p:val>
                                        </p:tav>
                                        <p:tav tm="100000">
                                          <p:val>
                                            <p:strVal val="#ppt_h"/>
                                          </p:val>
                                        </p:tav>
                                      </p:tavLst>
                                    </p:anim>
                                    <p:anim calcmode="lin" valueType="num">
                                      <p:cBhvr>
                                        <p:cTn id="9" dur="1000" fill="hold"/>
                                        <p:tgtEl>
                                          <p:spTgt spid="71"/>
                                        </p:tgtEl>
                                        <p:attrNameLst>
                                          <p:attrName>style.rotation</p:attrName>
                                        </p:attrNameLst>
                                      </p:cBhvr>
                                      <p:tavLst>
                                        <p:tav tm="0">
                                          <p:val>
                                            <p:fltVal val="90"/>
                                          </p:val>
                                        </p:tav>
                                        <p:tav tm="100000">
                                          <p:val>
                                            <p:fltVal val="0"/>
                                          </p:val>
                                        </p:tav>
                                      </p:tavLst>
                                    </p:anim>
                                    <p:animEffect transition="in" filter="fade">
                                      <p:cBhvr>
                                        <p:cTn id="10" dur="1000"/>
                                        <p:tgtEl>
                                          <p:spTgt spid="71"/>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2" fill="hold" nodeType="clickEffect">
                                  <p:stCondLst>
                                    <p:cond delay="0"/>
                                  </p:stCondLst>
                                  <p:childTnLst>
                                    <p:set>
                                      <p:cBhvr>
                                        <p:cTn id="14" dur="1" fill="hold">
                                          <p:stCondLst>
                                            <p:cond delay="0"/>
                                          </p:stCondLst>
                                        </p:cTn>
                                        <p:tgtEl>
                                          <p:spTgt spid="64"/>
                                        </p:tgtEl>
                                        <p:attrNameLst>
                                          <p:attrName>style.visibility</p:attrName>
                                        </p:attrNameLst>
                                      </p:cBhvr>
                                      <p:to>
                                        <p:strVal val="visible"/>
                                      </p:to>
                                    </p:set>
                                    <p:animEffect transition="in" filter="wheel(2)">
                                      <p:cBhvr>
                                        <p:cTn id="15" dur="1000"/>
                                        <p:tgtEl>
                                          <p:spTgt spid="64"/>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2" fill="hold" nodeType="click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wheel(2)">
                                      <p:cBhvr>
                                        <p:cTn id="20" dur="1000"/>
                                        <p:tgtEl>
                                          <p:spTgt spid="47"/>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2"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heel(2)">
                                      <p:cBhvr>
                                        <p:cTn id="25" dur="10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2"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heel(2)">
                                      <p:cBhvr>
                                        <p:cTn id="30" dur="10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2"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heel(2)">
                                      <p:cBhvr>
                                        <p:cTn id="3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Oval 86">
            <a:extLst>
              <a:ext uri="{FF2B5EF4-FFF2-40B4-BE49-F238E27FC236}">
                <a16:creationId xmlns="" xmlns:a16="http://schemas.microsoft.com/office/drawing/2014/main" id="{36CE23F9-1951-4E6D-A79E-581CD3114339}"/>
              </a:ext>
            </a:extLst>
          </p:cNvPr>
          <p:cNvSpPr/>
          <p:nvPr/>
        </p:nvSpPr>
        <p:spPr>
          <a:xfrm>
            <a:off x="1187624" y="144016"/>
            <a:ext cx="6696744" cy="6525344"/>
          </a:xfrm>
          <a:prstGeom prst="ellipse">
            <a:avLst/>
          </a:prstGeom>
          <a:gradFill flip="none" rotWithShape="1">
            <a:gsLst>
              <a:gs pos="0">
                <a:schemeClr val="accent3">
                  <a:lumMod val="67000"/>
                </a:schemeClr>
              </a:gs>
              <a:gs pos="67000">
                <a:schemeClr val="accent3">
                  <a:lumMod val="97000"/>
                  <a:lumOff val="3000"/>
                </a:schemeClr>
              </a:gs>
              <a:gs pos="93000">
                <a:schemeClr val="accent3">
                  <a:lumMod val="60000"/>
                  <a:lumOff val="40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73" name="Oval 72">
            <a:extLst>
              <a:ext uri="{FF2B5EF4-FFF2-40B4-BE49-F238E27FC236}">
                <a16:creationId xmlns="" xmlns:a16="http://schemas.microsoft.com/office/drawing/2014/main" id="{57F362F2-8D6C-4C9B-9F4A-E1DD1C281D1F}"/>
              </a:ext>
            </a:extLst>
          </p:cNvPr>
          <p:cNvSpPr/>
          <p:nvPr/>
        </p:nvSpPr>
        <p:spPr>
          <a:xfrm>
            <a:off x="3851920" y="2852936"/>
            <a:ext cx="1296144" cy="136815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74" name="TextBox 73">
            <a:extLst>
              <a:ext uri="{FF2B5EF4-FFF2-40B4-BE49-F238E27FC236}">
                <a16:creationId xmlns="" xmlns:a16="http://schemas.microsoft.com/office/drawing/2014/main" id="{4A2AFA91-FF99-4E57-BEBF-3EE4D6F6F2D8}"/>
              </a:ext>
            </a:extLst>
          </p:cNvPr>
          <p:cNvSpPr txBox="1"/>
          <p:nvPr/>
        </p:nvSpPr>
        <p:spPr>
          <a:xfrm>
            <a:off x="3725906" y="3140968"/>
            <a:ext cx="1566174" cy="646331"/>
          </a:xfrm>
          <a:prstGeom prst="rect">
            <a:avLst/>
          </a:prstGeom>
          <a:noFill/>
        </p:spPr>
        <p:txBody>
          <a:bodyPr wrap="square" rtlCol="0">
            <a:spAutoFit/>
          </a:bodyPr>
          <a:lstStyle/>
          <a:p>
            <a:pPr algn="ctr"/>
            <a:r>
              <a:rPr lang="en-PH" b="1" dirty="0"/>
              <a:t>Individual </a:t>
            </a:r>
          </a:p>
          <a:p>
            <a:pPr algn="ctr"/>
            <a:r>
              <a:rPr lang="en-PH" b="1" dirty="0">
                <a:solidFill>
                  <a:schemeClr val="bg1"/>
                </a:solidFill>
              </a:rPr>
              <a:t>The </a:t>
            </a:r>
            <a:r>
              <a:rPr lang="en-PH" b="1" dirty="0" smtClean="0">
                <a:solidFill>
                  <a:schemeClr val="bg1"/>
                </a:solidFill>
              </a:rPr>
              <a:t>Student</a:t>
            </a:r>
            <a:endParaRPr lang="en-PH" b="1" dirty="0">
              <a:solidFill>
                <a:schemeClr val="bg1"/>
              </a:solidFill>
            </a:endParaRPr>
          </a:p>
        </p:txBody>
      </p:sp>
      <p:sp>
        <p:nvSpPr>
          <p:cNvPr id="75" name="Oval 74">
            <a:extLst>
              <a:ext uri="{FF2B5EF4-FFF2-40B4-BE49-F238E27FC236}">
                <a16:creationId xmlns="" xmlns:a16="http://schemas.microsoft.com/office/drawing/2014/main" id="{FDCC7B84-43E5-4393-AA1B-DAF09CFE3429}"/>
              </a:ext>
            </a:extLst>
          </p:cNvPr>
          <p:cNvSpPr/>
          <p:nvPr/>
        </p:nvSpPr>
        <p:spPr>
          <a:xfrm>
            <a:off x="2771800" y="1772816"/>
            <a:ext cx="3528392" cy="338437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76" name="TextBox 75">
            <a:extLst>
              <a:ext uri="{FF2B5EF4-FFF2-40B4-BE49-F238E27FC236}">
                <a16:creationId xmlns="" xmlns:a16="http://schemas.microsoft.com/office/drawing/2014/main" id="{F15BC85A-E3EC-4875-86FF-9F18B748D45E}"/>
              </a:ext>
            </a:extLst>
          </p:cNvPr>
          <p:cNvSpPr txBox="1"/>
          <p:nvPr/>
        </p:nvSpPr>
        <p:spPr>
          <a:xfrm>
            <a:off x="3491879" y="1989247"/>
            <a:ext cx="2160241" cy="461665"/>
          </a:xfrm>
          <a:prstGeom prst="rect">
            <a:avLst/>
          </a:prstGeom>
          <a:noFill/>
        </p:spPr>
        <p:txBody>
          <a:bodyPr wrap="square" rtlCol="0">
            <a:spAutoFit/>
          </a:bodyPr>
          <a:lstStyle/>
          <a:p>
            <a:r>
              <a:rPr lang="en-PH" sz="2400" b="1" dirty="0"/>
              <a:t>Interpersonal</a:t>
            </a:r>
          </a:p>
        </p:txBody>
      </p:sp>
      <p:sp>
        <p:nvSpPr>
          <p:cNvPr id="77" name="TextBox 76">
            <a:extLst>
              <a:ext uri="{FF2B5EF4-FFF2-40B4-BE49-F238E27FC236}">
                <a16:creationId xmlns="" xmlns:a16="http://schemas.microsoft.com/office/drawing/2014/main" id="{CCB69F5A-952C-47A4-A7E6-16A93564CD1F}"/>
              </a:ext>
            </a:extLst>
          </p:cNvPr>
          <p:cNvSpPr txBox="1"/>
          <p:nvPr/>
        </p:nvSpPr>
        <p:spPr>
          <a:xfrm>
            <a:off x="3131839" y="2502188"/>
            <a:ext cx="1059071" cy="400110"/>
          </a:xfrm>
          <a:prstGeom prst="rect">
            <a:avLst/>
          </a:prstGeom>
          <a:noFill/>
        </p:spPr>
        <p:txBody>
          <a:bodyPr wrap="square" rtlCol="0">
            <a:spAutoFit/>
          </a:bodyPr>
          <a:lstStyle/>
          <a:p>
            <a:r>
              <a:rPr lang="en-PH" sz="2000" b="1" dirty="0">
                <a:solidFill>
                  <a:schemeClr val="bg1"/>
                </a:solidFill>
              </a:rPr>
              <a:t>parents</a:t>
            </a:r>
          </a:p>
        </p:txBody>
      </p:sp>
      <p:sp>
        <p:nvSpPr>
          <p:cNvPr id="78" name="TextBox 77">
            <a:extLst>
              <a:ext uri="{FF2B5EF4-FFF2-40B4-BE49-F238E27FC236}">
                <a16:creationId xmlns="" xmlns:a16="http://schemas.microsoft.com/office/drawing/2014/main" id="{F6CDB502-CB79-43A5-8212-B2771349FBE5}"/>
              </a:ext>
            </a:extLst>
          </p:cNvPr>
          <p:cNvSpPr txBox="1"/>
          <p:nvPr/>
        </p:nvSpPr>
        <p:spPr>
          <a:xfrm>
            <a:off x="4642576" y="2424486"/>
            <a:ext cx="1296144" cy="400110"/>
          </a:xfrm>
          <a:prstGeom prst="rect">
            <a:avLst/>
          </a:prstGeom>
          <a:noFill/>
        </p:spPr>
        <p:txBody>
          <a:bodyPr wrap="square" rtlCol="0">
            <a:spAutoFit/>
          </a:bodyPr>
          <a:lstStyle/>
          <a:p>
            <a:r>
              <a:rPr lang="en-PH" sz="2000" b="1" dirty="0">
                <a:solidFill>
                  <a:schemeClr val="bg1"/>
                </a:solidFill>
              </a:rPr>
              <a:t>teachers</a:t>
            </a:r>
          </a:p>
        </p:txBody>
      </p:sp>
      <p:sp>
        <p:nvSpPr>
          <p:cNvPr id="79" name="TextBox 78">
            <a:extLst>
              <a:ext uri="{FF2B5EF4-FFF2-40B4-BE49-F238E27FC236}">
                <a16:creationId xmlns="" xmlns:a16="http://schemas.microsoft.com/office/drawing/2014/main" id="{77B13CC9-D0FD-4966-9206-DBC059EA0B1C}"/>
              </a:ext>
            </a:extLst>
          </p:cNvPr>
          <p:cNvSpPr txBox="1"/>
          <p:nvPr/>
        </p:nvSpPr>
        <p:spPr>
          <a:xfrm>
            <a:off x="2843807" y="3275692"/>
            <a:ext cx="1059071" cy="400110"/>
          </a:xfrm>
          <a:prstGeom prst="rect">
            <a:avLst/>
          </a:prstGeom>
          <a:noFill/>
        </p:spPr>
        <p:txBody>
          <a:bodyPr wrap="square" rtlCol="0">
            <a:spAutoFit/>
          </a:bodyPr>
          <a:lstStyle/>
          <a:p>
            <a:r>
              <a:rPr lang="en-PH" sz="2000" b="1" dirty="0">
                <a:solidFill>
                  <a:schemeClr val="bg1"/>
                </a:solidFill>
              </a:rPr>
              <a:t>siblings</a:t>
            </a:r>
          </a:p>
        </p:txBody>
      </p:sp>
      <p:sp>
        <p:nvSpPr>
          <p:cNvPr id="80" name="TextBox 79">
            <a:extLst>
              <a:ext uri="{FF2B5EF4-FFF2-40B4-BE49-F238E27FC236}">
                <a16:creationId xmlns="" xmlns:a16="http://schemas.microsoft.com/office/drawing/2014/main" id="{E5600282-24E5-4C79-95F5-569410749C2A}"/>
              </a:ext>
            </a:extLst>
          </p:cNvPr>
          <p:cNvSpPr txBox="1"/>
          <p:nvPr/>
        </p:nvSpPr>
        <p:spPr>
          <a:xfrm>
            <a:off x="5055007" y="3175921"/>
            <a:ext cx="1329145" cy="400110"/>
          </a:xfrm>
          <a:prstGeom prst="rect">
            <a:avLst/>
          </a:prstGeom>
          <a:noFill/>
        </p:spPr>
        <p:txBody>
          <a:bodyPr wrap="square" rtlCol="0">
            <a:spAutoFit/>
          </a:bodyPr>
          <a:lstStyle/>
          <a:p>
            <a:r>
              <a:rPr lang="en-PH" sz="2000" b="1" dirty="0">
                <a:solidFill>
                  <a:schemeClr val="bg1"/>
                </a:solidFill>
              </a:rPr>
              <a:t>classmates</a:t>
            </a:r>
          </a:p>
        </p:txBody>
      </p:sp>
      <p:sp>
        <p:nvSpPr>
          <p:cNvPr id="81" name="TextBox 80">
            <a:extLst>
              <a:ext uri="{FF2B5EF4-FFF2-40B4-BE49-F238E27FC236}">
                <a16:creationId xmlns="" xmlns:a16="http://schemas.microsoft.com/office/drawing/2014/main" id="{AE00D22F-67D9-4A2D-B6E9-0BC122234DEB}"/>
              </a:ext>
            </a:extLst>
          </p:cNvPr>
          <p:cNvSpPr txBox="1"/>
          <p:nvPr/>
        </p:nvSpPr>
        <p:spPr>
          <a:xfrm>
            <a:off x="3203848" y="4139788"/>
            <a:ext cx="936104" cy="400110"/>
          </a:xfrm>
          <a:prstGeom prst="rect">
            <a:avLst/>
          </a:prstGeom>
          <a:noFill/>
        </p:spPr>
        <p:txBody>
          <a:bodyPr wrap="square" rtlCol="0">
            <a:spAutoFit/>
          </a:bodyPr>
          <a:lstStyle/>
          <a:p>
            <a:r>
              <a:rPr lang="en-PH" sz="2000" b="1" dirty="0">
                <a:solidFill>
                  <a:schemeClr val="bg1"/>
                </a:solidFill>
              </a:rPr>
              <a:t>friends</a:t>
            </a:r>
          </a:p>
        </p:txBody>
      </p:sp>
      <p:sp>
        <p:nvSpPr>
          <p:cNvPr id="82" name="TextBox 81">
            <a:extLst>
              <a:ext uri="{FF2B5EF4-FFF2-40B4-BE49-F238E27FC236}">
                <a16:creationId xmlns="" xmlns:a16="http://schemas.microsoft.com/office/drawing/2014/main" id="{73BD8DA9-DD79-4EFA-A483-50940DE19D7D}"/>
              </a:ext>
            </a:extLst>
          </p:cNvPr>
          <p:cNvSpPr txBox="1"/>
          <p:nvPr/>
        </p:nvSpPr>
        <p:spPr>
          <a:xfrm>
            <a:off x="4642576" y="4139788"/>
            <a:ext cx="1297576" cy="400110"/>
          </a:xfrm>
          <a:prstGeom prst="rect">
            <a:avLst/>
          </a:prstGeom>
          <a:noFill/>
        </p:spPr>
        <p:txBody>
          <a:bodyPr wrap="square" rtlCol="0">
            <a:spAutoFit/>
          </a:bodyPr>
          <a:lstStyle/>
          <a:p>
            <a:r>
              <a:rPr lang="en-PH" sz="2000" b="1" dirty="0">
                <a:solidFill>
                  <a:schemeClr val="bg1"/>
                </a:solidFill>
              </a:rPr>
              <a:t>neighbors</a:t>
            </a:r>
          </a:p>
        </p:txBody>
      </p:sp>
      <p:sp>
        <p:nvSpPr>
          <p:cNvPr id="83" name="Oval 82">
            <a:extLst>
              <a:ext uri="{FF2B5EF4-FFF2-40B4-BE49-F238E27FC236}">
                <a16:creationId xmlns="" xmlns:a16="http://schemas.microsoft.com/office/drawing/2014/main" id="{3858DC98-9A16-4CB9-8A68-B24B56B9AF8D}"/>
              </a:ext>
            </a:extLst>
          </p:cNvPr>
          <p:cNvSpPr/>
          <p:nvPr/>
        </p:nvSpPr>
        <p:spPr>
          <a:xfrm>
            <a:off x="2051720" y="980728"/>
            <a:ext cx="4968552" cy="48965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84" name="TextBox 83">
            <a:extLst>
              <a:ext uri="{FF2B5EF4-FFF2-40B4-BE49-F238E27FC236}">
                <a16:creationId xmlns="" xmlns:a16="http://schemas.microsoft.com/office/drawing/2014/main" id="{5FAA8269-8AF8-4B77-839C-85C5E29C74F1}"/>
              </a:ext>
            </a:extLst>
          </p:cNvPr>
          <p:cNvSpPr txBox="1"/>
          <p:nvPr/>
        </p:nvSpPr>
        <p:spPr>
          <a:xfrm>
            <a:off x="2807804" y="1354469"/>
            <a:ext cx="3528392" cy="461665"/>
          </a:xfrm>
          <a:prstGeom prst="rect">
            <a:avLst/>
          </a:prstGeom>
          <a:noFill/>
        </p:spPr>
        <p:txBody>
          <a:bodyPr wrap="square" rtlCol="0">
            <a:spAutoFit/>
          </a:bodyPr>
          <a:lstStyle/>
          <a:p>
            <a:r>
              <a:rPr lang="en-PH" sz="2400" b="1" dirty="0"/>
              <a:t>Community/Institutional</a:t>
            </a:r>
          </a:p>
        </p:txBody>
      </p:sp>
      <p:sp>
        <p:nvSpPr>
          <p:cNvPr id="85" name="TextBox 84">
            <a:extLst>
              <a:ext uri="{FF2B5EF4-FFF2-40B4-BE49-F238E27FC236}">
                <a16:creationId xmlns="" xmlns:a16="http://schemas.microsoft.com/office/drawing/2014/main" id="{39CD7F2F-0662-480C-A98A-61EB8F922459}"/>
              </a:ext>
            </a:extLst>
          </p:cNvPr>
          <p:cNvSpPr txBox="1"/>
          <p:nvPr/>
        </p:nvSpPr>
        <p:spPr>
          <a:xfrm rot="5400000">
            <a:off x="5875576" y="3325325"/>
            <a:ext cx="1596079" cy="461665"/>
          </a:xfrm>
          <a:prstGeom prst="rect">
            <a:avLst/>
          </a:prstGeom>
          <a:noFill/>
        </p:spPr>
        <p:txBody>
          <a:bodyPr wrap="square" rtlCol="0">
            <a:spAutoFit/>
          </a:bodyPr>
          <a:lstStyle/>
          <a:p>
            <a:r>
              <a:rPr lang="en-PH" sz="2400" dirty="0">
                <a:solidFill>
                  <a:schemeClr val="bg1"/>
                </a:solidFill>
              </a:rPr>
              <a:t>policies</a:t>
            </a:r>
          </a:p>
        </p:txBody>
      </p:sp>
      <p:sp>
        <p:nvSpPr>
          <p:cNvPr id="86" name="TextBox 85">
            <a:extLst>
              <a:ext uri="{FF2B5EF4-FFF2-40B4-BE49-F238E27FC236}">
                <a16:creationId xmlns="" xmlns:a16="http://schemas.microsoft.com/office/drawing/2014/main" id="{2461EED0-7C84-4FAB-A2AC-0B5ADA849702}"/>
              </a:ext>
            </a:extLst>
          </p:cNvPr>
          <p:cNvSpPr txBox="1"/>
          <p:nvPr/>
        </p:nvSpPr>
        <p:spPr>
          <a:xfrm rot="16200000">
            <a:off x="1731748" y="3175855"/>
            <a:ext cx="1300791" cy="461665"/>
          </a:xfrm>
          <a:prstGeom prst="rect">
            <a:avLst/>
          </a:prstGeom>
          <a:noFill/>
        </p:spPr>
        <p:txBody>
          <a:bodyPr wrap="square" rtlCol="0">
            <a:spAutoFit/>
          </a:bodyPr>
          <a:lstStyle/>
          <a:p>
            <a:r>
              <a:rPr lang="en-PH" sz="2400" dirty="0">
                <a:solidFill>
                  <a:schemeClr val="bg1"/>
                </a:solidFill>
              </a:rPr>
              <a:t>settings</a:t>
            </a:r>
          </a:p>
        </p:txBody>
      </p:sp>
      <p:sp>
        <p:nvSpPr>
          <p:cNvPr id="88" name="TextBox 87">
            <a:extLst>
              <a:ext uri="{FF2B5EF4-FFF2-40B4-BE49-F238E27FC236}">
                <a16:creationId xmlns="" xmlns:a16="http://schemas.microsoft.com/office/drawing/2014/main" id="{B51DA64E-6944-40E3-93AC-BA7C77015076}"/>
              </a:ext>
            </a:extLst>
          </p:cNvPr>
          <p:cNvSpPr txBox="1"/>
          <p:nvPr/>
        </p:nvSpPr>
        <p:spPr>
          <a:xfrm>
            <a:off x="3509882" y="353852"/>
            <a:ext cx="1980220" cy="461665"/>
          </a:xfrm>
          <a:prstGeom prst="rect">
            <a:avLst/>
          </a:prstGeom>
          <a:noFill/>
        </p:spPr>
        <p:txBody>
          <a:bodyPr wrap="square" rtlCol="0">
            <a:spAutoFit/>
          </a:bodyPr>
          <a:lstStyle/>
          <a:p>
            <a:pPr algn="ctr"/>
            <a:r>
              <a:rPr lang="en-PH" sz="2400" b="1" dirty="0"/>
              <a:t>Structural</a:t>
            </a:r>
          </a:p>
        </p:txBody>
      </p:sp>
      <p:sp>
        <p:nvSpPr>
          <p:cNvPr id="89" name="TextBox 88">
            <a:extLst>
              <a:ext uri="{FF2B5EF4-FFF2-40B4-BE49-F238E27FC236}">
                <a16:creationId xmlns="" xmlns:a16="http://schemas.microsoft.com/office/drawing/2014/main" id="{2F0B4067-C547-4DAD-99B9-6E3A6E2F2DF9}"/>
              </a:ext>
            </a:extLst>
          </p:cNvPr>
          <p:cNvSpPr txBox="1"/>
          <p:nvPr/>
        </p:nvSpPr>
        <p:spPr>
          <a:xfrm rot="16200000">
            <a:off x="854296" y="2982144"/>
            <a:ext cx="1440160" cy="461665"/>
          </a:xfrm>
          <a:prstGeom prst="rect">
            <a:avLst/>
          </a:prstGeom>
          <a:noFill/>
        </p:spPr>
        <p:txBody>
          <a:bodyPr wrap="square" rtlCol="0">
            <a:spAutoFit/>
          </a:bodyPr>
          <a:lstStyle/>
          <a:p>
            <a:r>
              <a:rPr lang="en-PH" sz="2400" dirty="0">
                <a:solidFill>
                  <a:schemeClr val="bg1"/>
                </a:solidFill>
              </a:rPr>
              <a:t>social</a:t>
            </a:r>
          </a:p>
        </p:txBody>
      </p:sp>
      <p:sp>
        <p:nvSpPr>
          <p:cNvPr id="90" name="TextBox 89">
            <a:extLst>
              <a:ext uri="{FF2B5EF4-FFF2-40B4-BE49-F238E27FC236}">
                <a16:creationId xmlns="" xmlns:a16="http://schemas.microsoft.com/office/drawing/2014/main" id="{4F13DC64-7AF9-4FC7-937A-D0DC210625AC}"/>
              </a:ext>
            </a:extLst>
          </p:cNvPr>
          <p:cNvSpPr txBox="1"/>
          <p:nvPr/>
        </p:nvSpPr>
        <p:spPr>
          <a:xfrm rot="5400000">
            <a:off x="6612283" y="3352470"/>
            <a:ext cx="1512168" cy="461665"/>
          </a:xfrm>
          <a:prstGeom prst="rect">
            <a:avLst/>
          </a:prstGeom>
          <a:noFill/>
        </p:spPr>
        <p:txBody>
          <a:bodyPr wrap="square" rtlCol="0">
            <a:spAutoFit/>
          </a:bodyPr>
          <a:lstStyle/>
          <a:p>
            <a:r>
              <a:rPr lang="en-PH" sz="2400" dirty="0">
                <a:solidFill>
                  <a:schemeClr val="bg1"/>
                </a:solidFill>
              </a:rPr>
              <a:t>political</a:t>
            </a:r>
          </a:p>
        </p:txBody>
      </p:sp>
      <p:sp>
        <p:nvSpPr>
          <p:cNvPr id="91" name="TextBox 90">
            <a:extLst>
              <a:ext uri="{FF2B5EF4-FFF2-40B4-BE49-F238E27FC236}">
                <a16:creationId xmlns="" xmlns:a16="http://schemas.microsoft.com/office/drawing/2014/main" id="{EF7CC891-B5B4-4300-A623-F2065466DEB5}"/>
              </a:ext>
            </a:extLst>
          </p:cNvPr>
          <p:cNvSpPr txBox="1"/>
          <p:nvPr/>
        </p:nvSpPr>
        <p:spPr>
          <a:xfrm>
            <a:off x="3671900" y="5989466"/>
            <a:ext cx="1638182" cy="461665"/>
          </a:xfrm>
          <a:prstGeom prst="rect">
            <a:avLst/>
          </a:prstGeom>
          <a:noFill/>
        </p:spPr>
        <p:txBody>
          <a:bodyPr wrap="square" rtlCol="0">
            <a:spAutoFit/>
          </a:bodyPr>
          <a:lstStyle/>
          <a:p>
            <a:pPr algn="ctr"/>
            <a:r>
              <a:rPr lang="en-PH" sz="2400" dirty="0">
                <a:solidFill>
                  <a:schemeClr val="bg1"/>
                </a:solidFill>
              </a:rPr>
              <a:t>economic</a:t>
            </a:r>
          </a:p>
        </p:txBody>
      </p:sp>
    </p:spTree>
    <p:extLst>
      <p:ext uri="{BB962C8B-B14F-4D97-AF65-F5344CB8AC3E}">
        <p14:creationId xmlns:p14="http://schemas.microsoft.com/office/powerpoint/2010/main" val="108483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Individual</a:t>
            </a:r>
            <a:endParaRPr lang="en-PH" b="1" dirty="0"/>
          </a:p>
        </p:txBody>
      </p:sp>
      <p:sp>
        <p:nvSpPr>
          <p:cNvPr id="5" name="Content Placeholder 4">
            <a:extLst>
              <a:ext uri="{FF2B5EF4-FFF2-40B4-BE49-F238E27FC236}">
                <a16:creationId xmlns="" xmlns:a16="http://schemas.microsoft.com/office/drawing/2014/main" id="{5A4589A2-41D6-4A2A-B126-8187C5413DE8}"/>
              </a:ext>
            </a:extLst>
          </p:cNvPr>
          <p:cNvSpPr>
            <a:spLocks noGrp="1"/>
          </p:cNvSpPr>
          <p:nvPr>
            <p:ph idx="1"/>
          </p:nvPr>
        </p:nvSpPr>
        <p:spPr/>
        <p:txBody>
          <a:bodyPr>
            <a:normAutofit/>
          </a:bodyPr>
          <a:lstStyle/>
          <a:p>
            <a:pPr>
              <a:lnSpc>
                <a:spcPts val="3340"/>
              </a:lnSpc>
            </a:pPr>
            <a:r>
              <a:rPr lang="en-CA" sz="2800" dirty="0">
                <a:solidFill>
                  <a:srgbClr val="000000"/>
                </a:solidFill>
                <a:cs typeface="Calibri"/>
              </a:rPr>
              <a:t>Identifies</a:t>
            </a:r>
            <a:r>
              <a:rPr lang="en-CA" b="1" dirty="0">
                <a:solidFill>
                  <a:srgbClr val="000000"/>
                </a:solidFill>
                <a:latin typeface="Calibri Bold"/>
                <a:cs typeface="Calibri Bold"/>
              </a:rPr>
              <a:t> biological and personal history </a:t>
            </a:r>
            <a:r>
              <a:rPr lang="en-CA" sz="3210" b="1" dirty="0">
                <a:solidFill>
                  <a:srgbClr val="000000"/>
                </a:solidFill>
                <a:latin typeface="Calibri Bold"/>
                <a:cs typeface="Calibri Bold"/>
              </a:rPr>
              <a:t>factors</a:t>
            </a:r>
            <a:r>
              <a:rPr lang="en-CA" dirty="0">
                <a:solidFill>
                  <a:srgbClr val="000000"/>
                </a:solidFill>
                <a:cs typeface="Calibri"/>
              </a:rPr>
              <a:t> that increase the likelihood of becoming a </a:t>
            </a:r>
            <a:r>
              <a:rPr lang="en-CA" dirty="0" smtClean="0">
                <a:solidFill>
                  <a:srgbClr val="000000"/>
                </a:solidFill>
                <a:cs typeface="Calibri"/>
              </a:rPr>
              <a:t>learner.</a:t>
            </a:r>
            <a:endParaRPr lang="en-CA" dirty="0">
              <a:solidFill>
                <a:srgbClr val="000000"/>
              </a:solidFill>
              <a:cs typeface="Calibri"/>
            </a:endParaRPr>
          </a:p>
          <a:p>
            <a:pPr>
              <a:lnSpc>
                <a:spcPts val="3340"/>
              </a:lnSpc>
            </a:pPr>
            <a:r>
              <a:rPr lang="en-CA" dirty="0">
                <a:solidFill>
                  <a:srgbClr val="000000"/>
                </a:solidFill>
                <a:cs typeface="Calibri"/>
              </a:rPr>
              <a:t>Some of these factors are age, education,</a:t>
            </a:r>
            <a:r>
              <a:rPr lang="en-CA" dirty="0">
                <a:solidFill>
                  <a:srgbClr val="000000"/>
                </a:solidFill>
                <a:latin typeface="Times New Roman"/>
                <a:cs typeface="Calibri"/>
              </a:rPr>
              <a:t> </a:t>
            </a:r>
            <a:r>
              <a:rPr lang="en-CA" dirty="0">
                <a:solidFill>
                  <a:srgbClr val="000000"/>
                </a:solidFill>
                <a:cs typeface="Calibri"/>
              </a:rPr>
              <a:t>income, </a:t>
            </a:r>
            <a:r>
              <a:rPr lang="en-CA" dirty="0" smtClean="0">
                <a:solidFill>
                  <a:srgbClr val="000000"/>
                </a:solidFill>
                <a:cs typeface="Calibri"/>
              </a:rPr>
              <a:t>or learner history.</a:t>
            </a:r>
            <a:endParaRPr lang="en-CA" dirty="0">
              <a:solidFill>
                <a:srgbClr val="000000"/>
              </a:solidFill>
              <a:cs typeface="Calibri"/>
            </a:endParaRPr>
          </a:p>
          <a:p>
            <a:pPr>
              <a:lnSpc>
                <a:spcPts val="3450"/>
              </a:lnSpc>
            </a:pPr>
            <a:r>
              <a:rPr lang="en-CA" dirty="0">
                <a:cs typeface="Calibri"/>
              </a:rPr>
              <a:t>Physical and mental health, needs of the </a:t>
            </a:r>
            <a:r>
              <a:rPr lang="en-CA" dirty="0" smtClean="0">
                <a:cs typeface="Calibri"/>
              </a:rPr>
              <a:t>student, </a:t>
            </a:r>
            <a:r>
              <a:rPr lang="en-CA" dirty="0">
                <a:cs typeface="Calibri"/>
              </a:rPr>
              <a:t>disability, sex of the </a:t>
            </a:r>
            <a:r>
              <a:rPr lang="en-CA" dirty="0" smtClean="0">
                <a:cs typeface="Calibri"/>
              </a:rPr>
              <a:t>child (versus</a:t>
            </a:r>
            <a:r>
              <a:rPr lang="en-CA" dirty="0" smtClean="0">
                <a:latin typeface="Times New Roman"/>
                <a:cs typeface="Calibri"/>
              </a:rPr>
              <a:t> </a:t>
            </a:r>
            <a:r>
              <a:rPr lang="en-CA" dirty="0">
                <a:cs typeface="Calibri"/>
              </a:rPr>
              <a:t>gender which is a social construct).</a:t>
            </a:r>
            <a:endParaRPr lang="en-CA" dirty="0">
              <a:solidFill>
                <a:srgbClr val="000000"/>
              </a:solidFill>
              <a:cs typeface="Calibri"/>
            </a:endParaRPr>
          </a:p>
          <a:p>
            <a:pPr>
              <a:lnSpc>
                <a:spcPts val="3340"/>
              </a:lnSpc>
            </a:pPr>
            <a:endParaRPr lang="en-CA" dirty="0">
              <a:solidFill>
                <a:srgbClr val="000000"/>
              </a:solidFill>
            </a:endParaRPr>
          </a:p>
          <a:p>
            <a:pPr marL="0" indent="0">
              <a:lnSpc>
                <a:spcPts val="3680"/>
              </a:lnSpc>
              <a:buNone/>
            </a:pPr>
            <a:endParaRPr lang="en-CA" b="1" dirty="0">
              <a:solidFill>
                <a:srgbClr val="000000"/>
              </a:solidFill>
              <a:latin typeface="Calibri Bold"/>
              <a:cs typeface="Calibri Bold"/>
            </a:endParaRPr>
          </a:p>
        </p:txBody>
      </p:sp>
    </p:spTree>
    <p:extLst>
      <p:ext uri="{BB962C8B-B14F-4D97-AF65-F5344CB8AC3E}">
        <p14:creationId xmlns:p14="http://schemas.microsoft.com/office/powerpoint/2010/main" val="3692443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618</TotalTime>
  <Words>3420</Words>
  <Application>Microsoft Office PowerPoint</Application>
  <PresentationFormat>On-screen Show (4:3)</PresentationFormat>
  <Paragraphs>305</Paragraphs>
  <Slides>44</Slides>
  <Notes>34</Notes>
  <HiddenSlides>1</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Measurement and Evaluation in Education:  Future Directions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Individual</vt:lpstr>
      <vt:lpstr>Interpersonal</vt:lpstr>
      <vt:lpstr>Four Questions to Answer when  Communicating with Parents</vt:lpstr>
      <vt:lpstr>Department of Education  Order No. 8 s. 2015</vt:lpstr>
      <vt:lpstr>Commission on Higher Education  CMO No. 46 s. 2012</vt:lpstr>
      <vt:lpstr>Intentional and Integrated  Student-Focused Interventions</vt:lpstr>
      <vt:lpstr>PowerPoint Presentation</vt:lpstr>
      <vt:lpstr>Community/Institutional</vt:lpstr>
      <vt:lpstr>Aligning Our Assessment Strategies</vt:lpstr>
      <vt:lpstr>Department of Education  Order No. 8 s. 2015</vt:lpstr>
      <vt:lpstr>PowerPoint Presentation</vt:lpstr>
      <vt:lpstr>Types of Knowledge</vt:lpstr>
      <vt:lpstr>Template Table of Specifications (per Content Domain)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Structural</vt:lpstr>
      <vt:lpstr>SDG 4</vt:lpstr>
      <vt:lpstr>Sustainable Development Goals SDG4</vt:lpstr>
      <vt:lpstr>PowerPoint Presentation</vt:lpstr>
      <vt:lpstr>SDG 4</vt:lpstr>
      <vt:lpstr>PowerPoint Presentation</vt:lpstr>
      <vt:lpstr>Plans for Assessment Associations</vt:lpstr>
      <vt:lpstr>PowerPoint Presentation</vt:lpstr>
      <vt:lpstr>PowerPoint Presentation</vt:lpstr>
      <vt:lpstr>PowerPoint Presentation</vt:lpstr>
      <vt:lpstr>References</vt:lpstr>
      <vt:lpstr>PowerPoint Presentation</vt:lpstr>
      <vt:lpstr>PowerPoint Presentation</vt:lpstr>
      <vt:lpstr>PowerPoint Presentation</vt:lpstr>
      <vt:lpstr>Future Directions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Maeyet</dc:creator>
  <cp:lastModifiedBy>Maeyet</cp:lastModifiedBy>
  <cp:revision>117</cp:revision>
  <dcterms:created xsi:type="dcterms:W3CDTF">2018-08-17T06:55:27Z</dcterms:created>
  <dcterms:modified xsi:type="dcterms:W3CDTF">2018-08-24T22:51:51Z</dcterms:modified>
</cp:coreProperties>
</file>