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94"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D82CDDAD-A72E-4A8D-B011-AD8C4F2A7872}" type="datetimeFigureOut">
              <a:rPr lang="en-US" smtClean="0"/>
              <a:t>8/22/2018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D82CDDAD-A72E-4A8D-B011-AD8C4F2A7872}" type="datetimeFigureOut">
              <a:rPr lang="en-US" smtClean="0"/>
              <a:t>8/23/2018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D82CDDAD-A72E-4A8D-B011-AD8C4F2A7872}" type="datetimeFigureOut">
              <a:rPr lang="en-US" smtClean="0"/>
              <a:t>8/23/2018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D82CDDAD-A72E-4A8D-B011-AD8C4F2A7872}" type="datetimeFigureOut">
              <a:rPr lang="en-US" smtClean="0"/>
              <a:t>8/22/2018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CDDAD-A72E-4A8D-B011-AD8C4F2A7872}" type="datetimeFigureOut">
              <a:rPr lang="en-US" smtClean="0"/>
              <a:t>8/23/2018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D82CDDAD-A72E-4A8D-B011-AD8C4F2A7872}" type="datetimeFigureOut">
              <a:rPr lang="en-US" smtClean="0"/>
              <a:t>8/23/2018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D82CDDAD-A72E-4A8D-B011-AD8C4F2A7872}" type="datetimeFigureOut">
              <a:rPr lang="en-US" smtClean="0"/>
              <a:t>8/23/2018</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D82CDDAD-A72E-4A8D-B011-AD8C4F2A7872}" type="datetimeFigureOut">
              <a:rPr lang="en-US" smtClean="0"/>
              <a:t>8/23/2018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CDDAD-A72E-4A8D-B011-AD8C4F2A7872}" type="datetimeFigureOut">
              <a:rPr lang="en-US" smtClean="0"/>
              <a:t>8/23/2018</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CDDAD-A72E-4A8D-B011-AD8C4F2A7872}" type="datetimeFigureOut">
              <a:rPr lang="en-US" smtClean="0"/>
              <a:t>8/23/2018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CDDAD-A72E-4A8D-B011-AD8C4F2A7872}" type="datetimeFigureOut">
              <a:rPr lang="en-US" smtClean="0"/>
              <a:t>8/23/2018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69D9C7B5-F478-4657-91F2-6E5B5BD92CB9}" type="slidenum">
              <a:rPr lang="en-PH" smtClean="0"/>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CDDAD-A72E-4A8D-B011-AD8C4F2A7872}" type="datetimeFigureOut">
              <a:rPr lang="en-US" smtClean="0"/>
              <a:t>8/22/2018</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9C7B5-F478-4657-91F2-6E5B5BD92CB9}" type="slidenum">
              <a:rPr lang="en-PH" smtClean="0"/>
              <a:t>‹#›</a:t>
            </a:fld>
            <a:endParaRPr lang="en-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PH" dirty="0" smtClean="0"/>
              <a:t>PEMEA Fellow Awardees</a:t>
            </a:r>
            <a:endParaRPr lang="en-PH" dirty="0"/>
          </a:p>
        </p:txBody>
      </p:sp>
      <p:sp>
        <p:nvSpPr>
          <p:cNvPr id="3" name="Subtitle 2"/>
          <p:cNvSpPr>
            <a:spLocks noGrp="1"/>
          </p:cNvSpPr>
          <p:nvPr>
            <p:ph type="subTitle" idx="1"/>
          </p:nvPr>
        </p:nvSpPr>
        <p:spPr/>
        <p:txBody>
          <a:bodyPr/>
          <a:lstStyle/>
          <a:p>
            <a:endParaRPr lang="en-PH"/>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smtClean="0"/>
              <a:t>Alejandro Ibanez</a:t>
            </a:r>
            <a:endParaRPr lang="en-PH" dirty="0"/>
          </a:p>
        </p:txBody>
      </p:sp>
      <p:sp>
        <p:nvSpPr>
          <p:cNvPr id="5" name="Content Placeholder 4"/>
          <p:cNvSpPr>
            <a:spLocks noGrp="1"/>
          </p:cNvSpPr>
          <p:nvPr>
            <p:ph sz="half" idx="1"/>
          </p:nvPr>
        </p:nvSpPr>
        <p:spPr>
          <a:xfrm>
            <a:off x="457200" y="1600200"/>
            <a:ext cx="2400288" cy="4525963"/>
          </a:xfrm>
        </p:spPr>
        <p:txBody>
          <a:bodyPr>
            <a:normAutofit fontScale="70000" lnSpcReduction="20000"/>
          </a:bodyPr>
          <a:lstStyle/>
          <a:p>
            <a:endParaRPr lang="en-PH" dirty="0"/>
          </a:p>
        </p:txBody>
      </p:sp>
      <p:sp>
        <p:nvSpPr>
          <p:cNvPr id="6" name="Content Placeholder 5"/>
          <p:cNvSpPr>
            <a:spLocks noGrp="1"/>
          </p:cNvSpPr>
          <p:nvPr>
            <p:ph sz="half" idx="2"/>
          </p:nvPr>
        </p:nvSpPr>
        <p:spPr>
          <a:xfrm>
            <a:off x="3214678" y="1600200"/>
            <a:ext cx="5472122" cy="4525963"/>
          </a:xfrm>
        </p:spPr>
        <p:txBody>
          <a:bodyPr>
            <a:normAutofit fontScale="70000" lnSpcReduction="20000"/>
          </a:bodyPr>
          <a:lstStyle/>
          <a:p>
            <a:r>
              <a:rPr lang="en-PH" dirty="0" smtClean="0"/>
              <a:t>MR. ALEJANDRO IBANEZ is the Assistant Director of the Global Resources for Assessment Curriculum and Evaluation, Inc. (GRACE), an assessment and research firm involved in local and international engagements in the areas of research and assessment. He is an active member of professional organizations such as the Philippine Sociological Society (PSS), </a:t>
            </a:r>
            <a:r>
              <a:rPr lang="en-PH" dirty="0" err="1" smtClean="0"/>
              <a:t>Pambansang</a:t>
            </a:r>
            <a:r>
              <a:rPr lang="en-PH" dirty="0" smtClean="0"/>
              <a:t> </a:t>
            </a:r>
            <a:r>
              <a:rPr lang="en-PH" dirty="0" err="1" smtClean="0"/>
              <a:t>Samahan</a:t>
            </a:r>
            <a:r>
              <a:rPr lang="en-PH" dirty="0" smtClean="0"/>
              <a:t> </a:t>
            </a:r>
            <a:r>
              <a:rPr lang="en-PH" dirty="0" err="1" smtClean="0"/>
              <a:t>sa</a:t>
            </a:r>
            <a:r>
              <a:rPr lang="en-PH" dirty="0" smtClean="0"/>
              <a:t> </a:t>
            </a:r>
            <a:r>
              <a:rPr lang="en-PH" dirty="0" err="1" smtClean="0"/>
              <a:t>Sikokolohiyang</a:t>
            </a:r>
            <a:r>
              <a:rPr lang="en-PH" dirty="0" smtClean="0"/>
              <a:t> </a:t>
            </a:r>
            <a:r>
              <a:rPr lang="en-PH" dirty="0" err="1" smtClean="0"/>
              <a:t>Philipino</a:t>
            </a:r>
            <a:r>
              <a:rPr lang="en-PH" dirty="0"/>
              <a:t> </a:t>
            </a:r>
            <a:r>
              <a:rPr lang="en-PH" dirty="0" smtClean="0"/>
              <a:t>(PSSP), and a current member of the Board of Trustees of the Philippine Educational Measurement and Evaluation Association (PEMEA). He is about to finish his Masters degree in Sociology at the University of the Philippines </a:t>
            </a:r>
            <a:r>
              <a:rPr lang="en-PH" dirty="0" err="1" smtClean="0"/>
              <a:t>Diliman</a:t>
            </a:r>
            <a:r>
              <a:rPr lang="en-PH" dirty="0" smtClean="0"/>
              <a:t>. His research interests are social science methodologies, sociological theories, IP epistemology, educational research, assessment, evaluation, among other things.</a:t>
            </a:r>
            <a:endParaRPr lang="en-PH" dirty="0"/>
          </a:p>
        </p:txBody>
      </p:sp>
      <p:pic>
        <p:nvPicPr>
          <p:cNvPr id="1026" name="Picture 2"/>
          <p:cNvPicPr>
            <a:picLocks noChangeAspect="1" noChangeArrowheads="1"/>
          </p:cNvPicPr>
          <p:nvPr/>
        </p:nvPicPr>
        <p:blipFill>
          <a:blip r:embed="rId2"/>
          <a:srcRect/>
          <a:stretch>
            <a:fillRect/>
          </a:stretch>
        </p:blipFill>
        <p:spPr bwMode="auto">
          <a:xfrm>
            <a:off x="500034" y="1571612"/>
            <a:ext cx="2619375" cy="28575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smtClean="0"/>
              <a:t>Dr. </a:t>
            </a:r>
            <a:r>
              <a:rPr lang="en-PH" dirty="0" err="1" smtClean="0"/>
              <a:t>Remedios</a:t>
            </a:r>
            <a:r>
              <a:rPr lang="en-PH" dirty="0" smtClean="0"/>
              <a:t> Fuentes</a:t>
            </a:r>
            <a:endParaRPr lang="en-PH" dirty="0"/>
          </a:p>
        </p:txBody>
      </p:sp>
      <p:sp>
        <p:nvSpPr>
          <p:cNvPr id="5" name="Content Placeholder 4"/>
          <p:cNvSpPr>
            <a:spLocks noGrp="1"/>
          </p:cNvSpPr>
          <p:nvPr>
            <p:ph sz="half" idx="1"/>
          </p:nvPr>
        </p:nvSpPr>
        <p:spPr>
          <a:xfrm>
            <a:off x="457200" y="1600200"/>
            <a:ext cx="2400288" cy="4525963"/>
          </a:xfrm>
        </p:spPr>
        <p:txBody>
          <a:bodyPr>
            <a:normAutofit fontScale="85000" lnSpcReduction="10000"/>
          </a:bodyPr>
          <a:lstStyle/>
          <a:p>
            <a:endParaRPr lang="en-PH" dirty="0"/>
          </a:p>
        </p:txBody>
      </p:sp>
      <p:sp>
        <p:nvSpPr>
          <p:cNvPr id="6" name="Content Placeholder 5"/>
          <p:cNvSpPr>
            <a:spLocks noGrp="1"/>
          </p:cNvSpPr>
          <p:nvPr>
            <p:ph sz="half" idx="2"/>
          </p:nvPr>
        </p:nvSpPr>
        <p:spPr>
          <a:xfrm>
            <a:off x="3214678" y="1600200"/>
            <a:ext cx="5472122" cy="4525963"/>
          </a:xfrm>
        </p:spPr>
        <p:txBody>
          <a:bodyPr>
            <a:normAutofit fontScale="85000" lnSpcReduction="10000"/>
          </a:bodyPr>
          <a:lstStyle/>
          <a:p>
            <a:r>
              <a:rPr lang="en-PH" b="1" dirty="0"/>
              <a:t>DR. REMEDIOS D. FUENTES is the current Dean of the Graduate School of Education (GSE) of the New Era University. She finished three master’s degrees (MA in College Teaching, </a:t>
            </a:r>
            <a:r>
              <a:rPr lang="en-PH" b="1" dirty="0" err="1"/>
              <a:t>MAEd</a:t>
            </a:r>
            <a:r>
              <a:rPr lang="en-PH" b="1" dirty="0"/>
              <a:t> in Filipino, </a:t>
            </a:r>
            <a:r>
              <a:rPr lang="en-PH" b="1" dirty="0" err="1"/>
              <a:t>MAEd</a:t>
            </a:r>
            <a:r>
              <a:rPr lang="en-PH" b="1" dirty="0"/>
              <a:t> in Special Education) and a Doctorate in Education, Major in Educational Management. Being in the teaching profession for the past 32 years, she has been adviser to countless students in the Master’s and Doctoral levels at the New Era University.</a:t>
            </a:r>
            <a:endParaRPr lang="en-PH" dirty="0"/>
          </a:p>
        </p:txBody>
      </p:sp>
      <p:pic>
        <p:nvPicPr>
          <p:cNvPr id="2050" name="Picture 2"/>
          <p:cNvPicPr>
            <a:picLocks noChangeAspect="1" noChangeArrowheads="1"/>
          </p:cNvPicPr>
          <p:nvPr/>
        </p:nvPicPr>
        <p:blipFill>
          <a:blip r:embed="rId2"/>
          <a:srcRect/>
          <a:stretch>
            <a:fillRect/>
          </a:stretch>
        </p:blipFill>
        <p:spPr bwMode="auto">
          <a:xfrm>
            <a:off x="357158" y="1571612"/>
            <a:ext cx="2500330" cy="292895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smtClean="0"/>
              <a:t>Dr. Eliza Valdez</a:t>
            </a:r>
            <a:endParaRPr lang="en-PH" dirty="0"/>
          </a:p>
        </p:txBody>
      </p:sp>
      <p:sp>
        <p:nvSpPr>
          <p:cNvPr id="5" name="Content Placeholder 4"/>
          <p:cNvSpPr>
            <a:spLocks noGrp="1"/>
          </p:cNvSpPr>
          <p:nvPr>
            <p:ph sz="half" idx="1"/>
          </p:nvPr>
        </p:nvSpPr>
        <p:spPr>
          <a:xfrm>
            <a:off x="457200" y="1600200"/>
            <a:ext cx="2400288" cy="4525963"/>
          </a:xfrm>
        </p:spPr>
        <p:txBody>
          <a:bodyPr>
            <a:normAutofit lnSpcReduction="10000"/>
          </a:bodyPr>
          <a:lstStyle/>
          <a:p>
            <a:endParaRPr lang="en-PH" dirty="0"/>
          </a:p>
        </p:txBody>
      </p:sp>
      <p:sp>
        <p:nvSpPr>
          <p:cNvPr id="6" name="Content Placeholder 5"/>
          <p:cNvSpPr>
            <a:spLocks noGrp="1"/>
          </p:cNvSpPr>
          <p:nvPr>
            <p:ph sz="half" idx="2"/>
          </p:nvPr>
        </p:nvSpPr>
        <p:spPr>
          <a:xfrm>
            <a:off x="3214678" y="1600200"/>
            <a:ext cx="5472122" cy="4525963"/>
          </a:xfrm>
        </p:spPr>
        <p:txBody>
          <a:bodyPr>
            <a:normAutofit lnSpcReduction="10000"/>
          </a:bodyPr>
          <a:lstStyle/>
          <a:p>
            <a:r>
              <a:rPr lang="en-PH" dirty="0"/>
              <a:t>Currently, the Director, </a:t>
            </a:r>
            <a:r>
              <a:rPr lang="en-PH" dirty="0" err="1"/>
              <a:t>Center</a:t>
            </a:r>
            <a:r>
              <a:rPr lang="en-PH" dirty="0"/>
              <a:t> for Institutional Testing and Evaluation of New Era University, </a:t>
            </a:r>
            <a:r>
              <a:rPr lang="en-PH" b="1" dirty="0"/>
              <a:t>DR. ELIZA M. VALDEZ specializes in education and business. She is a holder of Doctorate Degree in Education (Research and Evaluation ) which she obtained from UP </a:t>
            </a:r>
            <a:r>
              <a:rPr lang="en-PH" b="1" dirty="0" err="1"/>
              <a:t>Diliman</a:t>
            </a:r>
            <a:r>
              <a:rPr lang="en-PH" b="1" dirty="0"/>
              <a:t>, MBA, and a candidate for a Doctorate Degree in Business Administration.</a:t>
            </a:r>
            <a:endParaRPr lang="en-PH" dirty="0"/>
          </a:p>
        </p:txBody>
      </p:sp>
      <p:pic>
        <p:nvPicPr>
          <p:cNvPr id="3074" name="Picture 2"/>
          <p:cNvPicPr>
            <a:picLocks noChangeAspect="1" noChangeArrowheads="1"/>
          </p:cNvPicPr>
          <p:nvPr/>
        </p:nvPicPr>
        <p:blipFill>
          <a:blip r:embed="rId2"/>
          <a:srcRect/>
          <a:stretch>
            <a:fillRect/>
          </a:stretch>
        </p:blipFill>
        <p:spPr bwMode="auto">
          <a:xfrm>
            <a:off x="285720" y="1571612"/>
            <a:ext cx="2928958" cy="33813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smtClean="0"/>
              <a:t>Louie </a:t>
            </a:r>
            <a:r>
              <a:rPr lang="en-PH" dirty="0" err="1" smtClean="0"/>
              <a:t>Cagasan</a:t>
            </a:r>
            <a:endParaRPr lang="en-PH" dirty="0"/>
          </a:p>
        </p:txBody>
      </p:sp>
      <p:sp>
        <p:nvSpPr>
          <p:cNvPr id="5" name="Content Placeholder 4"/>
          <p:cNvSpPr>
            <a:spLocks noGrp="1"/>
          </p:cNvSpPr>
          <p:nvPr>
            <p:ph sz="half" idx="1"/>
          </p:nvPr>
        </p:nvSpPr>
        <p:spPr>
          <a:xfrm>
            <a:off x="457200" y="1600200"/>
            <a:ext cx="2400288" cy="4525963"/>
          </a:xfrm>
        </p:spPr>
        <p:txBody>
          <a:bodyPr>
            <a:normAutofit fontScale="85000" lnSpcReduction="20000"/>
          </a:bodyPr>
          <a:lstStyle/>
          <a:p>
            <a:endParaRPr lang="en-PH" dirty="0"/>
          </a:p>
        </p:txBody>
      </p:sp>
      <p:sp>
        <p:nvSpPr>
          <p:cNvPr id="6" name="Content Placeholder 5"/>
          <p:cNvSpPr>
            <a:spLocks noGrp="1"/>
          </p:cNvSpPr>
          <p:nvPr>
            <p:ph sz="half" idx="2"/>
          </p:nvPr>
        </p:nvSpPr>
        <p:spPr>
          <a:xfrm>
            <a:off x="3214678" y="1600200"/>
            <a:ext cx="5472122" cy="4525963"/>
          </a:xfrm>
        </p:spPr>
        <p:txBody>
          <a:bodyPr>
            <a:normAutofit fontScale="85000" lnSpcReduction="20000"/>
          </a:bodyPr>
          <a:lstStyle/>
          <a:p>
            <a:r>
              <a:rPr lang="en-PH" b="1" dirty="0"/>
              <a:t>LOUIE CAGASAN JR is currently a Research Assistant at University of Hong Kong for the project Learning and Assessment for Digital Citizenship. He was the project lead for the Formative Assessment research of Assessment, Curriculum, and Technology Research Centre (ACTRC), and had worked as research officer on various projects of the Centre. His research has focused on educational assessment, measurement of individual differences, and impact of culture on educational and psychological processes.</a:t>
            </a:r>
            <a:endParaRPr lang="en-PH" dirty="0"/>
          </a:p>
        </p:txBody>
      </p:sp>
      <p:pic>
        <p:nvPicPr>
          <p:cNvPr id="4098" name="Picture 2"/>
          <p:cNvPicPr>
            <a:picLocks noChangeAspect="1" noChangeArrowheads="1"/>
          </p:cNvPicPr>
          <p:nvPr/>
        </p:nvPicPr>
        <p:blipFill>
          <a:blip r:embed="rId2"/>
          <a:srcRect/>
          <a:stretch>
            <a:fillRect/>
          </a:stretch>
        </p:blipFill>
        <p:spPr bwMode="auto">
          <a:xfrm>
            <a:off x="571472" y="1428736"/>
            <a:ext cx="2390775" cy="25336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smtClean="0"/>
              <a:t>Arian Anderson </a:t>
            </a:r>
            <a:r>
              <a:rPr lang="en-PH" dirty="0" err="1" smtClean="0"/>
              <a:t>Rabino</a:t>
            </a:r>
            <a:endParaRPr lang="en-PH" dirty="0"/>
          </a:p>
        </p:txBody>
      </p:sp>
      <p:sp>
        <p:nvSpPr>
          <p:cNvPr id="5" name="Content Placeholder 4"/>
          <p:cNvSpPr>
            <a:spLocks noGrp="1"/>
          </p:cNvSpPr>
          <p:nvPr>
            <p:ph sz="half" idx="1"/>
          </p:nvPr>
        </p:nvSpPr>
        <p:spPr>
          <a:xfrm>
            <a:off x="457200" y="1600200"/>
            <a:ext cx="2400288" cy="4525963"/>
          </a:xfrm>
        </p:spPr>
        <p:txBody>
          <a:bodyPr>
            <a:normAutofit fontScale="70000" lnSpcReduction="20000"/>
          </a:bodyPr>
          <a:lstStyle/>
          <a:p>
            <a:endParaRPr lang="en-PH" dirty="0"/>
          </a:p>
        </p:txBody>
      </p:sp>
      <p:sp>
        <p:nvSpPr>
          <p:cNvPr id="6" name="Content Placeholder 5"/>
          <p:cNvSpPr>
            <a:spLocks noGrp="1"/>
          </p:cNvSpPr>
          <p:nvPr>
            <p:ph sz="half" idx="2"/>
          </p:nvPr>
        </p:nvSpPr>
        <p:spPr>
          <a:xfrm>
            <a:off x="3214678" y="1600200"/>
            <a:ext cx="5472122" cy="4525963"/>
          </a:xfrm>
        </p:spPr>
        <p:txBody>
          <a:bodyPr>
            <a:normAutofit fontScale="70000" lnSpcReduction="20000"/>
          </a:bodyPr>
          <a:lstStyle/>
          <a:p>
            <a:r>
              <a:rPr lang="en-PH" b="1" dirty="0"/>
              <a:t>MR. ARIAN RABINO heads the Office of Learning Assessment at the </a:t>
            </a:r>
            <a:r>
              <a:rPr lang="en-PH" b="1" dirty="0" err="1"/>
              <a:t>Center</a:t>
            </a:r>
            <a:r>
              <a:rPr lang="en-PH" b="1" dirty="0"/>
              <a:t> for Learning and Performance Assessment of De La Salle-College of Saint </a:t>
            </a:r>
            <a:r>
              <a:rPr lang="en-PH" b="1" dirty="0" err="1"/>
              <a:t>Benilde</a:t>
            </a:r>
            <a:r>
              <a:rPr lang="en-PH" b="1" dirty="0"/>
              <a:t>. In this capacity, he oversees institutional psycho-educational researches primarily in the areas of learner-</a:t>
            </a:r>
            <a:r>
              <a:rPr lang="en-PH" b="1" dirty="0" err="1"/>
              <a:t>centered</a:t>
            </a:r>
            <a:r>
              <a:rPr lang="en-PH" b="1" dirty="0"/>
              <a:t> teaching-learning, and instrument development and validation. He also teaches Research Methods in Arts Management and Practical Research for Arts Management in the School of Design and Arts at the same institution. Ian took his MA Education Research (Merit) at Newcastle University in the UK, MS Clinical Psychology (Candidate) at De La Salle University in Manila, and his BS Psychology from the University of Santo Tomas in Manila.</a:t>
            </a:r>
            <a:endParaRPr lang="en-PH" dirty="0"/>
          </a:p>
        </p:txBody>
      </p:sp>
      <p:pic>
        <p:nvPicPr>
          <p:cNvPr id="5122" name="Picture 2"/>
          <p:cNvPicPr>
            <a:picLocks noChangeAspect="1" noChangeArrowheads="1"/>
          </p:cNvPicPr>
          <p:nvPr/>
        </p:nvPicPr>
        <p:blipFill>
          <a:blip r:embed="rId2"/>
          <a:srcRect/>
          <a:stretch>
            <a:fillRect/>
          </a:stretch>
        </p:blipFill>
        <p:spPr bwMode="auto">
          <a:xfrm>
            <a:off x="357158" y="1500174"/>
            <a:ext cx="2896232" cy="292895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smtClean="0"/>
              <a:t>Kevin Carl Santos</a:t>
            </a:r>
            <a:endParaRPr lang="en-PH" dirty="0"/>
          </a:p>
        </p:txBody>
      </p:sp>
      <p:sp>
        <p:nvSpPr>
          <p:cNvPr id="5" name="Content Placeholder 4"/>
          <p:cNvSpPr>
            <a:spLocks noGrp="1"/>
          </p:cNvSpPr>
          <p:nvPr>
            <p:ph sz="half" idx="1"/>
          </p:nvPr>
        </p:nvSpPr>
        <p:spPr>
          <a:xfrm>
            <a:off x="457200" y="1600200"/>
            <a:ext cx="2400288" cy="4525963"/>
          </a:xfrm>
        </p:spPr>
        <p:txBody>
          <a:bodyPr>
            <a:normAutofit lnSpcReduction="10000"/>
          </a:bodyPr>
          <a:lstStyle/>
          <a:p>
            <a:endParaRPr lang="en-PH" dirty="0"/>
          </a:p>
        </p:txBody>
      </p:sp>
      <p:sp>
        <p:nvSpPr>
          <p:cNvPr id="6" name="Content Placeholder 5"/>
          <p:cNvSpPr>
            <a:spLocks noGrp="1"/>
          </p:cNvSpPr>
          <p:nvPr>
            <p:ph sz="half" idx="2"/>
          </p:nvPr>
        </p:nvSpPr>
        <p:spPr>
          <a:xfrm>
            <a:off x="3214678" y="1600200"/>
            <a:ext cx="5472122" cy="4525963"/>
          </a:xfrm>
        </p:spPr>
        <p:txBody>
          <a:bodyPr>
            <a:normAutofit lnSpcReduction="10000"/>
          </a:bodyPr>
          <a:lstStyle/>
          <a:p>
            <a:r>
              <a:rPr lang="en-PH" b="1" dirty="0"/>
              <a:t>KEVIN CARL SANTOS is currently a Post-Doctoral Fellow at the Faculty of Education, The University of Hong Kong. He is also an Assistant Professor at the School of Statistics, University of the Philippines-</a:t>
            </a:r>
            <a:r>
              <a:rPr lang="en-PH" b="1" dirty="0" err="1"/>
              <a:t>Diliman</a:t>
            </a:r>
            <a:r>
              <a:rPr lang="en-PH" b="1" dirty="0"/>
              <a:t>. His areas of interest includes cognitive diagnosis </a:t>
            </a:r>
            <a:r>
              <a:rPr lang="en-PH" b="1" dirty="0" err="1"/>
              <a:t>modeling</a:t>
            </a:r>
            <a:r>
              <a:rPr lang="en-PH" b="1" dirty="0"/>
              <a:t>, person fit analysis, use of copulas, and sampling designs.</a:t>
            </a:r>
            <a:endParaRPr lang="en-PH" dirty="0"/>
          </a:p>
        </p:txBody>
      </p:sp>
      <p:pic>
        <p:nvPicPr>
          <p:cNvPr id="6146" name="Picture 2"/>
          <p:cNvPicPr>
            <a:picLocks noChangeAspect="1" noChangeArrowheads="1"/>
          </p:cNvPicPr>
          <p:nvPr/>
        </p:nvPicPr>
        <p:blipFill>
          <a:blip r:embed="rId2"/>
          <a:srcRect/>
          <a:stretch>
            <a:fillRect/>
          </a:stretch>
        </p:blipFill>
        <p:spPr bwMode="auto">
          <a:xfrm>
            <a:off x="571472" y="1643050"/>
            <a:ext cx="2295525" cy="231457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smtClean="0"/>
              <a:t>Dr. Julie </a:t>
            </a:r>
            <a:r>
              <a:rPr lang="en-PH" dirty="0" err="1" smtClean="0"/>
              <a:t>Tiberio</a:t>
            </a:r>
            <a:r>
              <a:rPr lang="en-PH" dirty="0" smtClean="0"/>
              <a:t> Valencia</a:t>
            </a:r>
            <a:endParaRPr lang="en-PH" dirty="0"/>
          </a:p>
        </p:txBody>
      </p:sp>
      <p:sp>
        <p:nvSpPr>
          <p:cNvPr id="5" name="Content Placeholder 4"/>
          <p:cNvSpPr>
            <a:spLocks noGrp="1"/>
          </p:cNvSpPr>
          <p:nvPr>
            <p:ph sz="half" idx="1"/>
          </p:nvPr>
        </p:nvSpPr>
        <p:spPr>
          <a:xfrm>
            <a:off x="457200" y="1600200"/>
            <a:ext cx="2400288" cy="4525963"/>
          </a:xfrm>
        </p:spPr>
        <p:txBody>
          <a:bodyPr>
            <a:normAutofit fontScale="92500"/>
          </a:bodyPr>
          <a:lstStyle/>
          <a:p>
            <a:endParaRPr lang="en-PH" dirty="0"/>
          </a:p>
        </p:txBody>
      </p:sp>
      <p:sp>
        <p:nvSpPr>
          <p:cNvPr id="6" name="Content Placeholder 5"/>
          <p:cNvSpPr>
            <a:spLocks noGrp="1"/>
          </p:cNvSpPr>
          <p:nvPr>
            <p:ph sz="half" idx="2"/>
          </p:nvPr>
        </p:nvSpPr>
        <p:spPr>
          <a:xfrm>
            <a:off x="3214678" y="1600200"/>
            <a:ext cx="5472122" cy="4525963"/>
          </a:xfrm>
        </p:spPr>
        <p:txBody>
          <a:bodyPr>
            <a:normAutofit fontScale="92500"/>
          </a:bodyPr>
          <a:lstStyle/>
          <a:p>
            <a:r>
              <a:rPr lang="en-PH" dirty="0"/>
              <a:t>DR. JULIE TIBERIO VALENCIA is the current Director of the Office of Student Discipline, New Era University, Quezon City. She finished my Master of Arts in Teaching Mathematics at the University of the Philippines and Doctor of Education at New Era </a:t>
            </a:r>
            <a:r>
              <a:rPr lang="en-PH" dirty="0" err="1"/>
              <a:t>University.She</a:t>
            </a:r>
            <a:r>
              <a:rPr lang="en-PH" dirty="0"/>
              <a:t> teaches Assessment of Learning, Statistics, Research and other Mathematics related subjects.</a:t>
            </a:r>
          </a:p>
        </p:txBody>
      </p:sp>
      <p:pic>
        <p:nvPicPr>
          <p:cNvPr id="7170" name="Picture 2"/>
          <p:cNvPicPr>
            <a:picLocks noChangeAspect="1" noChangeArrowheads="1"/>
          </p:cNvPicPr>
          <p:nvPr/>
        </p:nvPicPr>
        <p:blipFill>
          <a:blip r:embed="rId2"/>
          <a:srcRect/>
          <a:stretch>
            <a:fillRect/>
          </a:stretch>
        </p:blipFill>
        <p:spPr bwMode="auto">
          <a:xfrm>
            <a:off x="428596" y="1571612"/>
            <a:ext cx="2741226" cy="2357454"/>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621</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PEMEA Fellow Awardees</vt:lpstr>
      <vt:lpstr>Alejandro Ibanez</vt:lpstr>
      <vt:lpstr>Dr. Remedios Fuentes</vt:lpstr>
      <vt:lpstr>Dr. Eliza Valdez</vt:lpstr>
      <vt:lpstr>Louie Cagasan</vt:lpstr>
      <vt:lpstr>Arian Anderson Rabino</vt:lpstr>
      <vt:lpstr>Kevin Carl Santos</vt:lpstr>
      <vt:lpstr>Dr. Julie Tiberio Valencia</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PEMEA Fellow Awardees</dc:title>
  <dc:creator>Dr. Carlo Magno</dc:creator>
  <cp:lastModifiedBy>Dr. Carlo Magno</cp:lastModifiedBy>
  <cp:revision>5</cp:revision>
  <dcterms:created xsi:type="dcterms:W3CDTF">2018-08-22T15:50:28Z</dcterms:created>
  <dcterms:modified xsi:type="dcterms:W3CDTF">2018-08-22T16:27:02Z</dcterms:modified>
</cp:coreProperties>
</file>