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13" r:id="rId2"/>
    <p:sldId id="334" r:id="rId3"/>
    <p:sldId id="344" r:id="rId4"/>
    <p:sldId id="349" r:id="rId5"/>
    <p:sldId id="350" r:id="rId6"/>
    <p:sldId id="355" r:id="rId7"/>
    <p:sldId id="354" r:id="rId8"/>
    <p:sldId id="351" r:id="rId9"/>
    <p:sldId id="352" r:id="rId10"/>
    <p:sldId id="35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zna Rei Palces" initials="M" lastIdx="4" clrIdx="0"/>
  <p:cmAuthor id="2" name="pc_user" initials="p" lastIdx="6" clrIdx="1">
    <p:extLst/>
  </p:cmAuthor>
  <p:cmAuthor id="3" name="John Pegg"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E4CF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58065" autoAdjust="0"/>
  </p:normalViewPr>
  <p:slideViewPr>
    <p:cSldViewPr snapToGrid="0">
      <p:cViewPr>
        <p:scale>
          <a:sx n="76" d="100"/>
          <a:sy n="76" d="100"/>
        </p:scale>
        <p:origin x="-1176" y="-8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D2432-4AE1-4F54-8BDD-B920EB082AEE}" type="datetimeFigureOut">
              <a:rPr lang="en-US" smtClean="0"/>
              <a:t>8/23/17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650A9-E8B7-4B74-A432-E38C7DF3144F}" type="slidenum">
              <a:rPr lang="en-US" smtClean="0"/>
              <a:t>‹#›</a:t>
            </a:fld>
            <a:endParaRPr lang="en-US"/>
          </a:p>
        </p:txBody>
      </p:sp>
    </p:spTree>
    <p:extLst>
      <p:ext uri="{BB962C8B-B14F-4D97-AF65-F5344CB8AC3E}">
        <p14:creationId xmlns:p14="http://schemas.microsoft.com/office/powerpoint/2010/main" val="136129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1</a:t>
            </a:fld>
            <a:endParaRPr lang="en-US"/>
          </a:p>
        </p:txBody>
      </p:sp>
    </p:spTree>
    <p:extLst>
      <p:ext uri="{BB962C8B-B14F-4D97-AF65-F5344CB8AC3E}">
        <p14:creationId xmlns:p14="http://schemas.microsoft.com/office/powerpoint/2010/main" val="3239598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10</a:t>
            </a:fld>
            <a:endParaRPr lang="en-US"/>
          </a:p>
        </p:txBody>
      </p:sp>
    </p:spTree>
    <p:extLst>
      <p:ext uri="{BB962C8B-B14F-4D97-AF65-F5344CB8AC3E}">
        <p14:creationId xmlns:p14="http://schemas.microsoft.com/office/powerpoint/2010/main" val="751361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One of the key principles of inclusive education is the social model of learning, which emphasizes that the major impediments to the learning process resides not with the students but with the learning environment, teaching practices, the homogenized curricula and the testing system. Because of this, proponents of inclusive education have been calling for the provision high quality learning for diverse students. For instance, the Salamanca Statement believes and proclaims that “education systems should be designed and educational programmes implemented to take into account the wide diversity of every child’s unique characteristics, interests, abilities and learning needs.” (UNESCO, 1994) However, responding to the educational needs of diverse learners continue to be challenging and difficult for many teachers. Therefore, today, I am going to discuss how instructional leaders, together with faculty members, could develop assessment instruments based on the Philippine Professional Standards for Teachers to encourage the practice of inclusive education.  </a:t>
            </a:r>
          </a:p>
          <a:p>
            <a:pPr marL="171450" indent="-171450">
              <a:buFont typeface="Arial" panose="020B0604020202020204" pitchFamily="34" charset="0"/>
              <a:buChar char="•"/>
            </a:pPr>
            <a:endParaRPr lang="en-US" b="1"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2</a:t>
            </a:fld>
            <a:endParaRPr lang="en-US"/>
          </a:p>
        </p:txBody>
      </p:sp>
    </p:spTree>
    <p:extLst>
      <p:ext uri="{BB962C8B-B14F-4D97-AF65-F5344CB8AC3E}">
        <p14:creationId xmlns:p14="http://schemas.microsoft.com/office/powerpoint/2010/main" val="2080665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Philippine Professional Standards for Teachers is a public statement of professional accountability that explicitly describes what teachers need to know, be able to do and value in the teaching profession. It contains the teacher quality requirements of the K-12 reform; the Philippine Qualifications Framework; the ASEAN Integration and the demands for the cultivation of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skills. The Professional Standards also embody the principles and philosophies of learner-centeredness; life-long learning and inclusivity.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Professional Standards has seven domains that capture the distinctive areas of the teaching and learning process. Domain 3, the Diversity of Learners, highlights the central role of teachers in understanding and respecting the diverse characteristics and experiences of the learners as vital inputs in the planning and designing of learning opportunities.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A3650A9-E8B7-4B74-A432-E38C7DF3144F}" type="slidenum">
              <a:rPr lang="en-US" smtClean="0"/>
              <a:t>3</a:t>
            </a:fld>
            <a:endParaRPr lang="en-US"/>
          </a:p>
        </p:txBody>
      </p:sp>
    </p:spTree>
    <p:extLst>
      <p:ext uri="{BB962C8B-B14F-4D97-AF65-F5344CB8AC3E}">
        <p14:creationId xmlns:p14="http://schemas.microsoft.com/office/powerpoint/2010/main" val="1895827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Domain 3 is sub-categorized into five strands that enumerate the extent of learner diversity as far as their characteristics and experiences are concerned. Strand 3.1 talks about the learners’ gender, needs, strengths, interests and experiences. Strand 3.2 outlines the learners’ linguistic, cultural, socio-economic and religious backgrounds. Strand 3.3 pertains to the educational needs of learners with disabilities, giftedness and talents. Strand 3.4 zero in on learners in difficult circumstances and Strand 3.5 focus on learners from indigenous groups.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Each strand is expressed in four distinct career stages that guide teachers in the integration of each strand in their teaching practice. For example, strand 3.1 requires Beginning Teachers to demonstrate their knowledge and understanding of differentiated teaching strategies that respond to the learners’ gender, needs, strengths, interests and experiences. Proficient Teachers are required to use differentiated and developmentally appropriate teaching strategies. Highly Proficient Teachers collaborate with their colleagues by sharing their best practices on differentiated teaching and Distinguished Teachers lead the evaluation of differentiated teaching strategies to enrich the practice of their colleagues. </a:t>
            </a:r>
            <a:endParaRPr lang="en-US" b="0"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4</a:t>
            </a:fld>
            <a:endParaRPr lang="en-US"/>
          </a:p>
        </p:txBody>
      </p:sp>
    </p:spTree>
    <p:extLst>
      <p:ext uri="{BB962C8B-B14F-4D97-AF65-F5344CB8AC3E}">
        <p14:creationId xmlns:p14="http://schemas.microsoft.com/office/powerpoint/2010/main" val="751361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Professional Standards were written in a generic language because it is meant to guide the teaching practices of teachers across career stages, grade levels and disciplines. </a:t>
            </a:r>
            <a:r>
              <a:rPr lang="en-US" sz="1200" kern="1200" dirty="0" smtClean="0">
                <a:solidFill>
                  <a:schemeClr val="tx1"/>
                </a:solidFill>
                <a:effectLst/>
                <a:latin typeface="+mn-lt"/>
                <a:ea typeface="+mn-ea"/>
                <a:cs typeface="+mn-cs"/>
              </a:rPr>
              <a:t>Furthermore, the national validation study of the Philippine Professional Standards for Teachers show that the most difficult indicators in the Professional Standards are related to the Domains of Content Knowledge and Diversity of Learners. The respondents of our study indicated that they are least prepared for handling difficulties posed by indicators in Domain 3. Our surveys with pre-service teachers also yielded similar results with pre-service teachers indicating that they perceived themselves to be less proficient in Domain 3 of the Professional Standards because they lack exposure and relevant training in its teacher quality requirements.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r>
              <a:rPr lang="en-US" sz="1200" kern="1200" dirty="0" smtClean="0">
                <a:solidFill>
                  <a:schemeClr val="tx1"/>
                </a:solidFill>
                <a:effectLst/>
                <a:latin typeface="+mn-lt"/>
                <a:ea typeface="+mn-ea"/>
                <a:cs typeface="+mn-cs"/>
              </a:rPr>
              <a:t>The national validation study also helped us further understand the indicators of the Philippine Professional Standards for Teachers. We were able to identify recurring comments from teachers across career stages such as: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The lack of exposure and experience in handling learners from indigenous groups and learners with disability, giftedness and talents. </a:t>
            </a:r>
          </a:p>
          <a:p>
            <a:pPr lvl="0"/>
            <a:r>
              <a:rPr lang="en-US" sz="1200" kern="1200" dirty="0" smtClean="0">
                <a:solidFill>
                  <a:schemeClr val="tx1"/>
                </a:solidFill>
                <a:effectLst/>
                <a:latin typeface="+mn-lt"/>
                <a:ea typeface="+mn-ea"/>
                <a:cs typeface="+mn-cs"/>
              </a:rPr>
              <a:t>The proper handling of learner diversity in the classroom. </a:t>
            </a:r>
          </a:p>
          <a:p>
            <a:pPr lvl="0"/>
            <a:r>
              <a:rPr lang="en-US" sz="1200" kern="1200" dirty="0" smtClean="0">
                <a:solidFill>
                  <a:schemeClr val="tx1"/>
                </a:solidFill>
                <a:effectLst/>
                <a:latin typeface="+mn-lt"/>
                <a:ea typeface="+mn-ea"/>
                <a:cs typeface="+mn-cs"/>
              </a:rPr>
              <a:t>The lack of training in the preparation of varied instructional materials. </a:t>
            </a:r>
          </a:p>
          <a:p>
            <a:pPr lvl="0"/>
            <a:r>
              <a:rPr lang="en-US" sz="1200" kern="1200" dirty="0" smtClean="0">
                <a:solidFill>
                  <a:schemeClr val="tx1"/>
                </a:solidFill>
                <a:effectLst/>
                <a:latin typeface="+mn-lt"/>
                <a:ea typeface="+mn-ea"/>
                <a:cs typeface="+mn-cs"/>
              </a:rPr>
              <a:t>The lack of training in the administration of assessment strategies that are responsive to learners’ diversity.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Given the results of the national validation study of the Professional Standards, the indicators of Domain 3 need to be further clarified so that in-service teachers could adopt them in their practice. Furthermore, the clarification and elaboration of Domain 3 indicators would pave the way for teacher-educational programmes for both in-service and pre-service teachers to be re-oriented towards providing teachers the pedagogical capacities necessary to make diversity work in the classroom.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5</a:t>
            </a:fld>
            <a:endParaRPr lang="en-US"/>
          </a:p>
        </p:txBody>
      </p:sp>
    </p:spTree>
    <p:extLst>
      <p:ext uri="{BB962C8B-B14F-4D97-AF65-F5344CB8AC3E}">
        <p14:creationId xmlns:p14="http://schemas.microsoft.com/office/powerpoint/2010/main" val="751361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this, there was a need to elaborate the indicators under the strands of Domain 3. We began the process by conducing an extensive review of related literature followed by a series of consultations with experts and key stakeholders who gave us their recommendations and best practices on how to operationalize the Domain 3 strands. Afterwards, we conducted focus group discussions wherein we identified topics and teaching strategies that will allow teachers to respond to Domain 3. Finally, we invited additional experts and specialists to validate our findings until a final draft of the Elaboration for Proficient Level teachers was written. </a:t>
            </a:r>
          </a:p>
          <a:p>
            <a:endParaRPr lang="en-US" dirty="0"/>
          </a:p>
        </p:txBody>
      </p:sp>
      <p:sp>
        <p:nvSpPr>
          <p:cNvPr id="4" name="Slide Number Placeholder 3"/>
          <p:cNvSpPr>
            <a:spLocks noGrp="1"/>
          </p:cNvSpPr>
          <p:nvPr>
            <p:ph type="sldNum" sz="quarter" idx="10"/>
          </p:nvPr>
        </p:nvSpPr>
        <p:spPr/>
        <p:txBody>
          <a:bodyPr/>
          <a:lstStyle/>
          <a:p>
            <a:fld id="{56C8CD24-608C-BA47-9DCA-141417ADC5A6}" type="slidenum">
              <a:rPr lang="en-US" smtClean="0"/>
              <a:t>6</a:t>
            </a:fld>
            <a:endParaRPr lang="en-US"/>
          </a:p>
        </p:txBody>
      </p:sp>
    </p:spTree>
    <p:extLst>
      <p:ext uri="{BB962C8B-B14F-4D97-AF65-F5344CB8AC3E}">
        <p14:creationId xmlns:p14="http://schemas.microsoft.com/office/powerpoint/2010/main" val="984929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Elaboration of Domain 3 of the Philippine Professional Standards for Teachers outlines what proficient level teachers need to know, be able to do and value in their practice of inclusive education. Each strand contains specific topics and concepts that teachers need to understand in order to practice that particular strand; it also contains a list of teacher-guided activities that will help teachers facilitate collaborative learning activities that help their students developmentally advance their skills and finally, it contains illustrations of activities, which are specific examples of their corresponding teacher-guided activities. In a way the elaboration of Domain 3 contains specific, measurable and attainable classroom practices and teaching strategies that help teachers better understand and practice Domain 3. </a:t>
            </a:r>
            <a:endParaRPr lang="en-US" b="0"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7</a:t>
            </a:fld>
            <a:endParaRPr lang="en-US"/>
          </a:p>
        </p:txBody>
      </p:sp>
    </p:spTree>
    <p:extLst>
      <p:ext uri="{BB962C8B-B14F-4D97-AF65-F5344CB8AC3E}">
        <p14:creationId xmlns:p14="http://schemas.microsoft.com/office/powerpoint/2010/main" val="751361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example, indicator 3.1.2 of the Domain 3 Elaborations states that Proficient Level Teachers “uses differentiated, developmentally appropriate learning experiences to address learners’ gender, needs, strengths, interests and experiences.” (Domain 3 Elaboration) For this, teachers need to become familiar with classroom experiences that affects a learner’s gender development as well as relevant </a:t>
            </a:r>
            <a:r>
              <a:rPr lang="en-US" sz="1200" kern="1200" dirty="0" err="1" smtClean="0">
                <a:solidFill>
                  <a:schemeClr val="tx1"/>
                </a:solidFill>
                <a:effectLst/>
                <a:latin typeface="+mn-lt"/>
                <a:ea typeface="+mn-ea"/>
                <a:cs typeface="+mn-cs"/>
              </a:rPr>
              <a:t>DepEd</a:t>
            </a:r>
            <a:r>
              <a:rPr lang="en-US" sz="1200" kern="1200" dirty="0" smtClean="0">
                <a:solidFill>
                  <a:schemeClr val="tx1"/>
                </a:solidFill>
                <a:effectLst/>
                <a:latin typeface="+mn-lt"/>
                <a:ea typeface="+mn-ea"/>
                <a:cs typeface="+mn-cs"/>
              </a:rPr>
              <a:t> orders such as the Guidelines and procedure on the establishment of </a:t>
            </a:r>
            <a:r>
              <a:rPr lang="en-US" sz="1200" kern="1200" dirty="0" err="1" smtClean="0">
                <a:solidFill>
                  <a:schemeClr val="tx1"/>
                </a:solidFill>
                <a:effectLst/>
                <a:latin typeface="+mn-lt"/>
                <a:ea typeface="+mn-ea"/>
                <a:cs typeface="+mn-cs"/>
              </a:rPr>
              <a:t>DepEd</a:t>
            </a:r>
            <a:r>
              <a:rPr lang="en-US" sz="1200" kern="1200" dirty="0" smtClean="0">
                <a:solidFill>
                  <a:schemeClr val="tx1"/>
                </a:solidFill>
                <a:effectLst/>
                <a:latin typeface="+mn-lt"/>
                <a:ea typeface="+mn-ea"/>
                <a:cs typeface="+mn-cs"/>
              </a:rPr>
              <a:t> Gender and Development (GAD) Focal Point System (GFPS) at the Regional, Division and School Levels.)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order to accomplish this particular indicator one of the teacher-guided activities states that teachers should “use gender-fair language in the classroom.” This particular teacher-guided activity is further specified by three illustrations of practice namely: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The use of gender-neutral terms during classroom discussions such as: camera-operator, chairperson, firefighter, spokesperson, letter carrier etc. </a:t>
            </a:r>
          </a:p>
          <a:p>
            <a:pPr lvl="0"/>
            <a:r>
              <a:rPr lang="en-US" sz="1200" kern="1200" dirty="0" smtClean="0">
                <a:solidFill>
                  <a:schemeClr val="tx1"/>
                </a:solidFill>
                <a:effectLst/>
                <a:latin typeface="+mn-lt"/>
                <a:ea typeface="+mn-ea"/>
                <a:cs typeface="+mn-cs"/>
              </a:rPr>
              <a:t>The use of materials, examples and illustrations that show men and women in a variety of roles, which reflect their interests and choices in order to help learners develop gender sensitivity. (e.g. female/male plumber, driver, pilot etc.) </a:t>
            </a:r>
          </a:p>
          <a:p>
            <a:pPr lvl="0"/>
            <a:r>
              <a:rPr lang="en-US" sz="1200" kern="1200" dirty="0" smtClean="0">
                <a:solidFill>
                  <a:schemeClr val="tx1"/>
                </a:solidFill>
                <a:effectLst/>
                <a:latin typeface="+mn-lt"/>
                <a:ea typeface="+mn-ea"/>
                <a:cs typeface="+mn-cs"/>
              </a:rPr>
              <a:t>The use of wholesome humor and comments that is respectful of all genders. A teacher should not put down male or female learners or joke about their abilities, roles and backgrounds. </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Simply put, the indicators are the desired outcomes of professional teacher practice; the teacher-guided activities are the contributing outcomes and the illustrations of practice are specific activities that teachers can do to accomplish the contributing outcomes. </a:t>
            </a:r>
          </a:p>
          <a:p>
            <a:pPr lvl="0"/>
            <a:endParaRPr lang="en-US" sz="1200" kern="1200" dirty="0" smtClean="0">
              <a:solidFill>
                <a:schemeClr val="tx1"/>
              </a:solidFill>
              <a:effectLst/>
              <a:latin typeface="+mn-lt"/>
              <a:ea typeface="+mn-ea"/>
              <a:cs typeface="+mn-cs"/>
            </a:endParaRPr>
          </a:p>
          <a:p>
            <a:endParaRPr lang="en-US" b="0"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8</a:t>
            </a:fld>
            <a:endParaRPr lang="en-US"/>
          </a:p>
        </p:txBody>
      </p:sp>
    </p:spTree>
    <p:extLst>
      <p:ext uri="{BB962C8B-B14F-4D97-AF65-F5344CB8AC3E}">
        <p14:creationId xmlns:p14="http://schemas.microsoft.com/office/powerpoint/2010/main" val="751361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effect, the strands of Domain 3 could be used as a framework in developing instruments that will evaluate the ability of teachers to practice inclusive teaching strategies. Instructional leaders could use the elaborations of Domain 3 to develop rubrics and classroom observation tools that specifically describes different levels of inclusive teaching practices.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this presentation, I have briefly described the role of assessment in inclusive education. This kind of assessment benefits both teachers and learners, for teachers, having an assessment instrument based on the elaborations of Domain 3 gives them access to a repertoire of teaching strategies that will allow them to adopt the individual characteristics and experiences of their learners in their teaching strategies. In turn, this will allow the students to experience differentiated teaching strategies that focuses more on their strengths and abilities.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endParaRPr lang="en-US" b="0" dirty="0" smtClean="0"/>
          </a:p>
        </p:txBody>
      </p:sp>
      <p:sp>
        <p:nvSpPr>
          <p:cNvPr id="4" name="Slide Number Placeholder 3"/>
          <p:cNvSpPr>
            <a:spLocks noGrp="1"/>
          </p:cNvSpPr>
          <p:nvPr>
            <p:ph type="sldNum" sz="quarter" idx="10"/>
          </p:nvPr>
        </p:nvSpPr>
        <p:spPr/>
        <p:txBody>
          <a:bodyPr/>
          <a:lstStyle/>
          <a:p>
            <a:fld id="{7A3650A9-E8B7-4B74-A432-E38C7DF3144F}" type="slidenum">
              <a:rPr lang="en-US" smtClean="0"/>
              <a:t>9</a:t>
            </a:fld>
            <a:endParaRPr lang="en-US"/>
          </a:p>
        </p:txBody>
      </p:sp>
    </p:spTree>
    <p:extLst>
      <p:ext uri="{BB962C8B-B14F-4D97-AF65-F5344CB8AC3E}">
        <p14:creationId xmlns:p14="http://schemas.microsoft.com/office/powerpoint/2010/main" val="75136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png"/><Relationship Id="rId6" Type="http://schemas.openxmlformats.org/officeDocument/2006/relationships/image" Target="../media/image7.jpeg"/><Relationship Id="rId7"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235262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421191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3025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grpSp>
        <p:nvGrpSpPr>
          <p:cNvPr id="21" name="Group 20"/>
          <p:cNvGrpSpPr/>
          <p:nvPr userDrawn="1"/>
        </p:nvGrpSpPr>
        <p:grpSpPr>
          <a:xfrm>
            <a:off x="150038" y="6121839"/>
            <a:ext cx="8863332" cy="834149"/>
            <a:chOff x="0" y="550701"/>
            <a:chExt cx="8863332" cy="834149"/>
          </a:xfrm>
        </p:grpSpPr>
        <p:grpSp>
          <p:nvGrpSpPr>
            <p:cNvPr id="22" name="Group 21"/>
            <p:cNvGrpSpPr/>
            <p:nvPr/>
          </p:nvGrpSpPr>
          <p:grpSpPr>
            <a:xfrm>
              <a:off x="0" y="550701"/>
              <a:ext cx="8863332" cy="834149"/>
              <a:chOff x="128966" y="6090110"/>
              <a:chExt cx="8863332" cy="834149"/>
            </a:xfrm>
          </p:grpSpPr>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966" y="6235721"/>
                <a:ext cx="1030152" cy="461263"/>
              </a:xfrm>
              <a:prstGeom prst="rect">
                <a:avLst/>
              </a:prstGeom>
            </p:spPr>
          </p:pic>
          <p:pic>
            <p:nvPicPr>
              <p:cNvPr id="25" name="Picture 2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61619" y="6137066"/>
                <a:ext cx="787193" cy="787193"/>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5968" y="6216969"/>
                <a:ext cx="556330" cy="556330"/>
              </a:xfrm>
              <a:prstGeom prst="rect">
                <a:avLst/>
              </a:prstGeom>
            </p:spPr>
          </p:pic>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3165" y="6230221"/>
                <a:ext cx="545202" cy="545202"/>
              </a:xfrm>
              <a:prstGeom prst="rect">
                <a:avLst/>
              </a:prstGeom>
            </p:spPr>
          </p:pic>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93870" y="6090110"/>
                <a:ext cx="767891" cy="685314"/>
              </a:xfrm>
              <a:prstGeom prst="rect">
                <a:avLst/>
              </a:prstGeom>
            </p:spPr>
          </p:pic>
        </p:grpSp>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98228" y="689106"/>
              <a:ext cx="446189" cy="406055"/>
            </a:xfrm>
            <a:prstGeom prst="rect">
              <a:avLst/>
            </a:prstGeom>
          </p:spPr>
        </p:pic>
      </p:grpSp>
    </p:spTree>
    <p:extLst>
      <p:ext uri="{BB962C8B-B14F-4D97-AF65-F5344CB8AC3E}">
        <p14:creationId xmlns:p14="http://schemas.microsoft.com/office/powerpoint/2010/main" val="400158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grpSp>
        <p:nvGrpSpPr>
          <p:cNvPr id="7" name="Group 6"/>
          <p:cNvGrpSpPr/>
          <p:nvPr userDrawn="1"/>
        </p:nvGrpSpPr>
        <p:grpSpPr>
          <a:xfrm>
            <a:off x="145582" y="6023850"/>
            <a:ext cx="8863332" cy="834150"/>
            <a:chOff x="0" y="550700"/>
            <a:chExt cx="8863332" cy="834150"/>
          </a:xfrm>
        </p:grpSpPr>
        <p:grpSp>
          <p:nvGrpSpPr>
            <p:cNvPr id="8" name="Group 7"/>
            <p:cNvGrpSpPr/>
            <p:nvPr/>
          </p:nvGrpSpPr>
          <p:grpSpPr>
            <a:xfrm>
              <a:off x="0" y="550700"/>
              <a:ext cx="8863332" cy="834150"/>
              <a:chOff x="128966" y="6090109"/>
              <a:chExt cx="8863332" cy="83415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966" y="6235721"/>
                <a:ext cx="1030152" cy="461263"/>
              </a:xfrm>
              <a:prstGeom prst="rect">
                <a:avLst/>
              </a:prstGeom>
            </p:spPr>
          </p:pic>
          <p:pic>
            <p:nvPicPr>
              <p:cNvPr id="11" name="Picture 1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61619" y="6137066"/>
                <a:ext cx="787193" cy="787193"/>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5968" y="6216969"/>
                <a:ext cx="556330" cy="556330"/>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3165" y="6230221"/>
                <a:ext cx="545202" cy="545202"/>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93870" y="6090109"/>
                <a:ext cx="767891" cy="767891"/>
              </a:xfrm>
              <a:prstGeom prst="rect">
                <a:avLst/>
              </a:prstGeom>
            </p:spPr>
          </p:pic>
        </p:gr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98228" y="689106"/>
              <a:ext cx="446189" cy="406055"/>
            </a:xfrm>
            <a:prstGeom prst="rect">
              <a:avLst/>
            </a:prstGeom>
          </p:spPr>
        </p:pic>
      </p:grpSp>
    </p:spTree>
    <p:extLst>
      <p:ext uri="{BB962C8B-B14F-4D97-AF65-F5344CB8AC3E}">
        <p14:creationId xmlns:p14="http://schemas.microsoft.com/office/powerpoint/2010/main" val="247286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371935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196122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308813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290804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284346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1CD2ED1-5765-4B5F-AB45-46305F379E33}" type="datetimeFigureOut">
              <a:rPr lang="en-US" smtClean="0"/>
              <a:t>8/23/17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C7A0833-CB8F-4A8F-92B7-C46582632BE5}" type="slidenum">
              <a:rPr lang="en-US" smtClean="0"/>
              <a:t>‹#›</a:t>
            </a:fld>
            <a:endParaRPr lang="en-US"/>
          </a:p>
        </p:txBody>
      </p:sp>
    </p:spTree>
    <p:extLst>
      <p:ext uri="{BB962C8B-B14F-4D97-AF65-F5344CB8AC3E}">
        <p14:creationId xmlns:p14="http://schemas.microsoft.com/office/powerpoint/2010/main" val="24470921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6683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hyperlink" Target="mailto:rctq@pnu.edu.ph" TargetMode="External"/><Relationship Id="rId4" Type="http://schemas.openxmlformats.org/officeDocument/2006/relationships/hyperlink" Target="http://www.pnu.edu.ph/rctq/"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63600" y="365126"/>
            <a:ext cx="7505700" cy="3101974"/>
          </a:xfrm>
        </p:spPr>
        <p:txBody>
          <a:bodyPr>
            <a:normAutofit fontScale="90000"/>
          </a:bodyPr>
          <a:lstStyle/>
          <a:p>
            <a:pPr algn="ctr"/>
            <a:r>
              <a:rPr lang="en-US" sz="3200" b="1" dirty="0" smtClean="0">
                <a:solidFill>
                  <a:srgbClr val="0000FF"/>
                </a:solidFill>
                <a:latin typeface="Helvetica"/>
                <a:cs typeface="Helvetica"/>
              </a:rPr>
              <a:t/>
            </a:r>
            <a:br>
              <a:rPr lang="en-US" sz="3200" b="1" dirty="0" smtClean="0">
                <a:solidFill>
                  <a:srgbClr val="0000FF"/>
                </a:solidFill>
                <a:latin typeface="Helvetica"/>
                <a:cs typeface="Helvetica"/>
              </a:rPr>
            </a:br>
            <a:r>
              <a:rPr lang="en-US" sz="3200" b="1" dirty="0">
                <a:solidFill>
                  <a:srgbClr val="0000FF"/>
                </a:solidFill>
                <a:latin typeface="Helvetica"/>
                <a:cs typeface="Helvetica"/>
              </a:rPr>
              <a:t/>
            </a:r>
            <a:br>
              <a:rPr lang="en-US" sz="3200" b="1" dirty="0">
                <a:solidFill>
                  <a:srgbClr val="0000FF"/>
                </a:solidFill>
                <a:latin typeface="Helvetica"/>
                <a:cs typeface="Helvetica"/>
              </a:rPr>
            </a:br>
            <a:r>
              <a:rPr lang="en-US" sz="3200" b="1" dirty="0" smtClean="0">
                <a:solidFill>
                  <a:srgbClr val="0000FF"/>
                </a:solidFill>
                <a:latin typeface="Helvetica"/>
                <a:cs typeface="Helvetica"/>
              </a:rPr>
              <a:t/>
            </a:r>
            <a:br>
              <a:rPr lang="en-US" sz="3200" b="1" dirty="0" smtClean="0">
                <a:solidFill>
                  <a:srgbClr val="0000FF"/>
                </a:solidFill>
                <a:latin typeface="Helvetica"/>
                <a:cs typeface="Helvetica"/>
              </a:rPr>
            </a:br>
            <a:r>
              <a:rPr lang="en-US" sz="3200" b="1" dirty="0" smtClean="0">
                <a:solidFill>
                  <a:srgbClr val="0000FF"/>
                </a:solidFill>
                <a:latin typeface="Helvetica"/>
                <a:cs typeface="Helvetica"/>
              </a:rPr>
              <a:t>The Role of Assessment in Inclusive Education</a:t>
            </a:r>
            <a:br>
              <a:rPr lang="en-US" sz="3200" b="1" dirty="0" smtClean="0">
                <a:solidFill>
                  <a:srgbClr val="0000FF"/>
                </a:solidFill>
                <a:latin typeface="Helvetica"/>
                <a:cs typeface="Helvetica"/>
              </a:rPr>
            </a:br>
            <a:r>
              <a:rPr lang="en-US" sz="3200" b="1" dirty="0">
                <a:solidFill>
                  <a:srgbClr val="0000FF"/>
                </a:solidFill>
                <a:latin typeface="Helvetica"/>
                <a:cs typeface="Helvetica"/>
              </a:rPr>
              <a:t/>
            </a:r>
            <a:br>
              <a:rPr lang="en-US" sz="3200" b="1" dirty="0">
                <a:solidFill>
                  <a:srgbClr val="0000FF"/>
                </a:solidFill>
                <a:latin typeface="Helvetica"/>
                <a:cs typeface="Helvetica"/>
              </a:rPr>
            </a:br>
            <a:r>
              <a:rPr lang="en-US" sz="2700" dirty="0" smtClean="0">
                <a:latin typeface="Helvetica"/>
                <a:cs typeface="Helvetica"/>
              </a:rPr>
              <a:t>Caleb Ricardo D. </a:t>
            </a:r>
            <a:r>
              <a:rPr lang="en-US" sz="2700" dirty="0" err="1" smtClean="0">
                <a:latin typeface="Helvetica"/>
                <a:cs typeface="Helvetica"/>
              </a:rPr>
              <a:t>Pantoja</a:t>
            </a:r>
            <a:r>
              <a:rPr lang="en-US" sz="2700" dirty="0" smtClean="0">
                <a:latin typeface="Helvetica"/>
                <a:cs typeface="Helvetica"/>
              </a:rPr>
              <a:t> </a:t>
            </a:r>
            <a:br>
              <a:rPr lang="en-US" sz="2700" dirty="0" smtClean="0">
                <a:latin typeface="Helvetica"/>
                <a:cs typeface="Helvetica"/>
              </a:rPr>
            </a:br>
            <a:r>
              <a:rPr lang="en-US" sz="2700" dirty="0" smtClean="0">
                <a:latin typeface="Helvetica"/>
                <a:cs typeface="Helvetica"/>
              </a:rPr>
              <a:t>Project Officer </a:t>
            </a:r>
            <a:br>
              <a:rPr lang="en-US" sz="2700" dirty="0" smtClean="0">
                <a:latin typeface="Helvetica"/>
                <a:cs typeface="Helvetica"/>
              </a:rPr>
            </a:br>
            <a:r>
              <a:rPr lang="en-US" sz="2700" dirty="0" smtClean="0">
                <a:latin typeface="Helvetica"/>
                <a:cs typeface="Helvetica"/>
              </a:rPr>
              <a:t>Research Center for Teacher Quality </a:t>
            </a:r>
            <a:br>
              <a:rPr lang="en-US" sz="2700" dirty="0" smtClean="0">
                <a:latin typeface="Helvetica"/>
                <a:cs typeface="Helvetica"/>
              </a:rPr>
            </a:br>
            <a:r>
              <a:rPr lang="en-US" sz="2700" dirty="0" smtClean="0">
                <a:latin typeface="Helvetica"/>
                <a:cs typeface="Helvetica"/>
              </a:rPr>
              <a:t/>
            </a:r>
            <a:br>
              <a:rPr lang="en-US" sz="2700" dirty="0" smtClean="0">
                <a:latin typeface="Helvetica"/>
                <a:cs typeface="Helvetica"/>
              </a:rPr>
            </a:br>
            <a:r>
              <a:rPr lang="en-US" sz="2700" dirty="0" smtClean="0">
                <a:latin typeface="Helvetica"/>
                <a:cs typeface="Helvetica"/>
              </a:rPr>
              <a:t/>
            </a:r>
            <a:br>
              <a:rPr lang="en-US" sz="2700" dirty="0" smtClean="0">
                <a:latin typeface="Helvetica"/>
                <a:cs typeface="Helvetica"/>
              </a:rPr>
            </a:br>
            <a:r>
              <a:rPr lang="en-US" sz="2000" dirty="0" smtClean="0">
                <a:latin typeface="Helvetica"/>
                <a:cs typeface="Helvetica"/>
              </a:rPr>
              <a:t>Philippine Educational Measurement and Evaluation Association Inc.  </a:t>
            </a:r>
            <a:br>
              <a:rPr lang="en-US" sz="2000" dirty="0" smtClean="0">
                <a:latin typeface="Helvetica"/>
                <a:cs typeface="Helvetica"/>
              </a:rPr>
            </a:br>
            <a:r>
              <a:rPr lang="en-US" sz="2000" dirty="0" smtClean="0">
                <a:latin typeface="Helvetica"/>
                <a:cs typeface="Helvetica"/>
              </a:rPr>
              <a:t>August 24, 2017</a:t>
            </a:r>
            <a:endParaRPr lang="en-US" sz="2000" dirty="0">
              <a:latin typeface="Helvetica"/>
              <a:cs typeface="Helvetica"/>
            </a:endParaRPr>
          </a:p>
        </p:txBody>
      </p:sp>
      <p:pic>
        <p:nvPicPr>
          <p:cNvPr id="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1673" y="251791"/>
            <a:ext cx="1066800" cy="907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20389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4500"/>
            <a:ext cx="8229600" cy="5803900"/>
          </a:xfrm>
        </p:spPr>
        <p:txBody>
          <a:bodyPr>
            <a:noAutofit/>
          </a:bodyPr>
          <a:lstStyle/>
          <a:p>
            <a:pPr marL="0" lvl="0" indent="0" algn="ctr">
              <a:buNone/>
            </a:pPr>
            <a:endParaRPr lang="en-AU" sz="3200" dirty="0" smtClean="0">
              <a:latin typeface="Helvetica"/>
              <a:cs typeface="Helvetica"/>
            </a:endParaRPr>
          </a:p>
          <a:p>
            <a:pPr marL="0" lvl="0" indent="0" algn="ctr">
              <a:lnSpc>
                <a:spcPct val="50000"/>
              </a:lnSpc>
              <a:buNone/>
            </a:pPr>
            <a:endParaRPr lang="en-AU" sz="2400" dirty="0" smtClean="0">
              <a:latin typeface="Helvetica"/>
              <a:cs typeface="Helvetica"/>
            </a:endParaRPr>
          </a:p>
          <a:p>
            <a:pPr marL="0" lvl="0" indent="0" algn="ctr">
              <a:lnSpc>
                <a:spcPct val="50000"/>
              </a:lnSpc>
              <a:buNone/>
            </a:pPr>
            <a:endParaRPr lang="en-AU" sz="2400" dirty="0" smtClean="0">
              <a:latin typeface="Helvetica"/>
              <a:cs typeface="Helvetica"/>
            </a:endParaRPr>
          </a:p>
          <a:p>
            <a:pPr marL="0" lvl="0" indent="0" algn="ctr">
              <a:lnSpc>
                <a:spcPct val="50000"/>
              </a:lnSpc>
              <a:buNone/>
            </a:pPr>
            <a:endParaRPr lang="en-AU" sz="2400" dirty="0">
              <a:latin typeface="Helvetica"/>
              <a:cs typeface="Helvetica"/>
            </a:endParaRPr>
          </a:p>
          <a:p>
            <a:pPr marL="0" lvl="0" indent="0" algn="ctr">
              <a:lnSpc>
                <a:spcPct val="50000"/>
              </a:lnSpc>
              <a:buNone/>
            </a:pPr>
            <a:r>
              <a:rPr lang="en-AU" sz="2400" dirty="0" smtClean="0">
                <a:latin typeface="Helvetica"/>
                <a:cs typeface="Helvetica"/>
              </a:rPr>
              <a:t>Connect with us through:</a:t>
            </a:r>
          </a:p>
          <a:p>
            <a:pPr marL="0" lvl="0" indent="0" algn="ctr">
              <a:lnSpc>
                <a:spcPct val="50000"/>
              </a:lnSpc>
              <a:buNone/>
            </a:pPr>
            <a:endParaRPr lang="en-AU" sz="2400" dirty="0">
              <a:latin typeface="Helvetica"/>
              <a:cs typeface="Helvetica"/>
            </a:endParaRPr>
          </a:p>
          <a:p>
            <a:pPr marL="0" lvl="0" indent="0" algn="ctr">
              <a:lnSpc>
                <a:spcPct val="50000"/>
              </a:lnSpc>
              <a:buNone/>
            </a:pPr>
            <a:r>
              <a:rPr lang="en-AU" sz="2400" dirty="0" smtClean="0">
                <a:latin typeface="Helvetica"/>
                <a:cs typeface="Helvetica"/>
              </a:rPr>
              <a:t>E-mail: </a:t>
            </a:r>
            <a:r>
              <a:rPr lang="en-AU" sz="2400" dirty="0" smtClean="0">
                <a:latin typeface="Helvetica"/>
                <a:cs typeface="Helvetica"/>
                <a:hlinkClick r:id="rId3"/>
              </a:rPr>
              <a:t>rctq@pnu.edu.ph</a:t>
            </a:r>
            <a:endParaRPr lang="en-AU" sz="2400" dirty="0" smtClean="0">
              <a:latin typeface="Helvetica"/>
              <a:cs typeface="Helvetica"/>
            </a:endParaRPr>
          </a:p>
          <a:p>
            <a:pPr marL="0" lvl="0" indent="0" algn="ctr">
              <a:lnSpc>
                <a:spcPct val="50000"/>
              </a:lnSpc>
              <a:buNone/>
            </a:pPr>
            <a:endParaRPr lang="en-AU" sz="2400" dirty="0">
              <a:latin typeface="Helvetica"/>
              <a:cs typeface="Helvetica"/>
            </a:endParaRPr>
          </a:p>
          <a:p>
            <a:pPr marL="0" lvl="0" indent="0" algn="ctr">
              <a:lnSpc>
                <a:spcPct val="50000"/>
              </a:lnSpc>
              <a:buNone/>
            </a:pPr>
            <a:r>
              <a:rPr lang="en-AU" sz="2400" dirty="0" smtClean="0">
                <a:latin typeface="Helvetica"/>
                <a:cs typeface="Helvetica"/>
              </a:rPr>
              <a:t>Visit our page:</a:t>
            </a:r>
          </a:p>
          <a:p>
            <a:pPr marL="0" lvl="0" indent="0" algn="ctr">
              <a:lnSpc>
                <a:spcPct val="50000"/>
              </a:lnSpc>
              <a:buNone/>
            </a:pPr>
            <a:r>
              <a:rPr lang="en-US" sz="2400" dirty="0">
                <a:hlinkClick r:id="rId4"/>
              </a:rPr>
              <a:t>www.pnu.edu.ph/rctq</a:t>
            </a:r>
            <a:r>
              <a:rPr lang="en-US" sz="2400" dirty="0" smtClean="0">
                <a:hlinkClick r:id="rId4"/>
              </a:rPr>
              <a:t>/</a:t>
            </a:r>
            <a:endParaRPr lang="en-US" sz="2400" dirty="0" smtClean="0"/>
          </a:p>
          <a:p>
            <a:pPr marL="0" lvl="0" indent="0" algn="ctr">
              <a:buNone/>
            </a:pPr>
            <a:endParaRPr lang="en-AU" sz="2400" dirty="0" smtClean="0">
              <a:latin typeface="Helvetica"/>
              <a:cs typeface="Helvetica"/>
            </a:endParaRPr>
          </a:p>
          <a:p>
            <a:pPr marL="0" lvl="0" indent="0" algn="ctr">
              <a:buNone/>
            </a:pPr>
            <a:r>
              <a:rPr lang="en-AU" sz="2400" dirty="0" smtClean="0">
                <a:latin typeface="Helvetica"/>
                <a:cs typeface="Helvetica"/>
              </a:rPr>
              <a:t>            </a:t>
            </a:r>
            <a:endParaRPr lang="en-AU" sz="2400" dirty="0">
              <a:latin typeface="Helvetica"/>
              <a:cs typeface="Helvetica"/>
            </a:endParaRPr>
          </a:p>
          <a:p>
            <a:pPr marL="0" lvl="0" indent="0" algn="ctr">
              <a:buNone/>
            </a:pPr>
            <a:endParaRPr lang="en-AU" sz="2400" dirty="0" smtClean="0">
              <a:latin typeface="Helvetica"/>
              <a:cs typeface="Helvetica"/>
            </a:endParaRPr>
          </a:p>
          <a:p>
            <a:pPr marL="0" lvl="0" indent="0">
              <a:buNone/>
            </a:pPr>
            <a:endParaRPr lang="en-AU" sz="2400" dirty="0">
              <a:latin typeface="Helvetica"/>
              <a:cs typeface="Helvetica"/>
            </a:endParaRPr>
          </a:p>
        </p:txBody>
      </p:sp>
    </p:spTree>
    <p:extLst>
      <p:ext uri="{BB962C8B-B14F-4D97-AF65-F5344CB8AC3E}">
        <p14:creationId xmlns:p14="http://schemas.microsoft.com/office/powerpoint/2010/main" val="34176498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33600" y="2361152"/>
            <a:ext cx="4749800" cy="889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184400" y="4882769"/>
            <a:ext cx="4749800" cy="889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041524" y="2595596"/>
            <a:ext cx="4933951" cy="2192304"/>
          </a:xfrm>
          <a:solidFill>
            <a:schemeClr val="bg1"/>
          </a:solidFill>
        </p:spPr>
        <p:txBody>
          <a:bodyPr>
            <a:normAutofit fontScale="47500" lnSpcReduction="20000"/>
          </a:bodyPr>
          <a:lstStyle/>
          <a:p>
            <a:pPr marL="0" indent="0" algn="ctr">
              <a:buNone/>
            </a:pPr>
            <a:r>
              <a:rPr lang="en-US" sz="5100" b="1" dirty="0" smtClean="0">
                <a:latin typeface="Helvetica" panose="020B0504020202030204" pitchFamily="34" charset="0"/>
              </a:rPr>
              <a:t>... Education systems should be designed and educational programmes implemented to take into account the wide diversity of every child’s unique characteristics, interests, abilities and learning needs.</a:t>
            </a:r>
          </a:p>
          <a:p>
            <a:pPr marL="0" indent="0" algn="ctr">
              <a:buNone/>
            </a:pPr>
            <a:r>
              <a:rPr lang="en-US" sz="1800" dirty="0" smtClean="0">
                <a:latin typeface="Helvetica" panose="020B0504020202030204" pitchFamily="34" charset="0"/>
              </a:rPr>
              <a:t>(UNESCO, 1994)</a:t>
            </a:r>
            <a:endParaRPr lang="en-US" sz="1800" dirty="0">
              <a:latin typeface="Helvetica" panose="020B0504020202030204" pitchFamily="34" charset="0"/>
            </a:endParaRPr>
          </a:p>
        </p:txBody>
      </p:sp>
    </p:spTree>
    <p:extLst>
      <p:ext uri="{BB962C8B-B14F-4D97-AF65-F5344CB8AC3E}">
        <p14:creationId xmlns:p14="http://schemas.microsoft.com/office/powerpoint/2010/main" val="3345542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8034" y="172730"/>
            <a:ext cx="8897602" cy="1325563"/>
          </a:xfrm>
        </p:spPr>
        <p:txBody>
          <a:bodyPr/>
          <a:lstStyle/>
          <a:p>
            <a:r>
              <a:rPr lang="en-US" dirty="0" smtClean="0"/>
              <a:t>Internationally, Teacher Quality is articulated in Professional Standards for Teachers </a:t>
            </a:r>
            <a:endParaRPr lang="en-US" dirty="0"/>
          </a:p>
        </p:txBody>
      </p:sp>
      <p:sp>
        <p:nvSpPr>
          <p:cNvPr id="4" name="Content Placeholder 2"/>
          <p:cNvSpPr>
            <a:spLocks noGrp="1"/>
          </p:cNvSpPr>
          <p:nvPr>
            <p:ph idx="1"/>
          </p:nvPr>
        </p:nvSpPr>
        <p:spPr>
          <a:xfrm>
            <a:off x="264901" y="2203145"/>
            <a:ext cx="8663865" cy="3897311"/>
          </a:xfrm>
        </p:spPr>
        <p:txBody>
          <a:bodyPr>
            <a:normAutofit fontScale="62500" lnSpcReduction="20000"/>
          </a:bodyPr>
          <a:lstStyle/>
          <a:p>
            <a:pPr marL="0" indent="0">
              <a:buNone/>
            </a:pPr>
            <a:endParaRPr lang="en-US" sz="2400" dirty="0" smtClean="0">
              <a:latin typeface="Helvetica" panose="020B0504020202030204" pitchFamily="34" charset="0"/>
              <a:cs typeface="Helvetica"/>
            </a:endParaRPr>
          </a:p>
          <a:p>
            <a:pPr marL="0" indent="0">
              <a:buNone/>
            </a:pPr>
            <a:r>
              <a:rPr lang="en-US" sz="3100" dirty="0" smtClean="0">
                <a:latin typeface="Helvetica" panose="020B0504020202030204" pitchFamily="34" charset="0"/>
                <a:cs typeface="Helvetica"/>
              </a:rPr>
              <a:t>Professional Standards:</a:t>
            </a:r>
          </a:p>
          <a:p>
            <a:pPr>
              <a:buFont typeface="Arial"/>
              <a:buChar char="•"/>
            </a:pPr>
            <a:r>
              <a:rPr lang="en-US" sz="3100" dirty="0" smtClean="0">
                <a:latin typeface="Helvetica" panose="020B0504020202030204" pitchFamily="34" charset="0"/>
                <a:cs typeface="Helvetica"/>
              </a:rPr>
              <a:t>Is a</a:t>
            </a:r>
            <a:r>
              <a:rPr lang="en-US" sz="3100" dirty="0">
                <a:solidFill>
                  <a:srgbClr val="0000FF"/>
                </a:solidFill>
                <a:latin typeface="Helvetica"/>
                <a:cs typeface="Helvetica"/>
              </a:rPr>
              <a:t> </a:t>
            </a:r>
            <a:r>
              <a:rPr lang="en-US" sz="3100" dirty="0" smtClean="0">
                <a:solidFill>
                  <a:srgbClr val="0000FF"/>
                </a:solidFill>
                <a:latin typeface="Helvetica"/>
                <a:cs typeface="Helvetica"/>
              </a:rPr>
              <a:t>public statement </a:t>
            </a:r>
            <a:r>
              <a:rPr lang="en-US" sz="3100" dirty="0" smtClean="0">
                <a:latin typeface="Helvetica" panose="020B0504020202030204" pitchFamily="34" charset="0"/>
                <a:cs typeface="Helvetica"/>
              </a:rPr>
              <a:t>of </a:t>
            </a:r>
            <a:r>
              <a:rPr lang="en-US" sz="3100" dirty="0">
                <a:latin typeface="Helvetica" panose="020B0504020202030204" pitchFamily="34" charset="0"/>
                <a:cs typeface="Helvetica"/>
              </a:rPr>
              <a:t>professional </a:t>
            </a:r>
            <a:r>
              <a:rPr lang="en-US" sz="3100" dirty="0" smtClean="0">
                <a:latin typeface="Helvetica" panose="020B0504020202030204" pitchFamily="34" charset="0"/>
                <a:cs typeface="Helvetica"/>
              </a:rPr>
              <a:t>accountability</a:t>
            </a:r>
            <a:endParaRPr lang="en-US" sz="3100" dirty="0">
              <a:latin typeface="Helvetica" panose="020B0504020202030204" pitchFamily="34" charset="0"/>
              <a:cs typeface="Helvetica"/>
            </a:endParaRPr>
          </a:p>
          <a:p>
            <a:pPr>
              <a:buFont typeface="Arial"/>
              <a:buChar char="•"/>
            </a:pPr>
            <a:r>
              <a:rPr lang="en-US" sz="3100" dirty="0">
                <a:latin typeface="Helvetica" panose="020B0504020202030204" pitchFamily="34" charset="0"/>
                <a:cs typeface="Helvetica"/>
              </a:rPr>
              <a:t>Makes explicit what teachers </a:t>
            </a:r>
            <a:r>
              <a:rPr lang="en-US" sz="3100" dirty="0" smtClean="0">
                <a:latin typeface="Helvetica" panose="020B0504020202030204" pitchFamily="34" charset="0"/>
                <a:cs typeface="Helvetica"/>
              </a:rPr>
              <a:t>should</a:t>
            </a:r>
            <a:r>
              <a:rPr lang="en-US" sz="3100" dirty="0">
                <a:solidFill>
                  <a:srgbClr val="0000FF"/>
                </a:solidFill>
                <a:latin typeface="Helvetica"/>
                <a:cs typeface="Helvetica"/>
              </a:rPr>
              <a:t> </a:t>
            </a:r>
            <a:r>
              <a:rPr lang="en-US" sz="3100" dirty="0" smtClean="0">
                <a:solidFill>
                  <a:srgbClr val="0000FF"/>
                </a:solidFill>
                <a:latin typeface="Helvetica"/>
                <a:cs typeface="Helvetica"/>
              </a:rPr>
              <a:t>know, be able to do and value in the profession</a:t>
            </a:r>
            <a:endParaRPr lang="en-US" sz="3100" dirty="0">
              <a:latin typeface="Helvetica" panose="020B0504020202030204" pitchFamily="34" charset="0"/>
              <a:cs typeface="Helvetica"/>
            </a:endParaRPr>
          </a:p>
          <a:p>
            <a:pPr>
              <a:buFont typeface="Arial"/>
              <a:buChar char="•"/>
            </a:pPr>
            <a:r>
              <a:rPr lang="en-US" sz="3100" dirty="0" smtClean="0">
                <a:latin typeface="Helvetica" panose="020B0504020202030204" pitchFamily="34" charset="0"/>
                <a:cs typeface="Helvetica"/>
              </a:rPr>
              <a:t>Is sufficiently </a:t>
            </a:r>
            <a:r>
              <a:rPr lang="en-US" sz="3100" dirty="0" smtClean="0">
                <a:solidFill>
                  <a:srgbClr val="0000FF"/>
                </a:solidFill>
                <a:latin typeface="Helvetica"/>
                <a:cs typeface="Helvetica"/>
              </a:rPr>
              <a:t>generic </a:t>
            </a:r>
            <a:r>
              <a:rPr lang="en-US" sz="3100" dirty="0" smtClean="0">
                <a:latin typeface="Helvetica" panose="020B0504020202030204" pitchFamily="34" charset="0"/>
                <a:cs typeface="Helvetica"/>
              </a:rPr>
              <a:t>to </a:t>
            </a:r>
            <a:r>
              <a:rPr lang="en-US" sz="3100" dirty="0">
                <a:latin typeface="Helvetica" panose="020B0504020202030204" pitchFamily="34" charset="0"/>
                <a:cs typeface="Helvetica"/>
              </a:rPr>
              <a:t>represent </a:t>
            </a:r>
            <a:r>
              <a:rPr lang="en-US" sz="3100" dirty="0" smtClean="0">
                <a:latin typeface="Helvetica" panose="020B0504020202030204" pitchFamily="34" charset="0"/>
                <a:cs typeface="Helvetica"/>
              </a:rPr>
              <a:t>practice across Grade levels and subject areas</a:t>
            </a:r>
          </a:p>
          <a:p>
            <a:r>
              <a:rPr lang="en-US" sz="3100" dirty="0">
                <a:latin typeface="Helvetica"/>
                <a:cs typeface="Helvetica"/>
              </a:rPr>
              <a:t>Four </a:t>
            </a:r>
            <a:r>
              <a:rPr lang="en-US" sz="3100" dirty="0">
                <a:solidFill>
                  <a:srgbClr val="0000FF"/>
                </a:solidFill>
                <a:latin typeface="Helvetica"/>
                <a:cs typeface="Helvetica"/>
              </a:rPr>
              <a:t>Career Stages </a:t>
            </a:r>
            <a:r>
              <a:rPr lang="en-US" sz="3100" dirty="0">
                <a:latin typeface="Helvetica"/>
                <a:cs typeface="Helvetica"/>
              </a:rPr>
              <a:t>(developmental, lifelong learning</a:t>
            </a:r>
            <a:r>
              <a:rPr lang="en-US" sz="3100" dirty="0" smtClean="0">
                <a:latin typeface="Helvetica"/>
                <a:cs typeface="Helvetica"/>
              </a:rPr>
              <a:t>)</a:t>
            </a:r>
            <a:endParaRPr lang="en-US" sz="3100" dirty="0">
              <a:latin typeface="Helvetica"/>
              <a:cs typeface="Helvetica"/>
            </a:endParaRPr>
          </a:p>
          <a:p>
            <a:r>
              <a:rPr lang="en-US" sz="3100" dirty="0">
                <a:latin typeface="Helvetica"/>
                <a:cs typeface="Helvetica"/>
              </a:rPr>
              <a:t>Seven </a:t>
            </a:r>
            <a:r>
              <a:rPr lang="en-US" sz="3100" dirty="0">
                <a:solidFill>
                  <a:srgbClr val="0000FF"/>
                </a:solidFill>
                <a:latin typeface="Helvetica"/>
                <a:cs typeface="Helvetica"/>
              </a:rPr>
              <a:t>Domains </a:t>
            </a:r>
            <a:r>
              <a:rPr lang="en-US" sz="3100" dirty="0">
                <a:latin typeface="Helvetica"/>
                <a:cs typeface="Helvetica"/>
              </a:rPr>
              <a:t>(“distinctive spheres of the teaching-learning    process”</a:t>
            </a:r>
            <a:r>
              <a:rPr lang="en-US" sz="3100" dirty="0" smtClean="0">
                <a:latin typeface="Helvetica"/>
                <a:cs typeface="Helvetica"/>
              </a:rPr>
              <a:t>)</a:t>
            </a:r>
            <a:endParaRPr lang="en-US" sz="3100" dirty="0">
              <a:latin typeface="Helvetica"/>
              <a:cs typeface="Helvetica"/>
            </a:endParaRPr>
          </a:p>
          <a:p>
            <a:r>
              <a:rPr lang="en-US" sz="3100" dirty="0">
                <a:latin typeface="Helvetica"/>
                <a:cs typeface="Helvetica"/>
              </a:rPr>
              <a:t>(37)</a:t>
            </a:r>
            <a:r>
              <a:rPr lang="en-US" sz="3100" dirty="0">
                <a:solidFill>
                  <a:srgbClr val="0000FF"/>
                </a:solidFill>
                <a:latin typeface="Helvetica"/>
                <a:cs typeface="Helvetica"/>
              </a:rPr>
              <a:t> Strands </a:t>
            </a:r>
            <a:r>
              <a:rPr lang="en-US" sz="3100" dirty="0">
                <a:latin typeface="Helvetica"/>
                <a:cs typeface="Helvetica"/>
              </a:rPr>
              <a:t>(“more specific dimensions of positive teacher practices”</a:t>
            </a:r>
            <a:r>
              <a:rPr lang="en-US" sz="3100" dirty="0" smtClean="0">
                <a:latin typeface="Helvetica"/>
                <a:cs typeface="Helvetica"/>
              </a:rPr>
              <a:t>)</a:t>
            </a:r>
            <a:endParaRPr lang="en-US" sz="3100" dirty="0">
              <a:latin typeface="Helvetica"/>
              <a:cs typeface="Helvetica"/>
            </a:endParaRPr>
          </a:p>
          <a:p>
            <a:r>
              <a:rPr lang="en-US" sz="3100" dirty="0">
                <a:latin typeface="Helvetica"/>
                <a:cs typeface="Helvetica"/>
              </a:rPr>
              <a:t>(37) </a:t>
            </a:r>
            <a:r>
              <a:rPr lang="en-US" sz="3100" dirty="0">
                <a:solidFill>
                  <a:srgbClr val="0000FF"/>
                </a:solidFill>
                <a:latin typeface="Helvetica"/>
                <a:cs typeface="Helvetica"/>
              </a:rPr>
              <a:t>Indicators</a:t>
            </a:r>
            <a:r>
              <a:rPr lang="en-US" sz="3100" dirty="0">
                <a:latin typeface="Helvetica"/>
                <a:cs typeface="Helvetica"/>
              </a:rPr>
              <a:t> per Career Stage  (concrete, observable, measure teacher practices)</a:t>
            </a:r>
          </a:p>
          <a:p>
            <a:pPr>
              <a:buFont typeface="Arial"/>
              <a:buChar char="•"/>
            </a:pPr>
            <a:endParaRPr lang="en-US" sz="2400" dirty="0">
              <a:latin typeface="Helvetica" panose="020B0504020202030204" pitchFamily="34" charset="0"/>
              <a:cs typeface="Helvetica"/>
            </a:endParaRPr>
          </a:p>
        </p:txBody>
      </p:sp>
    </p:spTree>
    <p:extLst>
      <p:ext uri="{BB962C8B-B14F-4D97-AF65-F5344CB8AC3E}">
        <p14:creationId xmlns:p14="http://schemas.microsoft.com/office/powerpoint/2010/main" val="4288687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3616" y="154769"/>
            <a:ext cx="8811898" cy="1325563"/>
          </a:xfrm>
        </p:spPr>
        <p:txBody>
          <a:bodyPr/>
          <a:lstStyle/>
          <a:p>
            <a:r>
              <a:rPr lang="en-US" dirty="0" smtClean="0"/>
              <a:t>Domain 3: Diversity of Learners as a framework of Inclusive Teaching practice </a:t>
            </a:r>
            <a:endParaRPr lang="en-US" dirty="0"/>
          </a:p>
        </p:txBody>
      </p:sp>
      <p:sp>
        <p:nvSpPr>
          <p:cNvPr id="3" name="Content Placeholder 2"/>
          <p:cNvSpPr>
            <a:spLocks noGrp="1"/>
          </p:cNvSpPr>
          <p:nvPr>
            <p:ph idx="1"/>
          </p:nvPr>
        </p:nvSpPr>
        <p:spPr>
          <a:xfrm>
            <a:off x="296067" y="2287597"/>
            <a:ext cx="8695030" cy="3897311"/>
          </a:xfrm>
        </p:spPr>
        <p:txBody>
          <a:bodyPr>
            <a:normAutofit/>
          </a:bodyPr>
          <a:lstStyle/>
          <a:p>
            <a:pPr marL="0" indent="0">
              <a:buNone/>
            </a:pPr>
            <a:r>
              <a:rPr lang="en-US" b="1" dirty="0" smtClean="0">
                <a:latin typeface="Helvetica" panose="020B0504020202030204" pitchFamily="34" charset="0"/>
                <a:cs typeface="Helvetica"/>
              </a:rPr>
              <a:t>Strand 3.1</a:t>
            </a:r>
            <a:r>
              <a:rPr lang="en-US" dirty="0" smtClean="0">
                <a:latin typeface="Helvetica" panose="020B0504020202030204" pitchFamily="34" charset="0"/>
                <a:cs typeface="Helvetica"/>
              </a:rPr>
              <a:t>: Learners’ gender, needs, strengths, interests and experiences. </a:t>
            </a:r>
          </a:p>
          <a:p>
            <a:pPr marL="0" indent="0">
              <a:buNone/>
            </a:pPr>
            <a:r>
              <a:rPr lang="en-US" b="1" dirty="0" smtClean="0">
                <a:latin typeface="Helvetica" panose="020B0504020202030204" pitchFamily="34" charset="0"/>
                <a:cs typeface="Helvetica"/>
              </a:rPr>
              <a:t>Strand 3.2</a:t>
            </a:r>
            <a:r>
              <a:rPr lang="en-US" dirty="0" smtClean="0">
                <a:latin typeface="Helvetica" panose="020B0504020202030204" pitchFamily="34" charset="0"/>
                <a:cs typeface="Helvetica"/>
              </a:rPr>
              <a:t>: Learners’ linguistic, cultural, </a:t>
            </a:r>
            <a:r>
              <a:rPr lang="en-US" dirty="0">
                <a:latin typeface="Helvetica" panose="020B0504020202030204" pitchFamily="34" charset="0"/>
                <a:cs typeface="Helvetica"/>
              </a:rPr>
              <a:t> </a:t>
            </a:r>
            <a:r>
              <a:rPr lang="en-US" dirty="0" smtClean="0">
                <a:latin typeface="Helvetica" panose="020B0504020202030204" pitchFamily="34" charset="0"/>
                <a:cs typeface="Helvetica"/>
              </a:rPr>
              <a:t>             socio-economic and religious backgrounds.</a:t>
            </a:r>
          </a:p>
          <a:p>
            <a:pPr marL="0" indent="0">
              <a:buNone/>
            </a:pPr>
            <a:r>
              <a:rPr lang="en-US" b="1" dirty="0" smtClean="0">
                <a:latin typeface="Helvetica" panose="020B0504020202030204" pitchFamily="34" charset="0"/>
                <a:cs typeface="Helvetica"/>
              </a:rPr>
              <a:t>Strand 3.3</a:t>
            </a:r>
            <a:r>
              <a:rPr lang="en-US" dirty="0" smtClean="0">
                <a:latin typeface="Helvetica" panose="020B0504020202030204" pitchFamily="34" charset="0"/>
                <a:cs typeface="Helvetica"/>
              </a:rPr>
              <a:t>: Learners with disabilities, giftedness and talents. </a:t>
            </a:r>
          </a:p>
          <a:p>
            <a:pPr marL="0" indent="0">
              <a:buNone/>
            </a:pPr>
            <a:r>
              <a:rPr lang="en-US" b="1" dirty="0" smtClean="0">
                <a:latin typeface="Helvetica" panose="020B0504020202030204" pitchFamily="34" charset="0"/>
                <a:cs typeface="Helvetica"/>
              </a:rPr>
              <a:t>Strand 3.4</a:t>
            </a:r>
            <a:r>
              <a:rPr lang="en-US" dirty="0" smtClean="0">
                <a:latin typeface="Helvetica" panose="020B0504020202030204" pitchFamily="34" charset="0"/>
                <a:cs typeface="Helvetica"/>
              </a:rPr>
              <a:t>: Learners in difficult circumstances. </a:t>
            </a:r>
          </a:p>
          <a:p>
            <a:pPr marL="0" indent="0">
              <a:buNone/>
            </a:pPr>
            <a:r>
              <a:rPr lang="en-US" b="1" dirty="0" smtClean="0">
                <a:latin typeface="Helvetica" panose="020B0504020202030204" pitchFamily="34" charset="0"/>
                <a:cs typeface="Helvetica"/>
              </a:rPr>
              <a:t>Strand 3.5</a:t>
            </a:r>
            <a:r>
              <a:rPr lang="en-US" dirty="0" smtClean="0">
                <a:latin typeface="Helvetica" panose="020B0504020202030204" pitchFamily="34" charset="0"/>
                <a:cs typeface="Helvetica"/>
              </a:rPr>
              <a:t>: Learners from Indigenous groups. </a:t>
            </a:r>
            <a:endParaRPr lang="en-US" dirty="0">
              <a:latin typeface="Helvetica" panose="020B0504020202030204" pitchFamily="34" charset="0"/>
              <a:cs typeface="Helvetica"/>
            </a:endParaRPr>
          </a:p>
        </p:txBody>
      </p:sp>
    </p:spTree>
    <p:extLst>
      <p:ext uri="{BB962C8B-B14F-4D97-AF65-F5344CB8AC3E}">
        <p14:creationId xmlns:p14="http://schemas.microsoft.com/office/powerpoint/2010/main" val="13611900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National Validation Study of the Philippine Professional Standards for Teachers </a:t>
            </a:r>
            <a:endParaRPr lang="en-US" dirty="0"/>
          </a:p>
        </p:txBody>
      </p:sp>
      <p:sp>
        <p:nvSpPr>
          <p:cNvPr id="3" name="Content Placeholder 2"/>
          <p:cNvSpPr>
            <a:spLocks noGrp="1"/>
          </p:cNvSpPr>
          <p:nvPr>
            <p:ph idx="1"/>
          </p:nvPr>
        </p:nvSpPr>
        <p:spPr>
          <a:xfrm>
            <a:off x="628650" y="2503961"/>
            <a:ext cx="7886700" cy="3897311"/>
          </a:xfrm>
        </p:spPr>
        <p:txBody>
          <a:bodyPr>
            <a:normAutofit/>
          </a:bodyPr>
          <a:lstStyle/>
          <a:p>
            <a:pPr>
              <a:buFontTx/>
              <a:buChar char="•"/>
            </a:pPr>
            <a:r>
              <a:rPr lang="en-US" sz="2400" dirty="0" smtClean="0">
                <a:latin typeface="Helvetica" panose="020B0504020202030204" pitchFamily="34" charset="0"/>
                <a:cs typeface="Helvetica"/>
              </a:rPr>
              <a:t>Domain 3 is the most difficult indicator to perform.</a:t>
            </a:r>
          </a:p>
          <a:p>
            <a:pPr>
              <a:buFontTx/>
              <a:buChar char="•"/>
            </a:pPr>
            <a:r>
              <a:rPr lang="en-US" sz="2400" dirty="0" smtClean="0">
                <a:latin typeface="Helvetica" panose="020B0504020202030204" pitchFamily="34" charset="0"/>
                <a:cs typeface="Helvetica"/>
              </a:rPr>
              <a:t>Respondents are least prepared to handle learner diversity. </a:t>
            </a:r>
          </a:p>
          <a:p>
            <a:pPr>
              <a:buFontTx/>
              <a:buChar char="•"/>
            </a:pPr>
            <a:r>
              <a:rPr lang="en-US" sz="2400" dirty="0" smtClean="0">
                <a:latin typeface="Helvetica" panose="020B0504020202030204" pitchFamily="34" charset="0"/>
                <a:cs typeface="Helvetica"/>
              </a:rPr>
              <a:t>Pre-service teachers lack exposure and training on Diversity of Learners. </a:t>
            </a:r>
          </a:p>
          <a:p>
            <a:pPr>
              <a:buFontTx/>
              <a:buChar char="•"/>
            </a:pPr>
            <a:r>
              <a:rPr lang="en-US" sz="2400" dirty="0" smtClean="0">
                <a:latin typeface="Helvetica" panose="020B0504020202030204" pitchFamily="34" charset="0"/>
                <a:cs typeface="Helvetica"/>
              </a:rPr>
              <a:t>Domain 3 needs further clarification and elaboration. </a:t>
            </a:r>
            <a:endParaRPr lang="en-US" sz="2400" dirty="0">
              <a:latin typeface="Helvetica" panose="020B0504020202030204" pitchFamily="34" charset="0"/>
              <a:cs typeface="Helvetica"/>
            </a:endParaRPr>
          </a:p>
        </p:txBody>
      </p:sp>
    </p:spTree>
    <p:extLst>
      <p:ext uri="{BB962C8B-B14F-4D97-AF65-F5344CB8AC3E}">
        <p14:creationId xmlns:p14="http://schemas.microsoft.com/office/powerpoint/2010/main" val="36728089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983768" y="2446415"/>
            <a:ext cx="7522901" cy="850189"/>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r"/>
            <a:r>
              <a:rPr lang="en-US" dirty="0" smtClean="0">
                <a:solidFill>
                  <a:srgbClr val="000000"/>
                </a:solidFill>
              </a:rPr>
              <a:t>      Convene specialists to discuss topics and practices that teachers need to know and be able to do. </a:t>
            </a:r>
            <a:endParaRPr lang="en-US" dirty="0">
              <a:solidFill>
                <a:srgbClr val="000000"/>
              </a:solidFill>
            </a:endParaRPr>
          </a:p>
        </p:txBody>
      </p:sp>
      <p:sp>
        <p:nvSpPr>
          <p:cNvPr id="34" name="Isosceles Triangle 33"/>
          <p:cNvSpPr/>
          <p:nvPr/>
        </p:nvSpPr>
        <p:spPr>
          <a:xfrm rot="10800000">
            <a:off x="381043" y="2346091"/>
            <a:ext cx="1332181" cy="1086951"/>
          </a:xfrm>
          <a:prstGeom prst="triangle">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ounded Rectangle 2"/>
          <p:cNvSpPr/>
          <p:nvPr/>
        </p:nvSpPr>
        <p:spPr>
          <a:xfrm>
            <a:off x="940720" y="118380"/>
            <a:ext cx="7565949" cy="796377"/>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r"/>
            <a:r>
              <a:rPr lang="en-US" dirty="0" smtClean="0">
                <a:solidFill>
                  <a:srgbClr val="000000"/>
                </a:solidFill>
              </a:rPr>
              <a:t>     Review theories, methods and models that support Domain 3 strands. </a:t>
            </a:r>
            <a:endParaRPr lang="en-US" dirty="0">
              <a:solidFill>
                <a:srgbClr val="000000"/>
              </a:solidFill>
            </a:endParaRPr>
          </a:p>
        </p:txBody>
      </p:sp>
      <p:sp>
        <p:nvSpPr>
          <p:cNvPr id="16" name="Rounded Rectangle 15"/>
          <p:cNvSpPr/>
          <p:nvPr/>
        </p:nvSpPr>
        <p:spPr>
          <a:xfrm>
            <a:off x="886910" y="1259141"/>
            <a:ext cx="7619759" cy="850189"/>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r"/>
            <a:r>
              <a:rPr lang="en-US" dirty="0" smtClean="0">
                <a:solidFill>
                  <a:srgbClr val="000000"/>
                </a:solidFill>
              </a:rPr>
              <a:t>    Convene teachers and specialists to understand perceptions of Domain 3; identify best practices and operationalize insights and perspectives. </a:t>
            </a:r>
            <a:endParaRPr lang="en-US" dirty="0">
              <a:solidFill>
                <a:srgbClr val="000000"/>
              </a:solidFill>
            </a:endParaRPr>
          </a:p>
        </p:txBody>
      </p:sp>
      <p:sp>
        <p:nvSpPr>
          <p:cNvPr id="20" name="Rounded Rectangle 19"/>
          <p:cNvSpPr/>
          <p:nvPr/>
        </p:nvSpPr>
        <p:spPr>
          <a:xfrm>
            <a:off x="940720" y="3610431"/>
            <a:ext cx="7565949" cy="850189"/>
          </a:xfrm>
          <a:prstGeom prst="round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r"/>
            <a:r>
              <a:rPr lang="en-US" dirty="0" smtClean="0">
                <a:solidFill>
                  <a:srgbClr val="000000"/>
                </a:solidFill>
              </a:rPr>
              <a:t>      Determine the format, structure and language of the Elaboration Document with the technical working group. </a:t>
            </a:r>
          </a:p>
        </p:txBody>
      </p:sp>
      <p:sp>
        <p:nvSpPr>
          <p:cNvPr id="22" name="Rounded Rectangle 21"/>
          <p:cNvSpPr/>
          <p:nvPr/>
        </p:nvSpPr>
        <p:spPr>
          <a:xfrm>
            <a:off x="1016054" y="4753103"/>
            <a:ext cx="7490615" cy="850189"/>
          </a:xfrm>
          <a:prstGeom prst="round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r"/>
            <a:r>
              <a:rPr lang="en-US" dirty="0" smtClean="0"/>
              <a:t>        Convene experts and teachers to provide comments and suggestions on the first draft of the elaboration document. </a:t>
            </a:r>
          </a:p>
        </p:txBody>
      </p:sp>
      <p:sp>
        <p:nvSpPr>
          <p:cNvPr id="24" name="Rounded Rectangle 23"/>
          <p:cNvSpPr/>
          <p:nvPr/>
        </p:nvSpPr>
        <p:spPr>
          <a:xfrm>
            <a:off x="1026816" y="5865220"/>
            <a:ext cx="7479853" cy="934195"/>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r"/>
            <a:r>
              <a:rPr lang="en-US" dirty="0" smtClean="0"/>
              <a:t>Review comments, recommendations, and issues raised. </a:t>
            </a:r>
          </a:p>
          <a:p>
            <a:pPr lvl="0" algn="r"/>
            <a:r>
              <a:rPr lang="en-US" dirty="0" smtClean="0"/>
              <a:t>Incorporate viable suggestions into the final draft of the Elaboration Document. </a:t>
            </a:r>
          </a:p>
        </p:txBody>
      </p:sp>
      <p:sp>
        <p:nvSpPr>
          <p:cNvPr id="27" name="TextBox 26"/>
          <p:cNvSpPr txBox="1"/>
          <p:nvPr/>
        </p:nvSpPr>
        <p:spPr>
          <a:xfrm>
            <a:off x="741612" y="2168813"/>
            <a:ext cx="839601" cy="1107996"/>
          </a:xfrm>
          <a:prstGeom prst="rect">
            <a:avLst/>
          </a:prstGeom>
          <a:noFill/>
        </p:spPr>
        <p:txBody>
          <a:bodyPr wrap="square" rtlCol="0">
            <a:spAutoFit/>
          </a:bodyPr>
          <a:lstStyle/>
          <a:p>
            <a:r>
              <a:rPr lang="en-US" sz="6600" dirty="0" smtClean="0">
                <a:latin typeface="Times New Roman"/>
                <a:cs typeface="Times New Roman"/>
              </a:rPr>
              <a:t>3</a:t>
            </a:r>
            <a:endParaRPr lang="en-US" sz="6600" dirty="0">
              <a:latin typeface="Times New Roman"/>
              <a:cs typeface="Times New Roman"/>
            </a:endParaRPr>
          </a:p>
        </p:txBody>
      </p:sp>
      <p:sp>
        <p:nvSpPr>
          <p:cNvPr id="31" name="Isosceles Triangle 30"/>
          <p:cNvSpPr/>
          <p:nvPr/>
        </p:nvSpPr>
        <p:spPr>
          <a:xfrm rot="10800000">
            <a:off x="294947" y="-3"/>
            <a:ext cx="1372481" cy="1086951"/>
          </a:xfrm>
          <a:prstGeom prst="triangle">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685844" y="-214297"/>
            <a:ext cx="865000" cy="1107996"/>
          </a:xfrm>
          <a:prstGeom prst="rect">
            <a:avLst/>
          </a:prstGeom>
          <a:noFill/>
        </p:spPr>
        <p:txBody>
          <a:bodyPr wrap="square" rtlCol="0">
            <a:spAutoFit/>
          </a:bodyPr>
          <a:lstStyle/>
          <a:p>
            <a:r>
              <a:rPr lang="en-US" sz="6600" dirty="0" smtClean="0">
                <a:latin typeface="Times New Roman"/>
                <a:cs typeface="Times New Roman"/>
              </a:rPr>
              <a:t>1</a:t>
            </a:r>
            <a:endParaRPr lang="en-US" sz="6600" dirty="0">
              <a:latin typeface="Times New Roman"/>
              <a:cs typeface="Times New Roman"/>
            </a:endParaRPr>
          </a:p>
        </p:txBody>
      </p:sp>
      <p:sp>
        <p:nvSpPr>
          <p:cNvPr id="32" name="Isosceles Triangle 31"/>
          <p:cNvSpPr/>
          <p:nvPr/>
        </p:nvSpPr>
        <p:spPr>
          <a:xfrm rot="10800000">
            <a:off x="352188" y="1173045"/>
            <a:ext cx="1280725" cy="1086951"/>
          </a:xfrm>
          <a:prstGeom prst="triangl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Isosceles Triangle 32"/>
          <p:cNvSpPr/>
          <p:nvPr/>
        </p:nvSpPr>
        <p:spPr>
          <a:xfrm rot="10800000">
            <a:off x="454435" y="5803334"/>
            <a:ext cx="1314776" cy="1086951"/>
          </a:xfrm>
          <a:prstGeom prst="triangle">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Isosceles Triangle 34"/>
          <p:cNvSpPr/>
          <p:nvPr/>
        </p:nvSpPr>
        <p:spPr>
          <a:xfrm rot="10800000">
            <a:off x="411387" y="3508377"/>
            <a:ext cx="1321916" cy="1086951"/>
          </a:xfrm>
          <a:prstGeom prst="triangl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Isosceles Triangle 35"/>
          <p:cNvSpPr/>
          <p:nvPr/>
        </p:nvSpPr>
        <p:spPr>
          <a:xfrm rot="10800000">
            <a:off x="432911" y="4649138"/>
            <a:ext cx="1320568" cy="1086951"/>
          </a:xfrm>
          <a:prstGeom prst="triangl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748706" y="948781"/>
            <a:ext cx="807171" cy="1107996"/>
          </a:xfrm>
          <a:prstGeom prst="rect">
            <a:avLst/>
          </a:prstGeom>
          <a:noFill/>
        </p:spPr>
        <p:txBody>
          <a:bodyPr wrap="square" rtlCol="0">
            <a:spAutoFit/>
          </a:bodyPr>
          <a:lstStyle/>
          <a:p>
            <a:r>
              <a:rPr lang="en-US" sz="6600" dirty="0" smtClean="0">
                <a:latin typeface="Times New Roman"/>
                <a:cs typeface="Times New Roman"/>
              </a:rPr>
              <a:t>2</a:t>
            </a:r>
            <a:endParaRPr lang="en-US" sz="6600" dirty="0">
              <a:latin typeface="Times New Roman"/>
              <a:cs typeface="Times New Roman"/>
            </a:endParaRPr>
          </a:p>
        </p:txBody>
      </p:sp>
      <p:sp>
        <p:nvSpPr>
          <p:cNvPr id="28" name="TextBox 27"/>
          <p:cNvSpPr txBox="1"/>
          <p:nvPr/>
        </p:nvSpPr>
        <p:spPr>
          <a:xfrm>
            <a:off x="761155" y="3283271"/>
            <a:ext cx="833132" cy="1107996"/>
          </a:xfrm>
          <a:prstGeom prst="rect">
            <a:avLst/>
          </a:prstGeom>
          <a:noFill/>
        </p:spPr>
        <p:txBody>
          <a:bodyPr wrap="square" rtlCol="0">
            <a:spAutoFit/>
          </a:bodyPr>
          <a:lstStyle/>
          <a:p>
            <a:r>
              <a:rPr lang="en-US" sz="6600" dirty="0">
                <a:latin typeface="Times New Roman"/>
                <a:cs typeface="Times New Roman"/>
              </a:rPr>
              <a:t>4</a:t>
            </a:r>
          </a:p>
        </p:txBody>
      </p:sp>
      <p:sp>
        <p:nvSpPr>
          <p:cNvPr id="29" name="TextBox 28"/>
          <p:cNvSpPr txBox="1"/>
          <p:nvPr/>
        </p:nvSpPr>
        <p:spPr>
          <a:xfrm>
            <a:off x="816946" y="4441486"/>
            <a:ext cx="832282" cy="1107996"/>
          </a:xfrm>
          <a:prstGeom prst="rect">
            <a:avLst/>
          </a:prstGeom>
          <a:noFill/>
        </p:spPr>
        <p:txBody>
          <a:bodyPr wrap="square" rtlCol="0">
            <a:spAutoFit/>
          </a:bodyPr>
          <a:lstStyle/>
          <a:p>
            <a:r>
              <a:rPr lang="en-US" sz="6600" dirty="0" smtClean="0">
                <a:solidFill>
                  <a:schemeClr val="bg1"/>
                </a:solidFill>
                <a:latin typeface="Times New Roman"/>
                <a:cs typeface="Times New Roman"/>
              </a:rPr>
              <a:t>5</a:t>
            </a:r>
            <a:endParaRPr lang="en-US" sz="6600" dirty="0">
              <a:solidFill>
                <a:schemeClr val="bg1"/>
              </a:solidFill>
              <a:latin typeface="Times New Roman"/>
              <a:cs typeface="Times New Roman"/>
            </a:endParaRPr>
          </a:p>
        </p:txBody>
      </p:sp>
      <p:sp>
        <p:nvSpPr>
          <p:cNvPr id="30" name="TextBox 29"/>
          <p:cNvSpPr txBox="1"/>
          <p:nvPr/>
        </p:nvSpPr>
        <p:spPr>
          <a:xfrm>
            <a:off x="788073" y="5615604"/>
            <a:ext cx="828631" cy="1107996"/>
          </a:xfrm>
          <a:prstGeom prst="rect">
            <a:avLst/>
          </a:prstGeom>
          <a:noFill/>
        </p:spPr>
        <p:txBody>
          <a:bodyPr wrap="square" rtlCol="0">
            <a:spAutoFit/>
          </a:bodyPr>
          <a:lstStyle/>
          <a:p>
            <a:r>
              <a:rPr lang="en-US" sz="6600" dirty="0" smtClean="0">
                <a:solidFill>
                  <a:srgbClr val="FFFFFF"/>
                </a:solidFill>
                <a:latin typeface="Times New Roman"/>
                <a:cs typeface="Times New Roman"/>
              </a:rPr>
              <a:t>6</a:t>
            </a:r>
            <a:endParaRPr lang="en-US" sz="6600" dirty="0">
              <a:solidFill>
                <a:srgbClr val="FFFFFF"/>
              </a:solidFill>
              <a:latin typeface="Times New Roman"/>
              <a:cs typeface="Times New Roman"/>
            </a:endParaRPr>
          </a:p>
        </p:txBody>
      </p:sp>
    </p:spTree>
    <p:extLst>
      <p:ext uri="{BB962C8B-B14F-4D97-AF65-F5344CB8AC3E}">
        <p14:creationId xmlns:p14="http://schemas.microsoft.com/office/powerpoint/2010/main" val="19340149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Domain 3 Elaboration for Proficient Teacher Practice </a:t>
            </a:r>
            <a:endParaRPr lang="en-US" dirty="0"/>
          </a:p>
        </p:txBody>
      </p:sp>
      <p:sp>
        <p:nvSpPr>
          <p:cNvPr id="3" name="Content Placeholder 2"/>
          <p:cNvSpPr>
            <a:spLocks noGrp="1"/>
          </p:cNvSpPr>
          <p:nvPr>
            <p:ph idx="1"/>
          </p:nvPr>
        </p:nvSpPr>
        <p:spPr>
          <a:xfrm>
            <a:off x="628650" y="2069449"/>
            <a:ext cx="7886700" cy="3897311"/>
          </a:xfrm>
        </p:spPr>
        <p:txBody>
          <a:bodyPr>
            <a:normAutofit/>
          </a:bodyPr>
          <a:lstStyle/>
          <a:p>
            <a:pPr>
              <a:buFontTx/>
              <a:buChar char="•"/>
            </a:pPr>
            <a:r>
              <a:rPr lang="en-US" sz="3200" dirty="0" smtClean="0">
                <a:latin typeface="Helvetica" panose="020B0504020202030204" pitchFamily="34" charset="0"/>
                <a:cs typeface="Helvetica"/>
              </a:rPr>
              <a:t>Outlines the teacher quality requirements of inclusive education. </a:t>
            </a:r>
          </a:p>
          <a:p>
            <a:pPr>
              <a:buFontTx/>
              <a:buChar char="•"/>
            </a:pPr>
            <a:r>
              <a:rPr lang="en-US" sz="3200" dirty="0" smtClean="0">
                <a:latin typeface="Helvetica" panose="020B0504020202030204" pitchFamily="34" charset="0"/>
                <a:cs typeface="Helvetica"/>
              </a:rPr>
              <a:t>Contains topics, teacher-guided activities and illustrations of activities. </a:t>
            </a:r>
          </a:p>
          <a:p>
            <a:pPr>
              <a:buFontTx/>
              <a:buChar char="•"/>
            </a:pPr>
            <a:r>
              <a:rPr lang="en-US" sz="3200" dirty="0" smtClean="0">
                <a:latin typeface="Helvetica" panose="020B0504020202030204" pitchFamily="34" charset="0"/>
                <a:cs typeface="Helvetica"/>
              </a:rPr>
              <a:t>A compilation of specific, measurable and attainable classroom practices and teaching strategies that guides inclusive teaching practices. </a:t>
            </a:r>
            <a:endParaRPr lang="en-US" sz="3200" dirty="0">
              <a:latin typeface="Helvetica" panose="020B0504020202030204" pitchFamily="34" charset="0"/>
              <a:cs typeface="Helvetica"/>
            </a:endParaRPr>
          </a:p>
        </p:txBody>
      </p:sp>
    </p:spTree>
    <p:extLst>
      <p:ext uri="{BB962C8B-B14F-4D97-AF65-F5344CB8AC3E}">
        <p14:creationId xmlns:p14="http://schemas.microsoft.com/office/powerpoint/2010/main" val="31893541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56885591"/>
              </p:ext>
            </p:extLst>
          </p:nvPr>
        </p:nvGraphicFramePr>
        <p:xfrm>
          <a:off x="1" y="0"/>
          <a:ext cx="9144000" cy="6858000"/>
        </p:xfrm>
        <a:graphic>
          <a:graphicData uri="http://schemas.openxmlformats.org/drawingml/2006/table">
            <a:tbl>
              <a:tblPr firstRow="1" bandRow="1">
                <a:tableStyleId>{5C22544A-7EE6-4342-B048-85BDC9FD1C3A}</a:tableStyleId>
              </a:tblPr>
              <a:tblGrid>
                <a:gridCol w="3241545"/>
                <a:gridCol w="5902455"/>
              </a:tblGrid>
              <a:tr h="1494636">
                <a:tc gridSpan="2">
                  <a:txBody>
                    <a:bodyPr/>
                    <a:lstStyle/>
                    <a:p>
                      <a:r>
                        <a:rPr lang="en-US" dirty="0" smtClean="0"/>
                        <a:t>Indicator 3.1.2 </a:t>
                      </a:r>
                    </a:p>
                    <a:p>
                      <a:r>
                        <a:rPr lang="en-US" dirty="0" smtClean="0"/>
                        <a:t>Uses differentiated,</a:t>
                      </a:r>
                      <a:r>
                        <a:rPr lang="en-US" baseline="0" dirty="0" smtClean="0"/>
                        <a:t> developmentally appropriate learning experiences to address learners’ gender, needs, strengths, interests and experiences. </a:t>
                      </a:r>
                      <a:endParaRPr lang="en-US" dirty="0"/>
                    </a:p>
                  </a:txBody>
                  <a:tcPr/>
                </a:tc>
                <a:tc hMerge="1">
                  <a:txBody>
                    <a:bodyPr/>
                    <a:lstStyle/>
                    <a:p>
                      <a:endParaRPr lang="en-US" dirty="0"/>
                    </a:p>
                  </a:txBody>
                  <a:tcPr/>
                </a:tc>
              </a:tr>
              <a:tr h="2265785">
                <a:tc gridSpan="2">
                  <a:txBody>
                    <a:bodyPr/>
                    <a:lstStyle/>
                    <a:p>
                      <a:r>
                        <a:rPr lang="en-US" sz="1600" b="1" dirty="0" smtClean="0"/>
                        <a:t>Content:</a:t>
                      </a:r>
                      <a:r>
                        <a:rPr lang="en-US" sz="1600" b="1" baseline="0" dirty="0" smtClean="0"/>
                        <a:t> </a:t>
                      </a:r>
                    </a:p>
                    <a:p>
                      <a:pPr marL="285750" indent="-285750">
                        <a:buFontTx/>
                        <a:buChar char="•"/>
                      </a:pPr>
                      <a:r>
                        <a:rPr lang="en-US" sz="1600" baseline="0" dirty="0" smtClean="0"/>
                        <a:t>Classroom experiences that affects a learner’s gender development. </a:t>
                      </a:r>
                    </a:p>
                    <a:p>
                      <a:pPr marL="285750" indent="-285750">
                        <a:buFontTx/>
                        <a:buChar char="•"/>
                      </a:pPr>
                      <a:r>
                        <a:rPr lang="en-US" sz="1600" baseline="0" dirty="0" smtClean="0"/>
                        <a:t>Gender neutral terms and expressions that provide a balanced perspective of gender roles... </a:t>
                      </a:r>
                    </a:p>
                    <a:p>
                      <a:pPr marL="0" indent="0">
                        <a:buFontTx/>
                        <a:buNone/>
                      </a:pPr>
                      <a:endParaRPr lang="en-US" sz="1600" baseline="0" dirty="0" smtClean="0"/>
                    </a:p>
                    <a:p>
                      <a:pPr marL="0" indent="0">
                        <a:buFontTx/>
                        <a:buNone/>
                      </a:pPr>
                      <a:r>
                        <a:rPr lang="en-US" sz="1600" b="1" baseline="0" dirty="0" smtClean="0"/>
                        <a:t>Existing Policies: </a:t>
                      </a:r>
                    </a:p>
                    <a:p>
                      <a:pPr marL="285750" indent="-285750">
                        <a:buFontTx/>
                        <a:buChar char="•"/>
                      </a:pPr>
                      <a:r>
                        <a:rPr lang="en-US" sz="1600" b="0" baseline="0" dirty="0" err="1" smtClean="0"/>
                        <a:t>DepEd</a:t>
                      </a:r>
                      <a:r>
                        <a:rPr lang="en-US" sz="1600" b="0" baseline="0" dirty="0" smtClean="0"/>
                        <a:t> Order No. 27 s. 2013: Guidelines and procedure on the establishment of </a:t>
                      </a:r>
                      <a:r>
                        <a:rPr lang="en-US" sz="1600" b="0" baseline="0" dirty="0" err="1" smtClean="0"/>
                        <a:t>DepEd</a:t>
                      </a:r>
                      <a:r>
                        <a:rPr lang="en-US" sz="1600" b="0" baseline="0" dirty="0" smtClean="0"/>
                        <a:t> Gender and Development (GAD) Gender Focal Point System (GFPS) at the Regional, Division and School Levels. </a:t>
                      </a:r>
                    </a:p>
                  </a:txBody>
                  <a:tcPr/>
                </a:tc>
                <a:tc hMerge="1">
                  <a:txBody>
                    <a:bodyPr/>
                    <a:lstStyle/>
                    <a:p>
                      <a:endParaRPr lang="en-US" dirty="0"/>
                    </a:p>
                  </a:txBody>
                  <a:tcPr/>
                </a:tc>
              </a:tr>
              <a:tr h="620081">
                <a:tc>
                  <a:txBody>
                    <a:bodyPr/>
                    <a:lstStyle/>
                    <a:p>
                      <a:r>
                        <a:rPr lang="en-US" sz="2000" b="1" dirty="0" smtClean="0"/>
                        <a:t>Teacher Guided activities</a:t>
                      </a:r>
                      <a:r>
                        <a:rPr lang="en-US" sz="2000" b="1" baseline="0" dirty="0" smtClean="0"/>
                        <a:t> </a:t>
                      </a:r>
                      <a:endParaRPr lang="en-US" sz="2000" b="1" dirty="0"/>
                    </a:p>
                  </a:txBody>
                  <a:tcPr/>
                </a:tc>
                <a:tc>
                  <a:txBody>
                    <a:bodyPr/>
                    <a:lstStyle/>
                    <a:p>
                      <a:r>
                        <a:rPr lang="en-US" sz="2000" b="1" dirty="0" smtClean="0"/>
                        <a:t>Illustration</a:t>
                      </a:r>
                      <a:r>
                        <a:rPr lang="en-US" sz="2000" b="1" baseline="0" dirty="0" smtClean="0"/>
                        <a:t> of Activities </a:t>
                      </a:r>
                      <a:endParaRPr lang="en-US" sz="2000" b="1" dirty="0"/>
                    </a:p>
                  </a:txBody>
                  <a:tcPr/>
                </a:tc>
              </a:tr>
              <a:tr h="626531">
                <a:tc rowSpan="3">
                  <a:txBody>
                    <a:bodyPr/>
                    <a:lstStyle/>
                    <a:p>
                      <a:r>
                        <a:rPr lang="en-US" sz="2000" b="1" dirty="0" smtClean="0"/>
                        <a:t>1.</a:t>
                      </a:r>
                      <a:r>
                        <a:rPr lang="en-US" sz="2000" b="1" baseline="0" dirty="0" smtClean="0"/>
                        <a:t> Using gender-fair language in the classroom. </a:t>
                      </a:r>
                      <a:endParaRPr lang="en-US" sz="2000" b="1" dirty="0"/>
                    </a:p>
                  </a:txBody>
                  <a:tcPr/>
                </a:tc>
                <a:tc>
                  <a:txBody>
                    <a:bodyPr/>
                    <a:lstStyle/>
                    <a:p>
                      <a:pPr marL="285750" indent="-285750">
                        <a:buFontTx/>
                        <a:buChar char="•"/>
                      </a:pPr>
                      <a:r>
                        <a:rPr lang="en-US" sz="1600" dirty="0" smtClean="0"/>
                        <a:t>The teacher uses gender-neutral terms (e.g.</a:t>
                      </a:r>
                      <a:r>
                        <a:rPr lang="en-US" sz="1600" baseline="0" dirty="0" smtClean="0"/>
                        <a:t> camera-operator, firefighter, letter carrier etc.) </a:t>
                      </a:r>
                    </a:p>
                  </a:txBody>
                  <a:tcPr/>
                </a:tc>
              </a:tr>
              <a:tr h="1154104">
                <a:tc vMerge="1">
                  <a:txBody>
                    <a:bodyPr/>
                    <a:lstStyle/>
                    <a:p>
                      <a:endParaRPr lang="en-US" sz="1600" dirty="0"/>
                    </a:p>
                  </a:txBody>
                  <a:tcPr/>
                </a:tc>
                <a:tc>
                  <a:txBody>
                    <a:bodyPr/>
                    <a:lstStyle/>
                    <a:p>
                      <a:pPr marL="285750" indent="-285750">
                        <a:buFontTx/>
                        <a:buChar char="•"/>
                      </a:pPr>
                      <a:r>
                        <a:rPr lang="en-US" sz="1600" dirty="0" smtClean="0"/>
                        <a:t>The teacher helps the learners</a:t>
                      </a:r>
                      <a:r>
                        <a:rPr lang="en-US" sz="1600" baseline="0" dirty="0" smtClean="0"/>
                        <a:t> develop gender sensitivity by using materials, examples and illustrations that show men and women in a variety of roles, which reflect their interests and choices (e.g. female / male plumber) </a:t>
                      </a:r>
                    </a:p>
                  </a:txBody>
                  <a:tcPr/>
                </a:tc>
              </a:tr>
              <a:tr h="696863">
                <a:tc vMerge="1">
                  <a:txBody>
                    <a:bodyPr/>
                    <a:lstStyle/>
                    <a:p>
                      <a:endParaRPr lang="en-US" sz="1600" dirty="0"/>
                    </a:p>
                  </a:txBody>
                  <a:tcPr/>
                </a:tc>
                <a:tc>
                  <a:txBody>
                    <a:bodyPr/>
                    <a:lstStyle/>
                    <a:p>
                      <a:pPr marL="285750" indent="-285750">
                        <a:buFontTx/>
                        <a:buChar char="•"/>
                      </a:pPr>
                      <a:r>
                        <a:rPr lang="en-US" sz="1600" dirty="0" smtClean="0"/>
                        <a:t>The teacher uses humor and comments that are wholesome and respectful of all genders. </a:t>
                      </a:r>
                    </a:p>
                  </a:txBody>
                  <a:tcPr/>
                </a:tc>
              </a:tr>
            </a:tbl>
          </a:graphicData>
        </a:graphic>
      </p:graphicFrame>
    </p:spTree>
    <p:extLst>
      <p:ext uri="{BB962C8B-B14F-4D97-AF65-F5344CB8AC3E}">
        <p14:creationId xmlns:p14="http://schemas.microsoft.com/office/powerpoint/2010/main" val="35223257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Ways forward </a:t>
            </a:r>
            <a:endParaRPr lang="en-US" dirty="0"/>
          </a:p>
        </p:txBody>
      </p:sp>
      <p:sp>
        <p:nvSpPr>
          <p:cNvPr id="3" name="Content Placeholder 2"/>
          <p:cNvSpPr>
            <a:spLocks noGrp="1"/>
          </p:cNvSpPr>
          <p:nvPr>
            <p:ph idx="1"/>
          </p:nvPr>
        </p:nvSpPr>
        <p:spPr>
          <a:xfrm>
            <a:off x="384307" y="1453904"/>
            <a:ext cx="8438045" cy="4812925"/>
          </a:xfrm>
        </p:spPr>
        <p:txBody>
          <a:bodyPr>
            <a:normAutofit fontScale="47500" lnSpcReduction="20000"/>
          </a:bodyPr>
          <a:lstStyle/>
          <a:p>
            <a:pPr marL="230400">
              <a:lnSpc>
                <a:spcPct val="140000"/>
              </a:lnSpc>
              <a:spcAft>
                <a:spcPts val="1200"/>
              </a:spcAft>
              <a:buFontTx/>
              <a:buChar char="•"/>
            </a:pPr>
            <a:r>
              <a:rPr lang="en-US" sz="5100" dirty="0" smtClean="0">
                <a:latin typeface="Helvetica" panose="020B0504020202030204" pitchFamily="34" charset="0"/>
                <a:cs typeface="Helvetica"/>
              </a:rPr>
              <a:t>Elaborate Domain 3 for Beginning, Highly Proficient and Distinguished Level Teachers.</a:t>
            </a:r>
          </a:p>
          <a:p>
            <a:pPr marL="230400">
              <a:lnSpc>
                <a:spcPct val="140000"/>
              </a:lnSpc>
              <a:spcAft>
                <a:spcPts val="1200"/>
              </a:spcAft>
              <a:buFontTx/>
              <a:buChar char="•"/>
            </a:pPr>
            <a:r>
              <a:rPr lang="en-US" sz="5100" dirty="0" smtClean="0">
                <a:latin typeface="Helvetica" panose="020B0504020202030204" pitchFamily="34" charset="0"/>
                <a:cs typeface="Helvetica"/>
              </a:rPr>
              <a:t>Use </a:t>
            </a:r>
            <a:r>
              <a:rPr lang="en-US" sz="5100" dirty="0" smtClean="0">
                <a:latin typeface="Helvetica" panose="020B0504020202030204" pitchFamily="34" charset="0"/>
                <a:cs typeface="Helvetica"/>
              </a:rPr>
              <a:t>Domain 3 elaborations as a framework in developing rubrics and classroom observation tools to evaluate inclusive teaching practices. </a:t>
            </a:r>
          </a:p>
          <a:p>
            <a:pPr marL="230400">
              <a:lnSpc>
                <a:spcPct val="140000"/>
              </a:lnSpc>
              <a:spcAft>
                <a:spcPts val="1200"/>
              </a:spcAft>
              <a:buFontTx/>
              <a:buChar char="•"/>
            </a:pPr>
            <a:r>
              <a:rPr lang="en-US" sz="5100" dirty="0" smtClean="0">
                <a:latin typeface="Helvetica" panose="020B0504020202030204" pitchFamily="34" charset="0"/>
                <a:cs typeface="Helvetica"/>
              </a:rPr>
              <a:t>Use Domain 3 Elaborations as reference in training teachers to meet the teacher quality requirements of inclusive education. </a:t>
            </a:r>
          </a:p>
          <a:p>
            <a:pPr marL="0" indent="0">
              <a:buNone/>
            </a:pPr>
            <a:endParaRPr lang="en-US" sz="2400" dirty="0">
              <a:latin typeface="Helvetica" panose="020B0504020202030204" pitchFamily="34" charset="0"/>
              <a:cs typeface="Helvetica"/>
            </a:endParaRPr>
          </a:p>
        </p:txBody>
      </p:sp>
    </p:spTree>
    <p:extLst>
      <p:ext uri="{BB962C8B-B14F-4D97-AF65-F5344CB8AC3E}">
        <p14:creationId xmlns:p14="http://schemas.microsoft.com/office/powerpoint/2010/main" val="6468336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2367</TotalTime>
  <Words>1606</Words>
  <Application>Microsoft Macintosh PowerPoint</Application>
  <PresentationFormat>On-screen Show (4:3)</PresentationFormat>
  <Paragraphs>113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The Role of Assessment in Inclusive Education  Caleb Ricardo D. Pantoja  Project Officer  Research Center for Teacher Quality    Philippine Educational Measurement and Evaluation Association Inc.   August 24, 2017</vt:lpstr>
      <vt:lpstr>PowerPoint Presentation</vt:lpstr>
      <vt:lpstr>Internationally, Teacher Quality is articulated in Professional Standards for Teachers </vt:lpstr>
      <vt:lpstr>Domain 3: Diversity of Learners as a framework of Inclusive Teaching practice </vt:lpstr>
      <vt:lpstr>National Validation Study of the Philippine Professional Standards for Teachers </vt:lpstr>
      <vt:lpstr>PowerPoint Presentation</vt:lpstr>
      <vt:lpstr>Domain 3 Elaboration for Proficient Teacher Practice </vt:lpstr>
      <vt:lpstr>PowerPoint Presentation</vt:lpstr>
      <vt:lpstr>Ways forward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Wilson Rosero</dc:creator>
  <cp:lastModifiedBy>Jerreld Romulo</cp:lastModifiedBy>
  <cp:revision>172</cp:revision>
  <dcterms:created xsi:type="dcterms:W3CDTF">2017-04-24T22:18:29Z</dcterms:created>
  <dcterms:modified xsi:type="dcterms:W3CDTF">2017-08-23T07:35:38Z</dcterms:modified>
</cp:coreProperties>
</file>