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3"/>
  </p:notesMasterIdLst>
  <p:handoutMasterIdLst>
    <p:handoutMasterId r:id="rId24"/>
  </p:handoutMasterIdLst>
  <p:sldIdLst>
    <p:sldId id="744" r:id="rId2"/>
    <p:sldId id="726" r:id="rId3"/>
    <p:sldId id="720" r:id="rId4"/>
    <p:sldId id="749" r:id="rId5"/>
    <p:sldId id="752" r:id="rId6"/>
    <p:sldId id="753" r:id="rId7"/>
    <p:sldId id="754" r:id="rId8"/>
    <p:sldId id="750" r:id="rId9"/>
    <p:sldId id="756" r:id="rId10"/>
    <p:sldId id="757" r:id="rId11"/>
    <p:sldId id="755" r:id="rId12"/>
    <p:sldId id="745" r:id="rId13"/>
    <p:sldId id="760" r:id="rId14"/>
    <p:sldId id="762" r:id="rId15"/>
    <p:sldId id="763" r:id="rId16"/>
    <p:sldId id="743" r:id="rId17"/>
    <p:sldId id="742" r:id="rId18"/>
    <p:sldId id="764" r:id="rId19"/>
    <p:sldId id="767" r:id="rId20"/>
    <p:sldId id="768" r:id="rId21"/>
    <p:sldId id="769" r:id="rId22"/>
  </p:sldIdLst>
  <p:sldSz cx="9144000" cy="6858000" type="letter"/>
  <p:notesSz cx="7315200" cy="9601200"/>
  <p:defaultTextStyle>
    <a:defPPr>
      <a:defRPr lang="en-US"/>
    </a:defPPr>
    <a:lvl1pPr algn="ctr" rtl="0" eaLnBrk="0" fontAlgn="base" hangingPunct="0">
      <a:spcBef>
        <a:spcPct val="0"/>
      </a:spcBef>
      <a:spcAft>
        <a:spcPct val="0"/>
      </a:spcAft>
      <a:defRPr sz="3200" kern="1200">
        <a:solidFill>
          <a:schemeClr val="tx1"/>
        </a:solidFill>
        <a:latin typeface="Tahoma" pitchFamily="34" charset="0"/>
        <a:ea typeface="+mn-ea"/>
        <a:cs typeface="+mn-cs"/>
      </a:defRPr>
    </a:lvl1pPr>
    <a:lvl2pPr marL="457200" algn="ctr" rtl="0" eaLnBrk="0" fontAlgn="base" hangingPunct="0">
      <a:spcBef>
        <a:spcPct val="0"/>
      </a:spcBef>
      <a:spcAft>
        <a:spcPct val="0"/>
      </a:spcAft>
      <a:defRPr sz="3200" kern="1200">
        <a:solidFill>
          <a:schemeClr val="tx1"/>
        </a:solidFill>
        <a:latin typeface="Tahoma" pitchFamily="34" charset="0"/>
        <a:ea typeface="+mn-ea"/>
        <a:cs typeface="+mn-cs"/>
      </a:defRPr>
    </a:lvl2pPr>
    <a:lvl3pPr marL="914400" algn="ctr" rtl="0" eaLnBrk="0" fontAlgn="base" hangingPunct="0">
      <a:spcBef>
        <a:spcPct val="0"/>
      </a:spcBef>
      <a:spcAft>
        <a:spcPct val="0"/>
      </a:spcAft>
      <a:defRPr sz="3200" kern="1200">
        <a:solidFill>
          <a:schemeClr val="tx1"/>
        </a:solidFill>
        <a:latin typeface="Tahoma" pitchFamily="34" charset="0"/>
        <a:ea typeface="+mn-ea"/>
        <a:cs typeface="+mn-cs"/>
      </a:defRPr>
    </a:lvl3pPr>
    <a:lvl4pPr marL="1371600" algn="ctr" rtl="0" eaLnBrk="0" fontAlgn="base" hangingPunct="0">
      <a:spcBef>
        <a:spcPct val="0"/>
      </a:spcBef>
      <a:spcAft>
        <a:spcPct val="0"/>
      </a:spcAft>
      <a:defRPr sz="3200" kern="1200">
        <a:solidFill>
          <a:schemeClr val="tx1"/>
        </a:solidFill>
        <a:latin typeface="Tahoma" pitchFamily="34" charset="0"/>
        <a:ea typeface="+mn-ea"/>
        <a:cs typeface="+mn-cs"/>
      </a:defRPr>
    </a:lvl4pPr>
    <a:lvl5pPr marL="1828800" algn="ctr" rtl="0" eaLnBrk="0" fontAlgn="base" hangingPunct="0">
      <a:spcBef>
        <a:spcPct val="0"/>
      </a:spcBef>
      <a:spcAft>
        <a:spcPct val="0"/>
      </a:spcAft>
      <a:defRPr sz="3200" kern="1200">
        <a:solidFill>
          <a:schemeClr val="tx1"/>
        </a:solidFill>
        <a:latin typeface="Tahoma" pitchFamily="34" charset="0"/>
        <a:ea typeface="+mn-ea"/>
        <a:cs typeface="+mn-cs"/>
      </a:defRPr>
    </a:lvl5pPr>
    <a:lvl6pPr marL="2286000" algn="l" defTabSz="914400" rtl="0" eaLnBrk="1" latinLnBrk="0" hangingPunct="1">
      <a:defRPr sz="3200" kern="1200">
        <a:solidFill>
          <a:schemeClr val="tx1"/>
        </a:solidFill>
        <a:latin typeface="Tahoma" pitchFamily="34" charset="0"/>
        <a:ea typeface="+mn-ea"/>
        <a:cs typeface="+mn-cs"/>
      </a:defRPr>
    </a:lvl6pPr>
    <a:lvl7pPr marL="2743200" algn="l" defTabSz="914400" rtl="0" eaLnBrk="1" latinLnBrk="0" hangingPunct="1">
      <a:defRPr sz="3200" kern="1200">
        <a:solidFill>
          <a:schemeClr val="tx1"/>
        </a:solidFill>
        <a:latin typeface="Tahoma" pitchFamily="34" charset="0"/>
        <a:ea typeface="+mn-ea"/>
        <a:cs typeface="+mn-cs"/>
      </a:defRPr>
    </a:lvl7pPr>
    <a:lvl8pPr marL="3200400" algn="l" defTabSz="914400" rtl="0" eaLnBrk="1" latinLnBrk="0" hangingPunct="1">
      <a:defRPr sz="3200" kern="1200">
        <a:solidFill>
          <a:schemeClr val="tx1"/>
        </a:solidFill>
        <a:latin typeface="Tahoma" pitchFamily="34" charset="0"/>
        <a:ea typeface="+mn-ea"/>
        <a:cs typeface="+mn-cs"/>
      </a:defRPr>
    </a:lvl8pPr>
    <a:lvl9pPr marL="3657600" algn="l" defTabSz="914400" rtl="0" eaLnBrk="1" latinLnBrk="0" hangingPunct="1">
      <a:defRPr sz="32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a:srgbClr val="FFD85B"/>
    <a:srgbClr val="CDB20D"/>
    <a:srgbClr val="FF9933"/>
    <a:srgbClr val="292915"/>
    <a:srgbClr val="33CC33"/>
    <a:srgbClr val="FFFF00"/>
    <a:srgbClr val="FA6400"/>
    <a:srgbClr val="FF33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478" autoAdjust="0"/>
    <p:restoredTop sz="83235" autoAdjust="0"/>
  </p:normalViewPr>
  <p:slideViewPr>
    <p:cSldViewPr>
      <p:cViewPr varScale="1">
        <p:scale>
          <a:sx n="67" d="100"/>
          <a:sy n="67" d="100"/>
        </p:scale>
        <p:origin x="1443" y="55"/>
      </p:cViewPr>
      <p:guideLst>
        <p:guide orient="horz" pos="2160"/>
        <p:guide pos="2880"/>
      </p:guideLst>
    </p:cSldViewPr>
  </p:slideViewPr>
  <p:notesTextViewPr>
    <p:cViewPr>
      <p:scale>
        <a:sx n="100" d="100"/>
        <a:sy n="100" d="100"/>
      </p:scale>
      <p:origin x="0" y="0"/>
    </p:cViewPr>
  </p:notesTextViewPr>
  <p:sorterViewPr>
    <p:cViewPr>
      <p:scale>
        <a:sx n="90" d="100"/>
        <a:sy n="90" d="100"/>
      </p:scale>
      <p:origin x="0" y="0"/>
    </p:cViewPr>
  </p:sorterViewPr>
  <p:notesViewPr>
    <p:cSldViewPr>
      <p:cViewPr varScale="1">
        <p:scale>
          <a:sx n="93" d="100"/>
          <a:sy n="93" d="100"/>
        </p:scale>
        <p:origin x="-186" y="-108"/>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2098" name="Rectangle 2"/>
          <p:cNvSpPr>
            <a:spLocks noGrp="1" noChangeArrowheads="1"/>
          </p:cNvSpPr>
          <p:nvPr>
            <p:ph type="hdr" sz="quarter"/>
          </p:nvPr>
        </p:nvSpPr>
        <p:spPr bwMode="auto">
          <a:xfrm>
            <a:off x="0" y="1"/>
            <a:ext cx="3169753" cy="480060"/>
          </a:xfrm>
          <a:prstGeom prst="rect">
            <a:avLst/>
          </a:prstGeom>
          <a:noFill/>
          <a:ln w="9525">
            <a:noFill/>
            <a:miter lim="800000"/>
            <a:headEnd/>
            <a:tailEnd/>
          </a:ln>
          <a:effectLst/>
        </p:spPr>
        <p:txBody>
          <a:bodyPr vert="horz" wrap="square" lIns="96659" tIns="48330" rIns="96659" bIns="48330" numCol="1" anchor="t" anchorCtr="0" compatLnSpc="1">
            <a:prstTxWarp prst="textNoShape">
              <a:avLst/>
            </a:prstTxWarp>
          </a:bodyPr>
          <a:lstStyle>
            <a:lvl1pPr algn="l" defTabSz="967300" eaLnBrk="1" hangingPunct="1">
              <a:defRPr sz="1400" smtClean="0">
                <a:latin typeface="Arial" charset="0"/>
              </a:defRPr>
            </a:lvl1pPr>
          </a:lstStyle>
          <a:p>
            <a:pPr>
              <a:defRPr/>
            </a:pPr>
            <a:endParaRPr lang="en-US"/>
          </a:p>
        </p:txBody>
      </p:sp>
      <p:sp>
        <p:nvSpPr>
          <p:cNvPr id="132099" name="Rectangle 3"/>
          <p:cNvSpPr>
            <a:spLocks noGrp="1" noChangeArrowheads="1"/>
          </p:cNvSpPr>
          <p:nvPr>
            <p:ph type="dt" sz="quarter" idx="1"/>
          </p:nvPr>
        </p:nvSpPr>
        <p:spPr bwMode="auto">
          <a:xfrm>
            <a:off x="4144196" y="1"/>
            <a:ext cx="3169753" cy="480060"/>
          </a:xfrm>
          <a:prstGeom prst="rect">
            <a:avLst/>
          </a:prstGeom>
          <a:noFill/>
          <a:ln w="9525">
            <a:noFill/>
            <a:miter lim="800000"/>
            <a:headEnd/>
            <a:tailEnd/>
          </a:ln>
          <a:effectLst/>
        </p:spPr>
        <p:txBody>
          <a:bodyPr vert="horz" wrap="square" lIns="96659" tIns="48330" rIns="96659" bIns="48330" numCol="1" anchor="t" anchorCtr="0" compatLnSpc="1">
            <a:prstTxWarp prst="textNoShape">
              <a:avLst/>
            </a:prstTxWarp>
          </a:bodyPr>
          <a:lstStyle>
            <a:lvl1pPr algn="r" defTabSz="967300" eaLnBrk="1" hangingPunct="1">
              <a:defRPr sz="1400" smtClean="0">
                <a:latin typeface="Arial" charset="0"/>
              </a:defRPr>
            </a:lvl1pPr>
          </a:lstStyle>
          <a:p>
            <a:pPr>
              <a:defRPr/>
            </a:pPr>
            <a:endParaRPr lang="en-US"/>
          </a:p>
        </p:txBody>
      </p:sp>
      <p:sp>
        <p:nvSpPr>
          <p:cNvPr id="132100" name="Rectangle 4"/>
          <p:cNvSpPr>
            <a:spLocks noGrp="1" noChangeArrowheads="1"/>
          </p:cNvSpPr>
          <p:nvPr>
            <p:ph type="ftr" sz="quarter" idx="2"/>
          </p:nvPr>
        </p:nvSpPr>
        <p:spPr bwMode="auto">
          <a:xfrm>
            <a:off x="0" y="9118959"/>
            <a:ext cx="3169753" cy="480060"/>
          </a:xfrm>
          <a:prstGeom prst="rect">
            <a:avLst/>
          </a:prstGeom>
          <a:noFill/>
          <a:ln w="9525">
            <a:noFill/>
            <a:miter lim="800000"/>
            <a:headEnd/>
            <a:tailEnd/>
          </a:ln>
          <a:effectLst/>
        </p:spPr>
        <p:txBody>
          <a:bodyPr vert="horz" wrap="square" lIns="96659" tIns="48330" rIns="96659" bIns="48330" numCol="1" anchor="b" anchorCtr="0" compatLnSpc="1">
            <a:prstTxWarp prst="textNoShape">
              <a:avLst/>
            </a:prstTxWarp>
          </a:bodyPr>
          <a:lstStyle>
            <a:lvl1pPr algn="l" defTabSz="967300" eaLnBrk="1" hangingPunct="1">
              <a:defRPr sz="1400" smtClean="0">
                <a:latin typeface="Arial" charset="0"/>
              </a:defRPr>
            </a:lvl1pPr>
          </a:lstStyle>
          <a:p>
            <a:pPr>
              <a:defRPr/>
            </a:pPr>
            <a:endParaRPr lang="en-US"/>
          </a:p>
        </p:txBody>
      </p:sp>
      <p:sp>
        <p:nvSpPr>
          <p:cNvPr id="132101" name="Rectangle 5"/>
          <p:cNvSpPr>
            <a:spLocks noGrp="1" noChangeArrowheads="1"/>
          </p:cNvSpPr>
          <p:nvPr>
            <p:ph type="sldNum" sz="quarter" idx="3"/>
          </p:nvPr>
        </p:nvSpPr>
        <p:spPr bwMode="auto">
          <a:xfrm>
            <a:off x="4144196" y="9118959"/>
            <a:ext cx="3169753" cy="480060"/>
          </a:xfrm>
          <a:prstGeom prst="rect">
            <a:avLst/>
          </a:prstGeom>
          <a:noFill/>
          <a:ln w="9525">
            <a:noFill/>
            <a:miter lim="800000"/>
            <a:headEnd/>
            <a:tailEnd/>
          </a:ln>
          <a:effectLst/>
        </p:spPr>
        <p:txBody>
          <a:bodyPr vert="horz" wrap="square" lIns="96659" tIns="48330" rIns="96659" bIns="48330" numCol="1" anchor="b" anchorCtr="0" compatLnSpc="1">
            <a:prstTxWarp prst="textNoShape">
              <a:avLst/>
            </a:prstTxWarp>
          </a:bodyPr>
          <a:lstStyle>
            <a:lvl1pPr algn="r" defTabSz="967300" eaLnBrk="1" hangingPunct="1">
              <a:defRPr sz="1400" smtClean="0">
                <a:latin typeface="Arial" charset="0"/>
              </a:defRPr>
            </a:lvl1pPr>
          </a:lstStyle>
          <a:p>
            <a:pPr>
              <a:defRPr/>
            </a:pPr>
            <a:fld id="{3403C76E-1D76-4CCF-8DBF-AA6AA3AD4810}" type="slidenum">
              <a:rPr lang="en-US"/>
              <a:pPr>
                <a:defRPr/>
              </a:pPr>
              <a:t>‹#›</a:t>
            </a:fld>
            <a:endParaRPr lang="en-US"/>
          </a:p>
        </p:txBody>
      </p:sp>
    </p:spTree>
    <p:extLst>
      <p:ext uri="{BB962C8B-B14F-4D97-AF65-F5344CB8AC3E}">
        <p14:creationId xmlns:p14="http://schemas.microsoft.com/office/powerpoint/2010/main" val="2439717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8770" name="Rectangle 2"/>
          <p:cNvSpPr>
            <a:spLocks noGrp="1" noChangeArrowheads="1"/>
          </p:cNvSpPr>
          <p:nvPr>
            <p:ph type="hdr" sz="quarter"/>
          </p:nvPr>
        </p:nvSpPr>
        <p:spPr bwMode="auto">
          <a:xfrm>
            <a:off x="0" y="1"/>
            <a:ext cx="3169753" cy="480060"/>
          </a:xfrm>
          <a:prstGeom prst="rect">
            <a:avLst/>
          </a:prstGeom>
          <a:noFill/>
          <a:ln w="9525">
            <a:noFill/>
            <a:miter lim="800000"/>
            <a:headEnd/>
            <a:tailEnd/>
          </a:ln>
          <a:effectLst/>
        </p:spPr>
        <p:txBody>
          <a:bodyPr vert="horz" wrap="square" lIns="95079" tIns="47540" rIns="95079" bIns="47540" numCol="1" anchor="t" anchorCtr="0" compatLnSpc="1">
            <a:prstTxWarp prst="textNoShape">
              <a:avLst/>
            </a:prstTxWarp>
          </a:bodyPr>
          <a:lstStyle>
            <a:lvl1pPr algn="l" eaLnBrk="1" hangingPunct="1">
              <a:defRPr sz="1200" smtClean="0">
                <a:latin typeface="Arial" charset="0"/>
              </a:defRPr>
            </a:lvl1pPr>
          </a:lstStyle>
          <a:p>
            <a:pPr>
              <a:defRPr/>
            </a:pPr>
            <a:endParaRPr lang="en-US"/>
          </a:p>
        </p:txBody>
      </p:sp>
      <p:sp>
        <p:nvSpPr>
          <p:cNvPr id="288771" name="Rectangle 3"/>
          <p:cNvSpPr>
            <a:spLocks noGrp="1" noChangeArrowheads="1"/>
          </p:cNvSpPr>
          <p:nvPr>
            <p:ph type="dt" idx="1"/>
          </p:nvPr>
        </p:nvSpPr>
        <p:spPr bwMode="auto">
          <a:xfrm>
            <a:off x="4144196" y="1"/>
            <a:ext cx="3169753" cy="480060"/>
          </a:xfrm>
          <a:prstGeom prst="rect">
            <a:avLst/>
          </a:prstGeom>
          <a:noFill/>
          <a:ln w="9525">
            <a:noFill/>
            <a:miter lim="800000"/>
            <a:headEnd/>
            <a:tailEnd/>
          </a:ln>
          <a:effectLst/>
        </p:spPr>
        <p:txBody>
          <a:bodyPr vert="horz" wrap="square" lIns="95079" tIns="47540" rIns="95079" bIns="47540" numCol="1" anchor="t" anchorCtr="0" compatLnSpc="1">
            <a:prstTxWarp prst="textNoShape">
              <a:avLst/>
            </a:prstTxWarp>
          </a:bodyPr>
          <a:lstStyle>
            <a:lvl1pPr algn="r" eaLnBrk="1" hangingPunct="1">
              <a:defRPr sz="1200" smtClean="0">
                <a:latin typeface="Arial" charset="0"/>
              </a:defRPr>
            </a:lvl1pPr>
          </a:lstStyle>
          <a:p>
            <a:pPr>
              <a:defRPr/>
            </a:pPr>
            <a:endParaRPr lang="en-US"/>
          </a:p>
        </p:txBody>
      </p:sp>
      <p:sp>
        <p:nvSpPr>
          <p:cNvPr id="40964"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288773" name="Rectangle 5"/>
          <p:cNvSpPr>
            <a:spLocks noGrp="1" noChangeArrowheads="1"/>
          </p:cNvSpPr>
          <p:nvPr>
            <p:ph type="body" sz="quarter" idx="3"/>
          </p:nvPr>
        </p:nvSpPr>
        <p:spPr bwMode="auto">
          <a:xfrm>
            <a:off x="731772" y="4560571"/>
            <a:ext cx="5851659" cy="4320540"/>
          </a:xfrm>
          <a:prstGeom prst="rect">
            <a:avLst/>
          </a:prstGeom>
          <a:noFill/>
          <a:ln w="9525">
            <a:noFill/>
            <a:miter lim="800000"/>
            <a:headEnd/>
            <a:tailEnd/>
          </a:ln>
          <a:effectLst/>
        </p:spPr>
        <p:txBody>
          <a:bodyPr vert="horz" wrap="square" lIns="95079" tIns="47540" rIns="95079" bIns="4754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8774" name="Rectangle 6"/>
          <p:cNvSpPr>
            <a:spLocks noGrp="1" noChangeArrowheads="1"/>
          </p:cNvSpPr>
          <p:nvPr>
            <p:ph type="ftr" sz="quarter" idx="4"/>
          </p:nvPr>
        </p:nvSpPr>
        <p:spPr bwMode="auto">
          <a:xfrm>
            <a:off x="0" y="9118959"/>
            <a:ext cx="3169753" cy="480060"/>
          </a:xfrm>
          <a:prstGeom prst="rect">
            <a:avLst/>
          </a:prstGeom>
          <a:noFill/>
          <a:ln w="9525">
            <a:noFill/>
            <a:miter lim="800000"/>
            <a:headEnd/>
            <a:tailEnd/>
          </a:ln>
          <a:effectLst/>
        </p:spPr>
        <p:txBody>
          <a:bodyPr vert="horz" wrap="square" lIns="95079" tIns="47540" rIns="95079" bIns="47540" numCol="1" anchor="b" anchorCtr="0" compatLnSpc="1">
            <a:prstTxWarp prst="textNoShape">
              <a:avLst/>
            </a:prstTxWarp>
          </a:bodyPr>
          <a:lstStyle>
            <a:lvl1pPr algn="l" eaLnBrk="1" hangingPunct="1">
              <a:defRPr sz="1200" smtClean="0">
                <a:latin typeface="Arial" charset="0"/>
              </a:defRPr>
            </a:lvl1pPr>
          </a:lstStyle>
          <a:p>
            <a:pPr>
              <a:defRPr/>
            </a:pPr>
            <a:endParaRPr lang="en-US"/>
          </a:p>
        </p:txBody>
      </p:sp>
      <p:sp>
        <p:nvSpPr>
          <p:cNvPr id="288775" name="Rectangle 7"/>
          <p:cNvSpPr>
            <a:spLocks noGrp="1" noChangeArrowheads="1"/>
          </p:cNvSpPr>
          <p:nvPr>
            <p:ph type="sldNum" sz="quarter" idx="5"/>
          </p:nvPr>
        </p:nvSpPr>
        <p:spPr bwMode="auto">
          <a:xfrm>
            <a:off x="4144196" y="9118959"/>
            <a:ext cx="3169753" cy="480060"/>
          </a:xfrm>
          <a:prstGeom prst="rect">
            <a:avLst/>
          </a:prstGeom>
          <a:noFill/>
          <a:ln w="9525">
            <a:noFill/>
            <a:miter lim="800000"/>
            <a:headEnd/>
            <a:tailEnd/>
          </a:ln>
          <a:effectLst/>
        </p:spPr>
        <p:txBody>
          <a:bodyPr vert="horz" wrap="square" lIns="95079" tIns="47540" rIns="95079" bIns="47540" numCol="1" anchor="b" anchorCtr="0" compatLnSpc="1">
            <a:prstTxWarp prst="textNoShape">
              <a:avLst/>
            </a:prstTxWarp>
          </a:bodyPr>
          <a:lstStyle>
            <a:lvl1pPr algn="r" eaLnBrk="1" hangingPunct="1">
              <a:defRPr sz="1200" smtClean="0">
                <a:latin typeface="Arial" charset="0"/>
              </a:defRPr>
            </a:lvl1pPr>
          </a:lstStyle>
          <a:p>
            <a:pPr>
              <a:defRPr/>
            </a:pPr>
            <a:fld id="{A5B11FD0-25BD-44A3-96E8-6F4F2B2E700F}" type="slidenum">
              <a:rPr lang="en-US"/>
              <a:pPr>
                <a:defRPr/>
              </a:pPr>
              <a:t>‹#›</a:t>
            </a:fld>
            <a:endParaRPr lang="en-US"/>
          </a:p>
        </p:txBody>
      </p:sp>
    </p:spTree>
    <p:extLst>
      <p:ext uri="{BB962C8B-B14F-4D97-AF65-F5344CB8AC3E}">
        <p14:creationId xmlns:p14="http://schemas.microsoft.com/office/powerpoint/2010/main" val="34559157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5B11FD0-25BD-44A3-96E8-6F4F2B2E700F}" type="slidenum">
              <a:rPr lang="en-US" smtClean="0"/>
              <a:pPr>
                <a:defRPr/>
              </a:pPr>
              <a:t>1</a:t>
            </a:fld>
            <a:endParaRPr lang="en-US"/>
          </a:p>
        </p:txBody>
      </p:sp>
    </p:spTree>
    <p:extLst>
      <p:ext uri="{BB962C8B-B14F-4D97-AF65-F5344CB8AC3E}">
        <p14:creationId xmlns:p14="http://schemas.microsoft.com/office/powerpoint/2010/main" val="25051393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4"/>
          <p:cNvSpPr>
            <a:spLocks/>
          </p:cNvSpPr>
          <p:nvPr/>
        </p:nvSpPr>
        <p:spPr bwMode="auto">
          <a:xfrm>
            <a:off x="285750" y="2803525"/>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w="9525">
            <a:noFill/>
            <a:round/>
            <a:headEnd/>
            <a:tailEnd/>
          </a:ln>
        </p:spPr>
        <p:txBody>
          <a:bodyPr/>
          <a:lstStyle/>
          <a:p>
            <a:pPr>
              <a:defRPr/>
            </a:pPr>
            <a:endParaRPr lang="en-US"/>
          </a:p>
        </p:txBody>
      </p:sp>
      <p:sp>
        <p:nvSpPr>
          <p:cNvPr id="5122" name="Rectangle 2"/>
          <p:cNvSpPr>
            <a:spLocks noGrp="1" noChangeArrowheads="1"/>
          </p:cNvSpPr>
          <p:nvPr>
            <p:ph type="ctrTitle" sz="quarter"/>
          </p:nvPr>
        </p:nvSpPr>
        <p:spPr>
          <a:xfrm>
            <a:off x="685800" y="1997075"/>
            <a:ext cx="7772400" cy="1431925"/>
          </a:xfrm>
        </p:spPr>
        <p:txBody>
          <a:bodyPr anchor="b" anchorCtr="1"/>
          <a:lstStyle>
            <a:lvl1pPr algn="ctr">
              <a:defRPr/>
            </a:lvl1pPr>
          </a:lstStyle>
          <a:p>
            <a:r>
              <a:rPr lang="en-US"/>
              <a:t>Click to edit Master title style</a:t>
            </a:r>
          </a:p>
        </p:txBody>
      </p:sp>
      <p:sp>
        <p:nvSpPr>
          <p:cNvPr id="5123"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5" name="Rectangle 5"/>
          <p:cNvSpPr>
            <a:spLocks noGrp="1" noChangeArrowheads="1"/>
          </p:cNvSpPr>
          <p:nvPr>
            <p:ph type="ftr" sz="quarter" idx="10"/>
          </p:nvPr>
        </p:nvSpPr>
        <p:spPr/>
        <p:txBody>
          <a:bodyPr/>
          <a:lstStyle>
            <a:lvl1pPr>
              <a:defRPr smtClean="0"/>
            </a:lvl1pPr>
          </a:lstStyle>
          <a:p>
            <a:pPr>
              <a:defRPr/>
            </a:pPr>
            <a:endParaRPr lang="en-US"/>
          </a:p>
        </p:txBody>
      </p:sp>
      <p:sp>
        <p:nvSpPr>
          <p:cNvPr id="6" name="Rectangle 6"/>
          <p:cNvSpPr>
            <a:spLocks noGrp="1" noChangeArrowheads="1"/>
          </p:cNvSpPr>
          <p:nvPr>
            <p:ph type="sldNum" sz="quarter" idx="11"/>
          </p:nvPr>
        </p:nvSpPr>
        <p:spPr/>
        <p:txBody>
          <a:bodyPr/>
          <a:lstStyle>
            <a:lvl1pPr>
              <a:defRPr smtClean="0"/>
            </a:lvl1pPr>
          </a:lstStyle>
          <a:p>
            <a:pPr>
              <a:defRPr/>
            </a:pPr>
            <a:fld id="{69294338-BC9D-4901-A094-A0C015BBE4FD}" type="slidenum">
              <a:rPr lang="en-US"/>
              <a:pPr>
                <a:defRPr/>
              </a:pPr>
              <a:t>‹#›</a:t>
            </a:fld>
            <a:endParaRPr lang="en-US"/>
          </a:p>
        </p:txBody>
      </p:sp>
      <p:sp>
        <p:nvSpPr>
          <p:cNvPr id="7" name="Rectangle 7"/>
          <p:cNvSpPr>
            <a:spLocks noGrp="1" noChangeArrowheads="1"/>
          </p:cNvSpPr>
          <p:nvPr>
            <p:ph type="dt" sz="quarter" idx="12"/>
          </p:nvPr>
        </p:nvSpPr>
        <p:spPr/>
        <p:txBody>
          <a:bodyPr/>
          <a:lstStyle>
            <a:lvl1pPr>
              <a:defRPr smtClean="0"/>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4825D35-8011-4423-9FD4-2CF9220E28A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92100"/>
            <a:ext cx="2057400" cy="57277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92100"/>
            <a:ext cx="6019800" cy="57277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545BF07-059D-4DC4-BC6F-7C21152BCA2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384300"/>
          </a:xfrm>
        </p:spPr>
        <p:txBody>
          <a:bodyPr/>
          <a:lstStyle/>
          <a:p>
            <a:r>
              <a:rPr lang="en-US"/>
              <a:t>Click to edit Master title style</a:t>
            </a:r>
          </a:p>
        </p:txBody>
      </p:sp>
      <p:sp>
        <p:nvSpPr>
          <p:cNvPr id="3" name="Text Placeholder 2"/>
          <p:cNvSpPr>
            <a:spLocks noGrp="1"/>
          </p:cNvSpPr>
          <p:nvPr>
            <p:ph type="body" sz="half" idx="1"/>
          </p:nvPr>
        </p:nvSpPr>
        <p:spPr>
          <a:xfrm>
            <a:off x="457200" y="19050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050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E563527-D2B1-4066-A573-A0680DC8A9CE}"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384300"/>
          </a:xfrm>
        </p:spPr>
        <p:txBody>
          <a:bodyPr/>
          <a:lstStyle/>
          <a:p>
            <a:r>
              <a:rPr lang="en-US"/>
              <a:t>Click to edit Master title style</a:t>
            </a:r>
          </a:p>
        </p:txBody>
      </p:sp>
      <p:sp>
        <p:nvSpPr>
          <p:cNvPr id="3" name="Content Placeholder 2"/>
          <p:cNvSpPr>
            <a:spLocks noGrp="1"/>
          </p:cNvSpPr>
          <p:nvPr>
            <p:ph sz="half" idx="1"/>
          </p:nvPr>
        </p:nvSpPr>
        <p:spPr>
          <a:xfrm>
            <a:off x="457200" y="19050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905000"/>
            <a:ext cx="40386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4038600"/>
            <a:ext cx="40386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7B39417C-C6D3-47C2-A99B-F193A9AC0124}"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92100"/>
            <a:ext cx="8229600" cy="5727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23FE485-8B65-4125-BDFC-4548057683EE}"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384300"/>
          </a:xfrm>
        </p:spPr>
        <p:txBody>
          <a:bodyPr/>
          <a:lstStyle/>
          <a:p>
            <a:r>
              <a:rPr lang="en-US"/>
              <a:t>Click to edit Master title style</a:t>
            </a:r>
          </a:p>
        </p:txBody>
      </p:sp>
      <p:sp>
        <p:nvSpPr>
          <p:cNvPr id="3" name="Text Placeholder 2"/>
          <p:cNvSpPr>
            <a:spLocks noGrp="1"/>
          </p:cNvSpPr>
          <p:nvPr>
            <p:ph type="body" sz="half" idx="1"/>
          </p:nvPr>
        </p:nvSpPr>
        <p:spPr>
          <a:xfrm>
            <a:off x="457200" y="19050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905000"/>
            <a:ext cx="40386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4038600"/>
            <a:ext cx="40386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841FB9F2-3975-4700-ADBC-E87A35DDAFF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D42B0F6-5BC7-483F-852D-1115F06BF51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95C2F4C-ED59-469D-BC4A-B6CDCF714E2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230A0D1-3158-4893-983A-8891B3274D3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7A9382A-6C4D-432E-8E36-7B8C807538A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B1441B8-2C5F-4CFF-B27C-A2CF3F1F4DF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87CDD8A-70A0-4521-BA49-AFAF9BE13AE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815DEBB-9D95-48BC-9545-BEEA7367F0F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D1E40AF-DED4-4638-BD94-85EA5D86D77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666633"/>
            </a:gs>
            <a:gs pos="100000">
              <a:srgbClr val="101008"/>
            </a:gs>
          </a:gsLst>
          <a:lin ang="5400000" scaled="1"/>
        </a:gra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92100"/>
            <a:ext cx="8229600" cy="13843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4099" name="Rectangle 3"/>
          <p:cNvSpPr>
            <a:spLocks noGrp="1" noChangeArrowheads="1"/>
          </p:cNvSpPr>
          <p:nvPr>
            <p:ph type="body" idx="1"/>
          </p:nvPr>
        </p:nvSpPr>
        <p:spPr bwMode="auto">
          <a:xfrm>
            <a:off x="457200" y="19050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10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400" smtClean="0">
                <a:effectLst>
                  <a:outerShdw blurRad="38100" dist="38100" dir="2700000" algn="tl">
                    <a:srgbClr val="000000"/>
                  </a:outerShdw>
                </a:effectLst>
                <a:latin typeface="Arial" charset="0"/>
              </a:defRPr>
            </a:lvl1pPr>
          </a:lstStyle>
          <a:p>
            <a:pPr>
              <a:defRPr/>
            </a:pPr>
            <a:endParaRPr lang="en-US"/>
          </a:p>
        </p:txBody>
      </p:sp>
      <p:sp>
        <p:nvSpPr>
          <p:cNvPr id="410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smtClean="0">
                <a:effectLst>
                  <a:outerShdw blurRad="38100" dist="38100" dir="2700000" algn="tl">
                    <a:srgbClr val="000000"/>
                  </a:outerShdw>
                </a:effectLst>
                <a:latin typeface="Arial" charset="0"/>
              </a:defRPr>
            </a:lvl1pPr>
          </a:lstStyle>
          <a:p>
            <a:pPr>
              <a:defRPr/>
            </a:pPr>
            <a:endParaRPr lang="en-US"/>
          </a:p>
        </p:txBody>
      </p:sp>
      <p:sp>
        <p:nvSpPr>
          <p:cNvPr id="410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smtClean="0">
                <a:effectLst>
                  <a:outerShdw blurRad="38100" dist="38100" dir="2700000" algn="tl">
                    <a:srgbClr val="000000"/>
                  </a:outerShdw>
                </a:effectLst>
                <a:latin typeface="Arial" charset="0"/>
              </a:defRPr>
            </a:lvl1pPr>
          </a:lstStyle>
          <a:p>
            <a:pPr>
              <a:defRPr/>
            </a:pPr>
            <a:fld id="{D2C30841-0CF0-4D64-94A7-051E267FD897}"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80"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 id="2147483677" r:id="rId13"/>
    <p:sldLayoutId id="2147483678" r:id="rId14"/>
    <p:sldLayoutId id="2147483679" r:id="rId15"/>
  </p:sldLayoutIdLst>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337456" y="838200"/>
            <a:ext cx="8458200" cy="5867400"/>
          </a:xfrm>
        </p:spPr>
        <p:txBody>
          <a:bodyPr/>
          <a:lstStyle/>
          <a:p>
            <a:pPr algn="ctr">
              <a:spcAft>
                <a:spcPts val="1800"/>
              </a:spcAft>
            </a:pPr>
            <a:r>
              <a:rPr lang="en-HK" sz="3600" dirty="0">
                <a:solidFill>
                  <a:srgbClr val="FFD85B"/>
                </a:solidFill>
                <a:effectLst/>
                <a:latin typeface="Times New Roman" panose="02020603050405020304" pitchFamily="18" charset="0"/>
                <a:cs typeface="Times New Roman" panose="02020603050405020304" pitchFamily="18" charset="0"/>
              </a:rPr>
              <a:t>Global Trends in Measurement and </a:t>
            </a:r>
            <a:r>
              <a:rPr lang="en-US" sz="3600" dirty="0" smtClean="0">
                <a:solidFill>
                  <a:srgbClr val="FFD85B"/>
                </a:solidFill>
                <a:effectLst/>
                <a:latin typeface="Times New Roman" panose="02020603050405020304" pitchFamily="18" charset="0"/>
                <a:cs typeface="Times New Roman" panose="02020603050405020304" pitchFamily="18" charset="0"/>
              </a:rPr>
              <a:t>Evaluation: </a:t>
            </a:r>
            <a:r>
              <a:rPr lang="en-US" sz="3600" dirty="0" smtClean="0">
                <a:solidFill>
                  <a:srgbClr val="FFC000"/>
                </a:solidFill>
                <a:effectLst/>
                <a:latin typeface="Times New Roman" panose="02020603050405020304" pitchFamily="18" charset="0"/>
                <a:cs typeface="Times New Roman" panose="02020603050405020304" pitchFamily="18" charset="0"/>
              </a:rPr>
              <a:t>How </a:t>
            </a:r>
            <a:r>
              <a:rPr lang="en-US" sz="3600" dirty="0">
                <a:solidFill>
                  <a:srgbClr val="FFC000"/>
                </a:solidFill>
                <a:effectLst/>
                <a:latin typeface="Times New Roman" panose="02020603050405020304" pitchFamily="18" charset="0"/>
                <a:cs typeface="Times New Roman" panose="02020603050405020304" pitchFamily="18" charset="0"/>
              </a:rPr>
              <a:t>to Effectively Use </a:t>
            </a:r>
            <a:r>
              <a:rPr lang="en-US" sz="3600" dirty="0" smtClean="0">
                <a:solidFill>
                  <a:srgbClr val="FFC000"/>
                </a:solidFill>
                <a:effectLst/>
                <a:latin typeface="Times New Roman" panose="02020603050405020304" pitchFamily="18" charset="0"/>
                <a:cs typeface="Times New Roman" panose="02020603050405020304" pitchFamily="18" charset="0"/>
              </a:rPr>
              <a:t/>
            </a:r>
            <a:br>
              <a:rPr lang="en-US" sz="3600" dirty="0" smtClean="0">
                <a:solidFill>
                  <a:srgbClr val="FFC000"/>
                </a:solidFill>
                <a:effectLst/>
                <a:latin typeface="Times New Roman" panose="02020603050405020304" pitchFamily="18" charset="0"/>
                <a:cs typeface="Times New Roman" panose="02020603050405020304" pitchFamily="18" charset="0"/>
              </a:rPr>
            </a:br>
            <a:r>
              <a:rPr lang="en-US" sz="3600" dirty="0" smtClean="0">
                <a:solidFill>
                  <a:srgbClr val="FFC000"/>
                </a:solidFill>
                <a:effectLst/>
                <a:latin typeface="Times New Roman" panose="02020603050405020304" pitchFamily="18" charset="0"/>
                <a:cs typeface="Times New Roman" panose="02020603050405020304" pitchFamily="18" charset="0"/>
              </a:rPr>
              <a:t>Educational </a:t>
            </a:r>
            <a:r>
              <a:rPr lang="en-US" sz="3600" dirty="0">
                <a:solidFill>
                  <a:srgbClr val="FFC000"/>
                </a:solidFill>
                <a:effectLst/>
                <a:latin typeface="Times New Roman" panose="02020603050405020304" pitchFamily="18" charset="0"/>
                <a:cs typeface="Times New Roman" panose="02020603050405020304" pitchFamily="18" charset="0"/>
              </a:rPr>
              <a:t>Measurement to </a:t>
            </a:r>
            <a:br>
              <a:rPr lang="en-US" sz="3600" dirty="0">
                <a:solidFill>
                  <a:srgbClr val="FFC000"/>
                </a:solidFill>
                <a:effectLst/>
                <a:latin typeface="Times New Roman" panose="02020603050405020304" pitchFamily="18" charset="0"/>
                <a:cs typeface="Times New Roman" panose="02020603050405020304" pitchFamily="18" charset="0"/>
              </a:rPr>
            </a:br>
            <a:r>
              <a:rPr lang="en-US" sz="3600" dirty="0">
                <a:solidFill>
                  <a:srgbClr val="FFC000"/>
                </a:solidFill>
                <a:effectLst/>
                <a:latin typeface="Times New Roman" panose="02020603050405020304" pitchFamily="18" charset="0"/>
                <a:cs typeface="Times New Roman" panose="02020603050405020304" pitchFamily="18" charset="0"/>
              </a:rPr>
              <a:t>Inform Instruction and </a:t>
            </a:r>
            <a:r>
              <a:rPr lang="en-US" sz="3600" dirty="0" smtClean="0">
                <a:solidFill>
                  <a:srgbClr val="FFC000"/>
                </a:solidFill>
                <a:effectLst/>
                <a:latin typeface="Times New Roman" panose="02020603050405020304" pitchFamily="18" charset="0"/>
                <a:cs typeface="Times New Roman" panose="02020603050405020304" pitchFamily="18" charset="0"/>
              </a:rPr>
              <a:t>Learning</a:t>
            </a:r>
            <a:r>
              <a:rPr lang="en-US" sz="3000" dirty="0" smtClean="0">
                <a:effectLst/>
                <a:latin typeface="Times New Roman" panose="02020603050405020304" pitchFamily="18" charset="0"/>
                <a:cs typeface="Times New Roman" panose="02020603050405020304" pitchFamily="18" charset="0"/>
              </a:rPr>
              <a:t/>
            </a:r>
            <a:br>
              <a:rPr lang="en-US" sz="3000" dirty="0" smtClean="0">
                <a:effectLst/>
                <a:latin typeface="Times New Roman" panose="02020603050405020304" pitchFamily="18" charset="0"/>
                <a:cs typeface="Times New Roman" panose="02020603050405020304" pitchFamily="18" charset="0"/>
              </a:rPr>
            </a:br>
            <a:r>
              <a:rPr lang="en-HK" sz="3000" dirty="0">
                <a:effectLst/>
                <a:latin typeface="Times New Roman" panose="02020603050405020304" pitchFamily="18" charset="0"/>
                <a:cs typeface="Times New Roman" panose="02020603050405020304" pitchFamily="18" charset="0"/>
              </a:rPr>
              <a:t/>
            </a:r>
            <a:br>
              <a:rPr lang="en-HK" sz="3000" dirty="0">
                <a:effectLst/>
                <a:latin typeface="Times New Roman" panose="02020603050405020304" pitchFamily="18" charset="0"/>
                <a:cs typeface="Times New Roman" panose="02020603050405020304" pitchFamily="18" charset="0"/>
              </a:rPr>
            </a:br>
            <a:r>
              <a:rPr lang="en-US" sz="2800" dirty="0" smtClean="0">
                <a:effectLst/>
                <a:latin typeface="Times New Roman" pitchFamily="18" charset="0"/>
                <a:cs typeface="Times New Roman" pitchFamily="18" charset="0"/>
              </a:rPr>
              <a:t>Jimmy </a:t>
            </a:r>
            <a:r>
              <a:rPr lang="en-US" sz="2800" dirty="0">
                <a:effectLst/>
                <a:latin typeface="Times New Roman" pitchFamily="18" charset="0"/>
                <a:cs typeface="Times New Roman" pitchFamily="18" charset="0"/>
              </a:rPr>
              <a:t>de la Torre</a:t>
            </a:r>
            <a:br>
              <a:rPr lang="en-US" sz="2800" dirty="0">
                <a:effectLst/>
                <a:latin typeface="Times New Roman" pitchFamily="18" charset="0"/>
                <a:cs typeface="Times New Roman" pitchFamily="18" charset="0"/>
              </a:rPr>
            </a:br>
            <a:r>
              <a:rPr lang="en-US" sz="2800" dirty="0">
                <a:effectLst/>
                <a:latin typeface="Times New Roman" pitchFamily="18" charset="0"/>
                <a:cs typeface="Times New Roman" pitchFamily="18" charset="0"/>
              </a:rPr>
              <a:t>Faculty of Education</a:t>
            </a:r>
            <a:br>
              <a:rPr lang="en-US" sz="2800" dirty="0">
                <a:effectLst/>
                <a:latin typeface="Times New Roman" pitchFamily="18" charset="0"/>
                <a:cs typeface="Times New Roman" pitchFamily="18" charset="0"/>
              </a:rPr>
            </a:br>
            <a:r>
              <a:rPr lang="en-US" sz="2800" dirty="0">
                <a:effectLst/>
                <a:latin typeface="Times New Roman" pitchFamily="18" charset="0"/>
                <a:cs typeface="Times New Roman" pitchFamily="18" charset="0"/>
              </a:rPr>
              <a:t>The University of Hong </a:t>
            </a:r>
            <a:r>
              <a:rPr lang="en-US" sz="2800" dirty="0" smtClean="0">
                <a:effectLst/>
                <a:latin typeface="Times New Roman" pitchFamily="18" charset="0"/>
                <a:cs typeface="Times New Roman" pitchFamily="18" charset="0"/>
              </a:rPr>
              <a:t>Kong</a:t>
            </a:r>
            <a:r>
              <a:rPr lang="en-US" sz="1800" dirty="0" smtClean="0">
                <a:effectLst/>
                <a:latin typeface="Times New Roman" pitchFamily="18" charset="0"/>
                <a:cs typeface="Times New Roman" pitchFamily="18" charset="0"/>
              </a:rPr>
              <a:t/>
            </a:r>
            <a:br>
              <a:rPr lang="en-US" sz="1800" dirty="0" smtClean="0">
                <a:effectLst/>
                <a:latin typeface="Times New Roman" pitchFamily="18" charset="0"/>
                <a:cs typeface="Times New Roman" pitchFamily="18" charset="0"/>
              </a:rPr>
            </a:br>
            <a:r>
              <a:rPr lang="en-US" sz="1800" dirty="0" smtClean="0">
                <a:effectLst/>
                <a:latin typeface="Times New Roman" pitchFamily="18" charset="0"/>
                <a:cs typeface="Times New Roman" pitchFamily="18" charset="0"/>
              </a:rPr>
              <a:t/>
            </a:r>
            <a:br>
              <a:rPr lang="en-US" sz="1800" dirty="0" smtClean="0">
                <a:effectLst/>
                <a:latin typeface="Times New Roman" pitchFamily="18" charset="0"/>
                <a:cs typeface="Times New Roman" pitchFamily="18" charset="0"/>
              </a:rPr>
            </a:br>
            <a:r>
              <a:rPr lang="en-HK" sz="2400" smtClean="0">
                <a:effectLst/>
                <a:latin typeface="Times New Roman" panose="02020603050405020304" pitchFamily="18" charset="0"/>
                <a:cs typeface="Times New Roman" panose="02020603050405020304" pitchFamily="18" charset="0"/>
              </a:rPr>
              <a:t>International </a:t>
            </a:r>
            <a:r>
              <a:rPr lang="en-HK" sz="2400" dirty="0" smtClean="0">
                <a:effectLst/>
                <a:latin typeface="Times New Roman" panose="02020603050405020304" pitchFamily="18" charset="0"/>
                <a:cs typeface="Times New Roman" panose="02020603050405020304" pitchFamily="18" charset="0"/>
              </a:rPr>
              <a:t>Conference </a:t>
            </a:r>
            <a:r>
              <a:rPr lang="en-HK" sz="2400" dirty="0">
                <a:effectLst/>
                <a:latin typeface="Times New Roman" panose="02020603050405020304" pitchFamily="18" charset="0"/>
                <a:cs typeface="Times New Roman" panose="02020603050405020304" pitchFamily="18" charset="0"/>
              </a:rPr>
              <a:t>on </a:t>
            </a:r>
            <a:r>
              <a:rPr lang="en-HK" sz="2400" dirty="0" smtClean="0">
                <a:effectLst/>
                <a:latin typeface="Times New Roman" panose="02020603050405020304" pitchFamily="18" charset="0"/>
                <a:cs typeface="Times New Roman" panose="02020603050405020304" pitchFamily="18" charset="0"/>
              </a:rPr>
              <a:t/>
            </a:r>
            <a:br>
              <a:rPr lang="en-HK" sz="2400" dirty="0" smtClean="0">
                <a:effectLst/>
                <a:latin typeface="Times New Roman" panose="02020603050405020304" pitchFamily="18" charset="0"/>
                <a:cs typeface="Times New Roman" panose="02020603050405020304" pitchFamily="18" charset="0"/>
              </a:rPr>
            </a:br>
            <a:r>
              <a:rPr lang="en-HK" sz="2400" dirty="0" smtClean="0">
                <a:effectLst/>
                <a:latin typeface="Times New Roman" panose="02020603050405020304" pitchFamily="18" charset="0"/>
                <a:cs typeface="Times New Roman" panose="02020603050405020304" pitchFamily="18" charset="0"/>
              </a:rPr>
              <a:t>Educational </a:t>
            </a:r>
            <a:r>
              <a:rPr lang="en-HK" sz="2400" dirty="0">
                <a:effectLst/>
                <a:latin typeface="Times New Roman" panose="02020603050405020304" pitchFamily="18" charset="0"/>
                <a:cs typeface="Times New Roman" panose="02020603050405020304" pitchFamily="18" charset="0"/>
              </a:rPr>
              <a:t>Measurement </a:t>
            </a:r>
            <a:r>
              <a:rPr lang="en-HK" sz="2400">
                <a:effectLst/>
                <a:latin typeface="Times New Roman" panose="02020603050405020304" pitchFamily="18" charset="0"/>
                <a:cs typeface="Times New Roman" panose="02020603050405020304" pitchFamily="18" charset="0"/>
              </a:rPr>
              <a:t>and </a:t>
            </a:r>
            <a:r>
              <a:rPr lang="en-HK" sz="2400" smtClean="0">
                <a:effectLst/>
                <a:latin typeface="Times New Roman" panose="02020603050405020304" pitchFamily="18" charset="0"/>
                <a:cs typeface="Times New Roman" panose="02020603050405020304" pitchFamily="18" charset="0"/>
              </a:rPr>
              <a:t>Evaluation 2018</a:t>
            </a:r>
            <a:r>
              <a:rPr lang="en-HK" sz="2400" dirty="0" smtClean="0">
                <a:effectLst/>
                <a:latin typeface="Times New Roman" panose="02020603050405020304" pitchFamily="18" charset="0"/>
                <a:cs typeface="Times New Roman" panose="02020603050405020304" pitchFamily="18" charset="0"/>
              </a:rPr>
              <a:t/>
            </a:r>
            <a:br>
              <a:rPr lang="en-HK" sz="2400" dirty="0" smtClean="0">
                <a:effectLst/>
                <a:latin typeface="Times New Roman" panose="02020603050405020304" pitchFamily="18" charset="0"/>
                <a:cs typeface="Times New Roman" panose="02020603050405020304" pitchFamily="18" charset="0"/>
              </a:rPr>
            </a:br>
            <a:r>
              <a:rPr lang="en-HK" sz="2400" dirty="0" smtClean="0">
                <a:effectLst/>
                <a:latin typeface="Times New Roman" panose="02020603050405020304" pitchFamily="18" charset="0"/>
                <a:cs typeface="Times New Roman" panose="02020603050405020304" pitchFamily="18" charset="0"/>
              </a:rPr>
              <a:t>August 25, 2018</a:t>
            </a:r>
            <a:endParaRPr lang="en-US" sz="24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tangle 2"/>
          <p:cNvSpPr/>
          <p:nvPr/>
        </p:nvSpPr>
        <p:spPr>
          <a:xfrm>
            <a:off x="304800" y="228600"/>
            <a:ext cx="8305800" cy="646331"/>
          </a:xfrm>
          <a:prstGeom prst="rect">
            <a:avLst/>
          </a:prstGeom>
        </p:spPr>
        <p:txBody>
          <a:bodyPr wrap="square">
            <a:spAutoFit/>
          </a:bodyPr>
          <a:lstStyle/>
          <a:p>
            <a:r>
              <a:rPr lang="en-US" sz="3600" dirty="0">
                <a:latin typeface="Times New Roman" panose="02020603050405020304" pitchFamily="18" charset="0"/>
                <a:cs typeface="Times New Roman" panose="02020603050405020304" pitchFamily="18" charset="0"/>
              </a:rPr>
              <a:t>Measurement </a:t>
            </a:r>
            <a:r>
              <a:rPr lang="en-US" sz="3600" dirty="0" smtClean="0">
                <a:latin typeface="Times New Roman" panose="02020603050405020304" pitchFamily="18" charset="0"/>
                <a:cs typeface="Times New Roman" panose="02020603050405020304" pitchFamily="18" charset="0"/>
              </a:rPr>
              <a:t>Problems (</a:t>
            </a:r>
            <a:r>
              <a:rPr lang="en-US" sz="3600" dirty="0" err="1" smtClean="0">
                <a:latin typeface="Times New Roman" panose="02020603050405020304" pitchFamily="18" charset="0"/>
                <a:cs typeface="Times New Roman" panose="02020603050405020304" pitchFamily="18" charset="0"/>
              </a:rPr>
              <a:t>Wainer</a:t>
            </a:r>
            <a:r>
              <a:rPr lang="en-US" sz="3600" dirty="0" smtClean="0">
                <a:latin typeface="Times New Roman" panose="02020603050405020304" pitchFamily="18" charset="0"/>
                <a:cs typeface="Times New Roman" panose="02020603050405020304" pitchFamily="18" charset="0"/>
              </a:rPr>
              <a:t>, 1993)</a:t>
            </a:r>
            <a:endParaRPr lang="en-US" sz="3600" dirty="0">
              <a:latin typeface="Times New Roman" panose="02020603050405020304" pitchFamily="18" charset="0"/>
              <a:cs typeface="Times New Roman" panose="02020603050405020304" pitchFamily="18" charset="0"/>
            </a:endParaRPr>
          </a:p>
        </p:txBody>
      </p:sp>
      <p:sp>
        <p:nvSpPr>
          <p:cNvPr id="4" name="Rectangle 3"/>
          <p:cNvSpPr/>
          <p:nvPr/>
        </p:nvSpPr>
        <p:spPr>
          <a:xfrm>
            <a:off x="381000" y="1111508"/>
            <a:ext cx="8534400" cy="4062651"/>
          </a:xfrm>
          <a:prstGeom prst="rect">
            <a:avLst/>
          </a:prstGeom>
        </p:spPr>
        <p:txBody>
          <a:bodyPr wrap="square">
            <a:spAutoFit/>
          </a:bodyPr>
          <a:lstStyle/>
          <a:p>
            <a:pPr marL="358775" indent="-358775" algn="l">
              <a:spcBef>
                <a:spcPts val="1200"/>
              </a:spcBef>
              <a:buClr>
                <a:srgbClr val="FFC000"/>
              </a:buClr>
              <a:buSzPct val="120000"/>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The problems were </a:t>
            </a:r>
            <a:r>
              <a:rPr lang="en-US" dirty="0">
                <a:latin typeface="Times New Roman" panose="02020603050405020304" pitchFamily="18" charset="0"/>
                <a:cs typeface="Times New Roman" panose="02020603050405020304" pitchFamily="18" charset="0"/>
              </a:rPr>
              <a:t>grouped into five </a:t>
            </a:r>
            <a:r>
              <a:rPr lang="en-US" dirty="0" smtClean="0">
                <a:latin typeface="Times New Roman" panose="02020603050405020304" pitchFamily="18" charset="0"/>
                <a:cs typeface="Times New Roman" panose="02020603050405020304" pitchFamily="18" charset="0"/>
              </a:rPr>
              <a:t>categories</a:t>
            </a:r>
          </a:p>
          <a:p>
            <a:pPr marL="815975" lvl="1" indent="-358775" algn="l">
              <a:spcBef>
                <a:spcPts val="600"/>
              </a:spcBef>
              <a:buClr>
                <a:srgbClr val="FFC000"/>
              </a:buClr>
              <a:buSzPct val="12000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Validity</a:t>
            </a:r>
          </a:p>
          <a:p>
            <a:pPr marL="815975" lvl="1" indent="-358775" algn="l">
              <a:spcBef>
                <a:spcPts val="600"/>
              </a:spcBef>
              <a:buClr>
                <a:srgbClr val="FFC000"/>
              </a:buClr>
              <a:buSzPct val="12000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Statistical Adjustment</a:t>
            </a:r>
          </a:p>
          <a:p>
            <a:pPr marL="815975" lvl="1" indent="-358775" algn="l">
              <a:spcBef>
                <a:spcPts val="600"/>
              </a:spcBef>
              <a:buClr>
                <a:srgbClr val="FFC000"/>
              </a:buClr>
              <a:buSzPct val="12000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Data Insufficiencies</a:t>
            </a:r>
          </a:p>
          <a:p>
            <a:pPr marL="815975" lvl="1" indent="-358775" algn="l">
              <a:spcBef>
                <a:spcPts val="600"/>
              </a:spcBef>
              <a:buClr>
                <a:srgbClr val="FFC000"/>
              </a:buClr>
              <a:buSzPct val="12000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Other Issues</a:t>
            </a:r>
          </a:p>
          <a:p>
            <a:pPr marL="815975" lvl="1" indent="-358775" algn="l">
              <a:spcBef>
                <a:spcPts val="600"/>
              </a:spcBef>
              <a:buClr>
                <a:srgbClr val="FFC000"/>
              </a:buClr>
              <a:buSzPct val="120000"/>
              <a:buFont typeface="Arial" panose="020B0604020202020204" pitchFamily="34" charset="0"/>
              <a:buChar char="•"/>
            </a:pPr>
            <a:r>
              <a:rPr lang="en-US" sz="2800" dirty="0" smtClean="0">
                <a:solidFill>
                  <a:srgbClr val="FFC000"/>
                </a:solidFill>
                <a:latin typeface="Times New Roman" panose="02020603050405020304" pitchFamily="18" charset="0"/>
                <a:cs typeface="Times New Roman" panose="02020603050405020304" pitchFamily="18" charset="0"/>
              </a:rPr>
              <a:t>Technical Issues</a:t>
            </a:r>
            <a:endParaRPr lang="en-HK" dirty="0">
              <a:solidFill>
                <a:srgbClr val="FFC000"/>
              </a:solidFill>
              <a:latin typeface="Times New Roman" panose="02020603050405020304" pitchFamily="18" charset="0"/>
              <a:cs typeface="Times New Roman" panose="02020603050405020304" pitchFamily="18" charset="0"/>
            </a:endParaRPr>
          </a:p>
          <a:p>
            <a:pPr marL="808038" lvl="1" algn="l">
              <a:spcBef>
                <a:spcPts val="600"/>
              </a:spcBef>
              <a:buClr>
                <a:srgbClr val="FFC000"/>
              </a:buClr>
              <a:buSzPct val="120000"/>
            </a:pPr>
            <a:r>
              <a:rPr lang="en-HK" sz="2800" dirty="0" smtClean="0">
                <a:solidFill>
                  <a:srgbClr val="FF0000"/>
                </a:solidFill>
                <a:latin typeface="Times New Roman" panose="02020603050405020304" pitchFamily="18" charset="0"/>
                <a:cs typeface="Times New Roman" panose="02020603050405020304" pitchFamily="18" charset="0"/>
              </a:rPr>
              <a:t>15. What is </a:t>
            </a:r>
            <a:r>
              <a:rPr lang="en-HK" sz="2800" dirty="0">
                <a:solidFill>
                  <a:srgbClr val="FF0000"/>
                </a:solidFill>
                <a:latin typeface="Times New Roman" panose="02020603050405020304" pitchFamily="18" charset="0"/>
                <a:cs typeface="Times New Roman" panose="02020603050405020304" pitchFamily="18" charset="0"/>
              </a:rPr>
              <a:t>the </a:t>
            </a:r>
            <a:r>
              <a:rPr lang="en-HK" sz="2800" dirty="0" smtClean="0">
                <a:solidFill>
                  <a:srgbClr val="FF0000"/>
                </a:solidFill>
                <a:latin typeface="Times New Roman" panose="02020603050405020304" pitchFamily="18" charset="0"/>
                <a:cs typeface="Times New Roman" panose="02020603050405020304" pitchFamily="18" charset="0"/>
              </a:rPr>
              <a:t>right level </a:t>
            </a:r>
            <a:r>
              <a:rPr lang="en-HK" sz="2800" dirty="0">
                <a:solidFill>
                  <a:srgbClr val="FF0000"/>
                </a:solidFill>
                <a:latin typeface="Times New Roman" panose="02020603050405020304" pitchFamily="18" charset="0"/>
                <a:cs typeface="Times New Roman" panose="02020603050405020304" pitchFamily="18" charset="0"/>
              </a:rPr>
              <a:t>of </a:t>
            </a:r>
            <a:r>
              <a:rPr lang="en-HK" sz="2800" dirty="0" smtClean="0">
                <a:solidFill>
                  <a:srgbClr val="FF0000"/>
                </a:solidFill>
                <a:latin typeface="Times New Roman" panose="02020603050405020304" pitchFamily="18" charset="0"/>
                <a:cs typeface="Times New Roman" panose="02020603050405020304" pitchFamily="18" charset="0"/>
              </a:rPr>
              <a:t>complexity </a:t>
            </a:r>
            <a:r>
              <a:rPr lang="en-HK" sz="2800" dirty="0">
                <a:solidFill>
                  <a:srgbClr val="FF0000"/>
                </a:solidFill>
                <a:latin typeface="Times New Roman" panose="02020603050405020304" pitchFamily="18" charset="0"/>
                <a:cs typeface="Times New Roman" panose="02020603050405020304" pitchFamily="18" charset="0"/>
              </a:rPr>
              <a:t>of </a:t>
            </a:r>
            <a:r>
              <a:rPr lang="en-HK" sz="2800" dirty="0" smtClean="0">
                <a:solidFill>
                  <a:srgbClr val="FF0000"/>
                </a:solidFill>
                <a:latin typeface="Times New Roman" panose="02020603050405020304" pitchFamily="18" charset="0"/>
                <a:cs typeface="Times New Roman" panose="02020603050405020304" pitchFamily="18" charset="0"/>
              </a:rPr>
              <a:t>psychometric models?</a:t>
            </a:r>
            <a:endParaRPr lang="en-HK" sz="28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989793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tangle 2"/>
          <p:cNvSpPr/>
          <p:nvPr/>
        </p:nvSpPr>
        <p:spPr>
          <a:xfrm>
            <a:off x="304800" y="228600"/>
            <a:ext cx="8305800" cy="646331"/>
          </a:xfrm>
          <a:prstGeom prst="rect">
            <a:avLst/>
          </a:prstGeom>
        </p:spPr>
        <p:txBody>
          <a:bodyPr wrap="square">
            <a:spAutoFit/>
          </a:bodyPr>
          <a:lstStyle/>
          <a:p>
            <a:r>
              <a:rPr lang="en-US" sz="3600" dirty="0">
                <a:latin typeface="Times New Roman" panose="02020603050405020304" pitchFamily="18" charset="0"/>
                <a:cs typeface="Times New Roman" panose="02020603050405020304" pitchFamily="18" charset="0"/>
              </a:rPr>
              <a:t>Measurement </a:t>
            </a:r>
            <a:r>
              <a:rPr lang="en-US" sz="3600" dirty="0" smtClean="0">
                <a:latin typeface="Times New Roman" panose="02020603050405020304" pitchFamily="18" charset="0"/>
                <a:cs typeface="Times New Roman" panose="02020603050405020304" pitchFamily="18" charset="0"/>
              </a:rPr>
              <a:t>Problems (</a:t>
            </a:r>
            <a:r>
              <a:rPr lang="en-US" sz="3600" dirty="0" err="1" smtClean="0">
                <a:latin typeface="Times New Roman" panose="02020603050405020304" pitchFamily="18" charset="0"/>
                <a:cs typeface="Times New Roman" panose="02020603050405020304" pitchFamily="18" charset="0"/>
              </a:rPr>
              <a:t>Wainer</a:t>
            </a:r>
            <a:r>
              <a:rPr lang="en-US" sz="3600" dirty="0" smtClean="0">
                <a:latin typeface="Times New Roman" panose="02020603050405020304" pitchFamily="18" charset="0"/>
                <a:cs typeface="Times New Roman" panose="02020603050405020304" pitchFamily="18" charset="0"/>
              </a:rPr>
              <a:t>, 1993)</a:t>
            </a:r>
            <a:endParaRPr lang="en-US" sz="3600" dirty="0">
              <a:latin typeface="Times New Roman" panose="02020603050405020304" pitchFamily="18" charset="0"/>
              <a:cs typeface="Times New Roman" panose="02020603050405020304" pitchFamily="18" charset="0"/>
            </a:endParaRPr>
          </a:p>
        </p:txBody>
      </p:sp>
      <p:sp>
        <p:nvSpPr>
          <p:cNvPr id="4" name="Rectangle 3"/>
          <p:cNvSpPr/>
          <p:nvPr/>
        </p:nvSpPr>
        <p:spPr>
          <a:xfrm>
            <a:off x="381000" y="1111508"/>
            <a:ext cx="8458200" cy="5247590"/>
          </a:xfrm>
          <a:prstGeom prst="rect">
            <a:avLst/>
          </a:prstGeom>
        </p:spPr>
        <p:txBody>
          <a:bodyPr wrap="square">
            <a:spAutoFit/>
          </a:bodyPr>
          <a:lstStyle/>
          <a:p>
            <a:pPr marL="358775" indent="-358775" algn="l">
              <a:spcBef>
                <a:spcPts val="1200"/>
              </a:spcBef>
              <a:buClr>
                <a:srgbClr val="FFC000"/>
              </a:buClr>
              <a:buSzPct val="120000"/>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The problems were </a:t>
            </a:r>
            <a:r>
              <a:rPr lang="en-US" dirty="0">
                <a:latin typeface="Times New Roman" panose="02020603050405020304" pitchFamily="18" charset="0"/>
                <a:cs typeface="Times New Roman" panose="02020603050405020304" pitchFamily="18" charset="0"/>
              </a:rPr>
              <a:t>grouped into five </a:t>
            </a:r>
            <a:r>
              <a:rPr lang="en-US" dirty="0" smtClean="0">
                <a:latin typeface="Times New Roman" panose="02020603050405020304" pitchFamily="18" charset="0"/>
                <a:cs typeface="Times New Roman" panose="02020603050405020304" pitchFamily="18" charset="0"/>
              </a:rPr>
              <a:t>categories</a:t>
            </a:r>
          </a:p>
          <a:p>
            <a:pPr marL="815975" lvl="1" indent="-358775" algn="l">
              <a:spcBef>
                <a:spcPts val="600"/>
              </a:spcBef>
              <a:buClr>
                <a:srgbClr val="FFC000"/>
              </a:buClr>
              <a:buSzPct val="12000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Validity</a:t>
            </a:r>
          </a:p>
          <a:p>
            <a:pPr marL="815975" lvl="1" indent="-358775" algn="l">
              <a:spcBef>
                <a:spcPts val="600"/>
              </a:spcBef>
              <a:buClr>
                <a:srgbClr val="FFC000"/>
              </a:buClr>
              <a:buSzPct val="12000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Statistical Adjustment</a:t>
            </a:r>
          </a:p>
          <a:p>
            <a:pPr marL="815975" lvl="1" indent="-358775" algn="l">
              <a:spcBef>
                <a:spcPts val="600"/>
              </a:spcBef>
              <a:buClr>
                <a:srgbClr val="FFC000"/>
              </a:buClr>
              <a:buSzPct val="12000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Data Insufficiencies</a:t>
            </a:r>
          </a:p>
          <a:p>
            <a:pPr marL="815975" lvl="1" indent="-358775" algn="l">
              <a:spcBef>
                <a:spcPts val="600"/>
              </a:spcBef>
              <a:buClr>
                <a:srgbClr val="FFC000"/>
              </a:buClr>
              <a:buSzPct val="12000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Other Issues</a:t>
            </a:r>
          </a:p>
          <a:p>
            <a:pPr marL="815975" lvl="1" indent="-358775" algn="l">
              <a:spcBef>
                <a:spcPts val="600"/>
              </a:spcBef>
              <a:buClr>
                <a:srgbClr val="FFC000"/>
              </a:buClr>
              <a:buSzPct val="12000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Technical Issues</a:t>
            </a:r>
          </a:p>
          <a:p>
            <a:pPr marL="358775" indent="-358775" algn="l">
              <a:spcBef>
                <a:spcPts val="600"/>
              </a:spcBef>
              <a:buClr>
                <a:srgbClr val="FFC000"/>
              </a:buClr>
              <a:buSzPct val="120000"/>
              <a:buFont typeface="Arial" panose="020B0604020202020204" pitchFamily="34" charset="0"/>
              <a:buChar char="•"/>
            </a:pPr>
            <a:r>
              <a:rPr lang="en-HK" dirty="0" smtClean="0">
                <a:latin typeface="Times New Roman" panose="02020603050405020304" pitchFamily="18" charset="0"/>
                <a:cs typeface="Times New Roman" panose="02020603050405020304" pitchFamily="18" charset="0"/>
              </a:rPr>
              <a:t>Have these problems been addressed in the past 25 years? </a:t>
            </a:r>
          </a:p>
          <a:p>
            <a:pPr marL="358775" indent="-358775" algn="l">
              <a:spcBef>
                <a:spcPts val="600"/>
              </a:spcBef>
              <a:buClr>
                <a:srgbClr val="FFC000"/>
              </a:buClr>
              <a:buSzPct val="120000"/>
              <a:buFont typeface="Arial" panose="020B0604020202020204" pitchFamily="34" charset="0"/>
              <a:buChar char="•"/>
            </a:pPr>
            <a:r>
              <a:rPr lang="en-HK" dirty="0" smtClean="0">
                <a:latin typeface="Times New Roman" panose="02020603050405020304" pitchFamily="18" charset="0"/>
                <a:cs typeface="Times New Roman" panose="02020603050405020304" pitchFamily="18" charset="0"/>
              </a:rPr>
              <a:t>To what extent are these problems still relevant today?</a:t>
            </a:r>
            <a:endParaRPr lang="en-HK"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95550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tangle 2"/>
          <p:cNvSpPr/>
          <p:nvPr/>
        </p:nvSpPr>
        <p:spPr>
          <a:xfrm>
            <a:off x="0" y="228600"/>
            <a:ext cx="9144000" cy="646331"/>
          </a:xfrm>
          <a:prstGeom prst="rect">
            <a:avLst/>
          </a:prstGeom>
        </p:spPr>
        <p:txBody>
          <a:bodyPr wrap="square">
            <a:spAutoFit/>
          </a:bodyPr>
          <a:lstStyle/>
          <a:p>
            <a:r>
              <a:rPr lang="en-US" sz="3600" dirty="0">
                <a:latin typeface="Times New Roman" panose="02020603050405020304" pitchFamily="18" charset="0"/>
                <a:ea typeface="Calibri" panose="020F0502020204030204" pitchFamily="34" charset="0"/>
                <a:cs typeface="Times New Roman" panose="02020603050405020304" pitchFamily="18" charset="0"/>
              </a:rPr>
              <a:t>Educational Measurement: A Shift in Focus </a:t>
            </a:r>
            <a:endParaRPr lang="en-US" sz="3600" dirty="0">
              <a:latin typeface="Times New Roman" panose="02020603050405020304" pitchFamily="18" charset="0"/>
              <a:cs typeface="Times New Roman" panose="02020603050405020304" pitchFamily="18" charset="0"/>
            </a:endParaRPr>
          </a:p>
        </p:txBody>
      </p:sp>
      <p:sp>
        <p:nvSpPr>
          <p:cNvPr id="4" name="Rectangle 3"/>
          <p:cNvSpPr/>
          <p:nvPr/>
        </p:nvSpPr>
        <p:spPr>
          <a:xfrm>
            <a:off x="360000" y="1080000"/>
            <a:ext cx="8460000" cy="5693866"/>
          </a:xfrm>
          <a:prstGeom prst="rect">
            <a:avLst/>
          </a:prstGeom>
        </p:spPr>
        <p:txBody>
          <a:bodyPr wrap="square">
            <a:spAutoFit/>
          </a:bodyPr>
          <a:lstStyle/>
          <a:p>
            <a:pPr marL="358775" indent="-358775" algn="l">
              <a:buClr>
                <a:srgbClr val="FFC000"/>
              </a:buClr>
              <a:buSzPct val="120000"/>
              <a:buFont typeface="Arial" panose="020B0604020202020204" pitchFamily="34" charset="0"/>
              <a:buChar char="•"/>
            </a:pPr>
            <a:r>
              <a:rPr lang="en-HK" altLang="en-US" dirty="0" smtClean="0">
                <a:latin typeface="Times New Roman" panose="02020603050405020304" pitchFamily="18" charset="0"/>
                <a:cs typeface="Times New Roman" panose="02020603050405020304" pitchFamily="18" charset="0"/>
              </a:rPr>
              <a:t>In recent years, various stakeholders have been experiencing testing fatigue with</a:t>
            </a:r>
            <a:r>
              <a:rPr lang="en-US" altLang="en-US" dirty="0" smtClean="0">
                <a:latin typeface="Times New Roman" panose="02020603050405020304" pitchFamily="18" charset="0"/>
                <a:cs typeface="Times New Roman" panose="02020603050405020304" pitchFamily="18" charset="0"/>
              </a:rPr>
              <a:t> </a:t>
            </a:r>
            <a:r>
              <a:rPr lang="en-US" altLang="en-US" dirty="0">
                <a:latin typeface="Times New Roman" panose="02020603050405020304" pitchFamily="18" charset="0"/>
                <a:cs typeface="Times New Roman" panose="02020603050405020304" pitchFamily="18" charset="0"/>
              </a:rPr>
              <a:t>large-scale </a:t>
            </a:r>
            <a:r>
              <a:rPr lang="en-US" altLang="en-US" dirty="0" smtClean="0">
                <a:latin typeface="Times New Roman" panose="02020603050405020304" pitchFamily="18" charset="0"/>
                <a:cs typeface="Times New Roman" panose="02020603050405020304" pitchFamily="18" charset="0"/>
              </a:rPr>
              <a:t>assessments</a:t>
            </a:r>
            <a:r>
              <a:rPr lang="en-US" altLang="en-US" dirty="0">
                <a:latin typeface="Times New Roman" panose="02020603050405020304" pitchFamily="18" charset="0"/>
                <a:cs typeface="Times New Roman" panose="02020603050405020304" pitchFamily="18" charset="0"/>
              </a:rPr>
              <a:t> </a:t>
            </a:r>
            <a:r>
              <a:rPr lang="en-US" altLang="en-US" dirty="0" smtClean="0">
                <a:latin typeface="Times New Roman" panose="02020603050405020304" pitchFamily="18" charset="0"/>
                <a:cs typeface="Times New Roman" panose="02020603050405020304" pitchFamily="18" charset="0"/>
              </a:rPr>
              <a:t>that are summative </a:t>
            </a:r>
            <a:r>
              <a:rPr lang="en-US" altLang="en-US" dirty="0">
                <a:latin typeface="Times New Roman" panose="02020603050405020304" pitchFamily="18" charset="0"/>
                <a:cs typeface="Times New Roman" panose="02020603050405020304" pitchFamily="18" charset="0"/>
              </a:rPr>
              <a:t>in </a:t>
            </a:r>
            <a:r>
              <a:rPr lang="en-US" altLang="en-US" dirty="0" smtClean="0">
                <a:latin typeface="Times New Roman" panose="02020603050405020304" pitchFamily="18" charset="0"/>
                <a:cs typeface="Times New Roman" panose="02020603050405020304" pitchFamily="18" charset="0"/>
              </a:rPr>
              <a:t>nature</a:t>
            </a:r>
          </a:p>
          <a:p>
            <a:pPr marL="358775" indent="-358775" algn="l">
              <a:buClr>
                <a:srgbClr val="FFC000"/>
              </a:buClr>
              <a:buSzPct val="120000"/>
              <a:buFont typeface="Arial" panose="020B0604020202020204" pitchFamily="34" charset="0"/>
              <a:buChar char="•"/>
            </a:pPr>
            <a:r>
              <a:rPr lang="en-US" altLang="en-US" dirty="0" smtClean="0">
                <a:latin typeface="Times New Roman" pitchFamily="18" charset="0"/>
              </a:rPr>
              <a:t>These assessments provide single-valued </a:t>
            </a:r>
            <a:r>
              <a:rPr lang="en-US" altLang="en-US" dirty="0">
                <a:latin typeface="Times New Roman" pitchFamily="18" charset="0"/>
              </a:rPr>
              <a:t>scores useful in establishing relative order, but not in evaluating students' </a:t>
            </a:r>
            <a:r>
              <a:rPr lang="en-US" altLang="en-US" dirty="0" smtClean="0">
                <a:latin typeface="Times New Roman" pitchFamily="18" charset="0"/>
              </a:rPr>
              <a:t>strengths </a:t>
            </a:r>
            <a:r>
              <a:rPr lang="en-US" altLang="en-US" dirty="0">
                <a:latin typeface="Times New Roman" pitchFamily="18" charset="0"/>
              </a:rPr>
              <a:t>and weaknesses</a:t>
            </a:r>
          </a:p>
          <a:p>
            <a:pPr marL="358775" indent="-358775" algn="l">
              <a:buClr>
                <a:srgbClr val="FFC000"/>
              </a:buClr>
              <a:buSzPct val="120000"/>
              <a:buFont typeface="Arial" panose="020B0604020202020204" pitchFamily="34" charset="0"/>
              <a:buChar char="•"/>
            </a:pPr>
            <a:r>
              <a:rPr lang="en-US" altLang="en-US" dirty="0" smtClean="0">
                <a:latin typeface="Times New Roman" panose="02020603050405020304" pitchFamily="18" charset="0"/>
                <a:cs typeface="Times New Roman" panose="02020603050405020304" pitchFamily="18" charset="0"/>
              </a:rPr>
              <a:t>What we need are assessments that </a:t>
            </a:r>
          </a:p>
          <a:p>
            <a:pPr marL="815975" lvl="1" indent="-358775" algn="l">
              <a:buClr>
                <a:srgbClr val="FFC000"/>
              </a:buClr>
              <a:buSzPct val="120000"/>
              <a:buFont typeface="Arial" panose="020B0604020202020204" pitchFamily="34" charset="0"/>
              <a:buChar char="•"/>
            </a:pPr>
            <a:r>
              <a:rPr lang="en-US" altLang="en-US" sz="2800" dirty="0" smtClean="0">
                <a:latin typeface="Times New Roman" panose="02020603050405020304" pitchFamily="18" charset="0"/>
                <a:cs typeface="Times New Roman" panose="02020603050405020304" pitchFamily="18" charset="0"/>
              </a:rPr>
              <a:t>aim ‘‘</a:t>
            </a:r>
            <a:r>
              <a:rPr lang="en-US" altLang="en-US" sz="2800" dirty="0">
                <a:latin typeface="Times New Roman" panose="02020603050405020304" pitchFamily="18" charset="0"/>
                <a:cs typeface="Times New Roman" panose="02020603050405020304" pitchFamily="18" charset="0"/>
              </a:rPr>
              <a:t>to educate and improve student performance and not merely to audit it’’ (Wiggins, 1998) </a:t>
            </a:r>
          </a:p>
          <a:p>
            <a:pPr marL="815975" lvl="1" indent="-358775" algn="l">
              <a:buClr>
                <a:srgbClr val="FFC000"/>
              </a:buClr>
              <a:buSzPct val="120000"/>
              <a:buFont typeface="Arial" panose="020B0604020202020204" pitchFamily="34" charset="0"/>
              <a:buChar char="•"/>
            </a:pPr>
            <a:r>
              <a:rPr lang="en-US" altLang="en-US" sz="2800" dirty="0">
                <a:latin typeface="Times New Roman" panose="02020603050405020304" pitchFamily="18" charset="0"/>
                <a:cs typeface="Times New Roman" panose="02020603050405020304" pitchFamily="18" charset="0"/>
              </a:rPr>
              <a:t>c</a:t>
            </a:r>
            <a:r>
              <a:rPr lang="en-US" altLang="en-US" sz="2800" dirty="0" smtClean="0">
                <a:latin typeface="Times New Roman" panose="02020603050405020304" pitchFamily="18" charset="0"/>
                <a:cs typeface="Times New Roman" panose="02020603050405020304" pitchFamily="18" charset="0"/>
              </a:rPr>
              <a:t>an be </a:t>
            </a:r>
            <a:r>
              <a:rPr lang="en-US" altLang="en-US" sz="2800" dirty="0">
                <a:latin typeface="Times New Roman" panose="02020603050405020304" pitchFamily="18" charset="0"/>
                <a:cs typeface="Times New Roman" panose="02020603050405020304" pitchFamily="18" charset="0"/>
              </a:rPr>
              <a:t>used not only to ascertain the status of learning but also to further learning (</a:t>
            </a:r>
            <a:r>
              <a:rPr lang="en-US" altLang="en-US" sz="2800" dirty="0" err="1">
                <a:latin typeface="Times New Roman" panose="02020603050405020304" pitchFamily="18" charset="0"/>
                <a:cs typeface="Times New Roman" panose="02020603050405020304" pitchFamily="18" charset="0"/>
              </a:rPr>
              <a:t>Stiggins</a:t>
            </a:r>
            <a:r>
              <a:rPr lang="en-US" altLang="en-US" sz="2800" dirty="0">
                <a:latin typeface="Times New Roman" panose="02020603050405020304" pitchFamily="18" charset="0"/>
                <a:cs typeface="Times New Roman" panose="02020603050405020304" pitchFamily="18" charset="0"/>
              </a:rPr>
              <a:t>, 2002</a:t>
            </a:r>
            <a:r>
              <a:rPr lang="en-US" altLang="en-US" sz="2800" dirty="0" smtClean="0">
                <a:latin typeface="Times New Roman" panose="02020603050405020304" pitchFamily="18" charset="0"/>
                <a:cs typeface="Times New Roman" panose="02020603050405020304" pitchFamily="18" charset="0"/>
              </a:rPr>
              <a:t>)</a:t>
            </a:r>
          </a:p>
          <a:p>
            <a:pPr marL="358775" indent="-358775" algn="l">
              <a:buClr>
                <a:srgbClr val="FFC000"/>
              </a:buClr>
              <a:buSzPct val="120000"/>
              <a:buFont typeface="Arial" panose="020B0604020202020204" pitchFamily="34" charset="0"/>
              <a:buChar char="•"/>
            </a:pPr>
            <a:endParaRPr lang="en-US" alt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45862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3"/>
          <p:cNvSpPr/>
          <p:nvPr/>
        </p:nvSpPr>
        <p:spPr>
          <a:xfrm>
            <a:off x="360000" y="1080000"/>
            <a:ext cx="8460000" cy="5016758"/>
          </a:xfrm>
          <a:prstGeom prst="rect">
            <a:avLst/>
          </a:prstGeom>
        </p:spPr>
        <p:txBody>
          <a:bodyPr wrap="square">
            <a:spAutoFit/>
          </a:bodyPr>
          <a:lstStyle/>
          <a:p>
            <a:pPr marL="358775" indent="-358775" algn="l">
              <a:buClr>
                <a:srgbClr val="FFC000"/>
              </a:buClr>
              <a:buSzPct val="120000"/>
              <a:buFont typeface="Arial" panose="020B0604020202020204" pitchFamily="34" charset="0"/>
              <a:buChar char="•"/>
            </a:pPr>
            <a:r>
              <a:rPr lang="en-HK" altLang="en-US" dirty="0">
                <a:latin typeface="Times New Roman" panose="02020603050405020304" pitchFamily="18" charset="0"/>
                <a:cs typeface="Times New Roman" panose="02020603050405020304" pitchFamily="18" charset="0"/>
              </a:rPr>
              <a:t>In other words, we need </a:t>
            </a:r>
            <a:r>
              <a:rPr lang="en-HK" altLang="en-US" i="1" dirty="0">
                <a:latin typeface="Times New Roman" panose="02020603050405020304" pitchFamily="18" charset="0"/>
                <a:cs typeface="Times New Roman" panose="02020603050405020304" pitchFamily="18" charset="0"/>
              </a:rPr>
              <a:t>formative</a:t>
            </a:r>
            <a:r>
              <a:rPr lang="en-HK" altLang="en-US" dirty="0">
                <a:latin typeface="Times New Roman" panose="02020603050405020304" pitchFamily="18" charset="0"/>
                <a:cs typeface="Times New Roman" panose="02020603050405020304" pitchFamily="18" charset="0"/>
              </a:rPr>
              <a:t> assessments</a:t>
            </a:r>
            <a:r>
              <a:rPr lang="en-US" altLang="en-US" dirty="0">
                <a:latin typeface="Times New Roman" panose="02020603050405020304" pitchFamily="18" charset="0"/>
                <a:cs typeface="Times New Roman" panose="02020603050405020304" pitchFamily="18" charset="0"/>
              </a:rPr>
              <a:t> or assessments that can </a:t>
            </a:r>
            <a:r>
              <a:rPr lang="en-US" altLang="en-US" i="1" dirty="0" smtClean="0">
                <a:latin typeface="Times New Roman" panose="02020603050405020304" pitchFamily="18" charset="0"/>
                <a:cs typeface="Times New Roman" panose="02020603050405020304" pitchFamily="18" charset="0"/>
              </a:rPr>
              <a:t>inform </a:t>
            </a:r>
            <a:r>
              <a:rPr lang="en-US" altLang="en-US" i="1" dirty="0">
                <a:latin typeface="Times New Roman" panose="02020603050405020304" pitchFamily="18" charset="0"/>
                <a:cs typeface="Times New Roman" panose="02020603050405020304" pitchFamily="18" charset="0"/>
              </a:rPr>
              <a:t>learning</a:t>
            </a:r>
          </a:p>
          <a:p>
            <a:pPr marL="358775" indent="-358775" algn="l">
              <a:buClr>
                <a:srgbClr val="FFC000"/>
              </a:buClr>
              <a:buSzPct val="120000"/>
              <a:buFont typeface="Arial" panose="020B0604020202020204" pitchFamily="34" charset="0"/>
              <a:buChar char="•"/>
            </a:pPr>
            <a:r>
              <a:rPr lang="en-US" altLang="en-US" dirty="0" smtClean="0">
                <a:latin typeface="Times New Roman" panose="02020603050405020304" pitchFamily="18" charset="0"/>
                <a:cs typeface="Times New Roman" panose="02020603050405020304" pitchFamily="18" charset="0"/>
              </a:rPr>
              <a:t>Formative assessments can provide </a:t>
            </a:r>
            <a:r>
              <a:rPr lang="en-US" altLang="en-US" dirty="0">
                <a:latin typeface="Times New Roman" panose="02020603050405020304" pitchFamily="18" charset="0"/>
                <a:cs typeface="Times New Roman" panose="02020603050405020304" pitchFamily="18" charset="0"/>
              </a:rPr>
              <a:t>specific information about students’ strengths and difficulties with learning</a:t>
            </a:r>
          </a:p>
          <a:p>
            <a:pPr marL="358775" indent="-358775" algn="l">
              <a:buClr>
                <a:srgbClr val="FFC000"/>
              </a:buClr>
              <a:buSzPct val="120000"/>
              <a:buFont typeface="Arial" panose="020B0604020202020204" pitchFamily="34" charset="0"/>
              <a:buChar char="•"/>
            </a:pPr>
            <a:r>
              <a:rPr lang="en-US" altLang="en-US" dirty="0">
                <a:latin typeface="Times New Roman" panose="02020603050405020304" pitchFamily="18" charset="0"/>
                <a:cs typeface="Times New Roman" panose="02020603050405020304" pitchFamily="18" charset="0"/>
              </a:rPr>
              <a:t>Teachers can use </a:t>
            </a:r>
            <a:r>
              <a:rPr lang="en-US" altLang="en-US" dirty="0" smtClean="0">
                <a:latin typeface="Times New Roman" panose="02020603050405020304" pitchFamily="18" charset="0"/>
                <a:cs typeface="Times New Roman" panose="02020603050405020304" pitchFamily="18" charset="0"/>
              </a:rPr>
              <a:t>this type of information to </a:t>
            </a:r>
            <a:r>
              <a:rPr lang="en-US" altLang="en-US" dirty="0">
                <a:latin typeface="Times New Roman" panose="02020603050405020304" pitchFamily="18" charset="0"/>
                <a:cs typeface="Times New Roman" panose="02020603050405020304" pitchFamily="18" charset="0"/>
              </a:rPr>
              <a:t>adapt instruction to meet students’ needs</a:t>
            </a:r>
          </a:p>
          <a:p>
            <a:pPr marL="358775" indent="-358775" algn="l">
              <a:buClr>
                <a:srgbClr val="FFC000"/>
              </a:buClr>
              <a:buSzPct val="120000"/>
              <a:buFont typeface="Arial" panose="020B0604020202020204" pitchFamily="34" charset="0"/>
              <a:buChar char="•"/>
            </a:pPr>
            <a:r>
              <a:rPr lang="en-US" altLang="en-US" dirty="0">
                <a:latin typeface="Times New Roman" panose="02020603050405020304" pitchFamily="18" charset="0"/>
                <a:cs typeface="Times New Roman" panose="02020603050405020304" pitchFamily="18" charset="0"/>
              </a:rPr>
              <a:t>T</a:t>
            </a:r>
            <a:r>
              <a:rPr lang="en-US" altLang="en-US" dirty="0" smtClean="0">
                <a:latin typeface="Times New Roman" panose="02020603050405020304" pitchFamily="18" charset="0"/>
                <a:cs typeface="Times New Roman" panose="02020603050405020304" pitchFamily="18" charset="0"/>
              </a:rPr>
              <a:t>his type of information can also help students determine </a:t>
            </a:r>
            <a:r>
              <a:rPr lang="en-US" altLang="en-US" dirty="0">
                <a:latin typeface="Times New Roman" panose="02020603050405020304" pitchFamily="18" charset="0"/>
                <a:cs typeface="Times New Roman" panose="02020603050405020304" pitchFamily="18" charset="0"/>
              </a:rPr>
              <a:t>the skills and knowledge they need to </a:t>
            </a:r>
            <a:r>
              <a:rPr lang="en-US" altLang="en-US" dirty="0" smtClean="0">
                <a:latin typeface="Times New Roman" panose="02020603050405020304" pitchFamily="18" charset="0"/>
                <a:cs typeface="Times New Roman" panose="02020603050405020304" pitchFamily="18" charset="0"/>
              </a:rPr>
              <a:t>further develop</a:t>
            </a:r>
            <a:endParaRPr lang="en-US" altLang="en-US" dirty="0">
              <a:latin typeface="Times New Roman" panose="02020603050405020304" pitchFamily="18" charset="0"/>
              <a:cs typeface="Times New Roman" panose="02020603050405020304" pitchFamily="18" charset="0"/>
            </a:endParaRPr>
          </a:p>
        </p:txBody>
      </p:sp>
      <p:sp>
        <p:nvSpPr>
          <p:cNvPr id="5" name="Rectangle 4"/>
          <p:cNvSpPr/>
          <p:nvPr/>
        </p:nvSpPr>
        <p:spPr>
          <a:xfrm>
            <a:off x="0" y="228600"/>
            <a:ext cx="9144000" cy="646331"/>
          </a:xfrm>
          <a:prstGeom prst="rect">
            <a:avLst/>
          </a:prstGeom>
        </p:spPr>
        <p:txBody>
          <a:bodyPr wrap="square">
            <a:spAutoFit/>
          </a:bodyPr>
          <a:lstStyle/>
          <a:p>
            <a:r>
              <a:rPr lang="en-US" sz="3600" dirty="0">
                <a:latin typeface="Times New Roman" panose="02020603050405020304" pitchFamily="18" charset="0"/>
                <a:ea typeface="Calibri" panose="020F0502020204030204" pitchFamily="34" charset="0"/>
                <a:cs typeface="Times New Roman" panose="02020603050405020304" pitchFamily="18" charset="0"/>
              </a:rPr>
              <a:t>Educational Measurement: A Shift in Focus </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00156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3"/>
          <p:cNvSpPr/>
          <p:nvPr/>
        </p:nvSpPr>
        <p:spPr>
          <a:xfrm>
            <a:off x="360000" y="1080000"/>
            <a:ext cx="8460000" cy="5701561"/>
          </a:xfrm>
          <a:prstGeom prst="rect">
            <a:avLst/>
          </a:prstGeom>
        </p:spPr>
        <p:txBody>
          <a:bodyPr wrap="square">
            <a:spAutoFit/>
          </a:bodyPr>
          <a:lstStyle/>
          <a:p>
            <a:pPr marL="358775" indent="-358775" algn="l">
              <a:spcBef>
                <a:spcPts val="600"/>
              </a:spcBef>
              <a:buClr>
                <a:srgbClr val="FFC000"/>
              </a:buClr>
              <a:buSzPct val="120000"/>
              <a:buFont typeface="Arial" panose="020B0604020202020204" pitchFamily="34" charset="0"/>
              <a:buChar char="•"/>
            </a:pPr>
            <a:r>
              <a:rPr lang="en-US" dirty="0" smtClean="0">
                <a:latin typeface="Times New Roman" pitchFamily="18" charset="0"/>
                <a:cs typeface="Times New Roman" pitchFamily="18" charset="0"/>
              </a:rPr>
              <a:t>Traditional IRT models use scale </a:t>
            </a:r>
            <a:r>
              <a:rPr lang="en-US" dirty="0">
                <a:latin typeface="Times New Roman" pitchFamily="18" charset="0"/>
                <a:cs typeface="Times New Roman" pitchFamily="18" charset="0"/>
              </a:rPr>
              <a:t>anchoring and item </a:t>
            </a:r>
            <a:r>
              <a:rPr lang="en-US" dirty="0" smtClean="0">
                <a:latin typeface="Times New Roman" pitchFamily="18" charset="0"/>
                <a:cs typeface="Times New Roman" pitchFamily="18" charset="0"/>
              </a:rPr>
              <a:t>mapping to </a:t>
            </a:r>
            <a:r>
              <a:rPr lang="en-US" dirty="0">
                <a:latin typeface="Times New Roman" pitchFamily="18" charset="0"/>
                <a:cs typeface="Times New Roman" pitchFamily="18" charset="0"/>
              </a:rPr>
              <a:t>identify the types of </a:t>
            </a:r>
            <a:r>
              <a:rPr lang="en-US" dirty="0" smtClean="0">
                <a:latin typeface="Times New Roman" pitchFamily="18" charset="0"/>
                <a:cs typeface="Times New Roman" pitchFamily="18" charset="0"/>
              </a:rPr>
              <a:t>problems </a:t>
            </a:r>
            <a:r>
              <a:rPr lang="en-US" dirty="0">
                <a:latin typeface="Times New Roman" pitchFamily="18" charset="0"/>
                <a:cs typeface="Times New Roman" pitchFamily="18" charset="0"/>
              </a:rPr>
              <a:t>students of differing proficiencies can </a:t>
            </a:r>
            <a:r>
              <a:rPr lang="en-US" dirty="0" smtClean="0">
                <a:latin typeface="Times New Roman" pitchFamily="18" charset="0"/>
                <a:cs typeface="Times New Roman" pitchFamily="18" charset="0"/>
              </a:rPr>
              <a:t>do</a:t>
            </a:r>
          </a:p>
          <a:p>
            <a:pPr marL="358775" indent="-358775" algn="l">
              <a:spcBef>
                <a:spcPts val="600"/>
              </a:spcBef>
              <a:buClr>
                <a:srgbClr val="FFC000"/>
              </a:buClr>
              <a:buSzPct val="120000"/>
              <a:buFont typeface="Arial" panose="020B0604020202020204" pitchFamily="34" charset="0"/>
              <a:buChar char="•"/>
            </a:pPr>
            <a:r>
              <a:rPr lang="en-US" dirty="0" smtClean="0">
                <a:latin typeface="Times New Roman" pitchFamily="18" charset="0"/>
                <a:cs typeface="Times New Roman" pitchFamily="18" charset="0"/>
              </a:rPr>
              <a:t>However, item difficulty </a:t>
            </a:r>
            <a:r>
              <a:rPr lang="en-US" dirty="0">
                <a:latin typeface="Times New Roman" pitchFamily="18" charset="0"/>
                <a:cs typeface="Times New Roman" pitchFamily="18" charset="0"/>
              </a:rPr>
              <a:t>is a </a:t>
            </a:r>
            <a:r>
              <a:rPr lang="en-US" dirty="0" smtClean="0">
                <a:latin typeface="Times New Roman" pitchFamily="18" charset="0"/>
                <a:cs typeface="Times New Roman" pitchFamily="18" charset="0"/>
              </a:rPr>
              <a:t>coarse </a:t>
            </a:r>
            <a:r>
              <a:rPr lang="en-US" dirty="0">
                <a:latin typeface="Times New Roman" pitchFamily="18" charset="0"/>
                <a:cs typeface="Times New Roman" pitchFamily="18" charset="0"/>
              </a:rPr>
              <a:t>summary of the different features that make an item easy or </a:t>
            </a:r>
            <a:r>
              <a:rPr lang="en-US" dirty="0" smtClean="0">
                <a:latin typeface="Times New Roman" pitchFamily="18" charset="0"/>
                <a:cs typeface="Times New Roman" pitchFamily="18" charset="0"/>
              </a:rPr>
              <a:t>difficult – this does not help us understand what students know or do not know</a:t>
            </a:r>
          </a:p>
          <a:p>
            <a:pPr marL="358775" indent="-358775" algn="l">
              <a:spcBef>
                <a:spcPts val="600"/>
              </a:spcBef>
              <a:buClr>
                <a:srgbClr val="FFC000"/>
              </a:buClr>
              <a:buSzPct val="120000"/>
              <a:buFont typeface="Arial" panose="020B0604020202020204" pitchFamily="34" charset="0"/>
              <a:buChar char="•"/>
            </a:pPr>
            <a:r>
              <a:rPr lang="en-HK" dirty="0" smtClean="0">
                <a:latin typeface="Times New Roman" pitchFamily="18" charset="0"/>
                <a:cs typeface="Times New Roman" pitchFamily="18" charset="0"/>
              </a:rPr>
              <a:t>Moreover, examinees do not necessarily master the items they dominate – some weaknesses might be overlooked</a:t>
            </a:r>
            <a:endParaRPr lang="en-US" dirty="0">
              <a:latin typeface="Times New Roman" pitchFamily="18" charset="0"/>
              <a:cs typeface="Times New Roman" pitchFamily="18" charset="0"/>
            </a:endParaRPr>
          </a:p>
          <a:p>
            <a:pPr marL="358775" indent="-358775" algn="l">
              <a:spcBef>
                <a:spcPts val="300"/>
              </a:spcBef>
              <a:buClr>
                <a:srgbClr val="FFC000"/>
              </a:buClr>
              <a:buSzPct val="120000"/>
              <a:buFont typeface="Arial" panose="020B0604020202020204" pitchFamily="34" charset="0"/>
              <a:buChar char="•"/>
            </a:pPr>
            <a:endParaRPr lang="en-US" dirty="0">
              <a:latin typeface="Times New Roman" pitchFamily="18" charset="0"/>
              <a:cs typeface="Times New Roman" pitchFamily="18" charset="0"/>
            </a:endParaRPr>
          </a:p>
        </p:txBody>
      </p:sp>
      <p:sp>
        <p:nvSpPr>
          <p:cNvPr id="5" name="Rectangle 4"/>
          <p:cNvSpPr/>
          <p:nvPr/>
        </p:nvSpPr>
        <p:spPr>
          <a:xfrm>
            <a:off x="0" y="228600"/>
            <a:ext cx="9144000" cy="646331"/>
          </a:xfrm>
          <a:prstGeom prst="rect">
            <a:avLst/>
          </a:prstGeom>
        </p:spPr>
        <p:txBody>
          <a:bodyPr wrap="square">
            <a:spAutoFit/>
          </a:bodyPr>
          <a:lstStyle/>
          <a:p>
            <a:r>
              <a:rPr lang="en-US" sz="3600" dirty="0">
                <a:latin typeface="Times New Roman" panose="02020603050405020304" pitchFamily="18" charset="0"/>
                <a:ea typeface="Calibri" panose="020F0502020204030204" pitchFamily="34" charset="0"/>
                <a:cs typeface="Times New Roman" panose="02020603050405020304" pitchFamily="18" charset="0"/>
              </a:rPr>
              <a:t>Educational Measurement: A Shift in Focus </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56309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3"/>
          <p:cNvSpPr/>
          <p:nvPr/>
        </p:nvSpPr>
        <p:spPr>
          <a:xfrm>
            <a:off x="360000" y="1080000"/>
            <a:ext cx="8460000" cy="5093702"/>
          </a:xfrm>
          <a:prstGeom prst="rect">
            <a:avLst/>
          </a:prstGeom>
        </p:spPr>
        <p:txBody>
          <a:bodyPr wrap="square">
            <a:spAutoFit/>
          </a:bodyPr>
          <a:lstStyle/>
          <a:p>
            <a:pPr marL="358775" indent="-358775" algn="l" eaLnBrk="1" hangingPunct="1">
              <a:spcBef>
                <a:spcPts val="300"/>
              </a:spcBef>
              <a:buClr>
                <a:srgbClr val="FFC000"/>
              </a:buClr>
              <a:buSzPct val="120000"/>
              <a:buFont typeface="Arial" panose="020B0604020202020204" pitchFamily="34" charset="0"/>
              <a:buChar char="•"/>
            </a:pPr>
            <a:r>
              <a:rPr lang="en-US" dirty="0" smtClean="0">
                <a:latin typeface="Times New Roman" pitchFamily="18" charset="0"/>
                <a:cs typeface="Times New Roman" pitchFamily="18" charset="0"/>
              </a:rPr>
              <a:t>In contrast, </a:t>
            </a:r>
            <a:r>
              <a:rPr lang="en-US" dirty="0">
                <a:solidFill>
                  <a:srgbClr val="FFC000"/>
                </a:solidFill>
                <a:latin typeface="Times New Roman" pitchFamily="18" charset="0"/>
                <a:cs typeface="Times New Roman" pitchFamily="18" charset="0"/>
              </a:rPr>
              <a:t>cognitive diagnosis models </a:t>
            </a:r>
            <a:r>
              <a:rPr lang="en-US" dirty="0">
                <a:latin typeface="Times New Roman" pitchFamily="18" charset="0"/>
                <a:cs typeface="Times New Roman" pitchFamily="18" charset="0"/>
              </a:rPr>
              <a:t>(CDMs)</a:t>
            </a:r>
            <a:r>
              <a:rPr lang="en-US" dirty="0" smtClean="0">
                <a:latin typeface="Times New Roman" pitchFamily="18" charset="0"/>
                <a:cs typeface="Times New Roman" pitchFamily="18" charset="0"/>
              </a:rPr>
              <a:t> better allow for the </a:t>
            </a:r>
            <a:r>
              <a:rPr lang="en-US" dirty="0">
                <a:latin typeface="Times New Roman" pitchFamily="18" charset="0"/>
                <a:cs typeface="Times New Roman" pitchFamily="18" charset="0"/>
              </a:rPr>
              <a:t>merger of advances in cognitive and psychometric </a:t>
            </a:r>
            <a:r>
              <a:rPr lang="en-US" dirty="0" smtClean="0">
                <a:latin typeface="Times New Roman" pitchFamily="18" charset="0"/>
                <a:cs typeface="Times New Roman" pitchFamily="18" charset="0"/>
              </a:rPr>
              <a:t>theories</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to </a:t>
            </a:r>
            <a:r>
              <a:rPr lang="en-US" dirty="0">
                <a:latin typeface="Times New Roman" pitchFamily="18" charset="0"/>
                <a:cs typeface="Times New Roman" pitchFamily="18" charset="0"/>
              </a:rPr>
              <a:t>facilitate inferences more relevant to learning</a:t>
            </a:r>
          </a:p>
          <a:p>
            <a:pPr marL="358775" indent="-358775" algn="l" eaLnBrk="1" hangingPunct="1">
              <a:spcBef>
                <a:spcPts val="300"/>
              </a:spcBef>
              <a:buClr>
                <a:srgbClr val="FFC000"/>
              </a:buClr>
              <a:buSzPct val="120000"/>
              <a:buFont typeface="Arial" panose="020B0604020202020204" pitchFamily="34" charset="0"/>
              <a:buChar char="•"/>
            </a:pPr>
            <a:r>
              <a:rPr lang="en-US" dirty="0" smtClean="0">
                <a:latin typeface="Times New Roman" pitchFamily="18" charset="0"/>
                <a:cs typeface="Times New Roman" pitchFamily="18" charset="0"/>
              </a:rPr>
              <a:t>CDMs </a:t>
            </a:r>
            <a:r>
              <a:rPr lang="en-US" dirty="0">
                <a:latin typeface="Times New Roman" pitchFamily="18" charset="0"/>
                <a:cs typeface="Times New Roman" pitchFamily="18" charset="0"/>
              </a:rPr>
              <a:t>can be used to understand the skills, cognitive processes, and problem-solving strategies involved in an </a:t>
            </a:r>
            <a:r>
              <a:rPr lang="en-US" dirty="0" smtClean="0">
                <a:latin typeface="Times New Roman" pitchFamily="18" charset="0"/>
                <a:cs typeface="Times New Roman" pitchFamily="18" charset="0"/>
              </a:rPr>
              <a:t>assessment</a:t>
            </a:r>
          </a:p>
          <a:p>
            <a:pPr marL="358775" indent="-358775" algn="l" eaLnBrk="1" hangingPunct="1">
              <a:spcBef>
                <a:spcPts val="300"/>
              </a:spcBef>
              <a:buClr>
                <a:srgbClr val="FFC000"/>
              </a:buClr>
              <a:buSzPct val="120000"/>
              <a:buFont typeface="Arial" panose="020B0604020202020204" pitchFamily="34" charset="0"/>
              <a:buChar char="•"/>
            </a:pPr>
            <a:r>
              <a:rPr lang="en-US" dirty="0" smtClean="0">
                <a:latin typeface="Times New Roman" pitchFamily="18" charset="0"/>
              </a:rPr>
              <a:t>To get the best results, the </a:t>
            </a:r>
            <a:r>
              <a:rPr lang="en-US" dirty="0" smtClean="0">
                <a:solidFill>
                  <a:srgbClr val="FFC000"/>
                </a:solidFill>
                <a:latin typeface="Times New Roman" pitchFamily="18" charset="0"/>
              </a:rPr>
              <a:t>assessment</a:t>
            </a:r>
            <a:r>
              <a:rPr lang="en-US" dirty="0" smtClean="0">
                <a:latin typeface="Times New Roman" pitchFamily="18" charset="0"/>
              </a:rPr>
              <a:t> </a:t>
            </a:r>
            <a:r>
              <a:rPr lang="en-US" dirty="0" smtClean="0">
                <a:solidFill>
                  <a:srgbClr val="FFC000"/>
                </a:solidFill>
                <a:latin typeface="Times New Roman" pitchFamily="18" charset="0"/>
              </a:rPr>
              <a:t>design</a:t>
            </a:r>
            <a:r>
              <a:rPr lang="en-US" dirty="0" smtClean="0">
                <a:latin typeface="Times New Roman" pitchFamily="18" charset="0"/>
              </a:rPr>
              <a:t> and </a:t>
            </a:r>
            <a:r>
              <a:rPr lang="en-US" dirty="0">
                <a:latin typeface="Times New Roman" pitchFamily="18" charset="0"/>
              </a:rPr>
              <a:t>the </a:t>
            </a:r>
            <a:r>
              <a:rPr lang="en-US" dirty="0">
                <a:solidFill>
                  <a:srgbClr val="FFC000"/>
                </a:solidFill>
                <a:latin typeface="Times New Roman" pitchFamily="18" charset="0"/>
              </a:rPr>
              <a:t>psychometric </a:t>
            </a:r>
            <a:r>
              <a:rPr lang="en-US" dirty="0" smtClean="0">
                <a:solidFill>
                  <a:srgbClr val="FFC000"/>
                </a:solidFill>
                <a:latin typeface="Times New Roman" pitchFamily="18" charset="0"/>
              </a:rPr>
              <a:t>framework </a:t>
            </a:r>
            <a:r>
              <a:rPr lang="en-US" dirty="0" smtClean="0">
                <a:latin typeface="Times New Roman" pitchFamily="18" charset="0"/>
              </a:rPr>
              <a:t>need to carefully aligned</a:t>
            </a:r>
            <a:endParaRPr lang="en-US" dirty="0">
              <a:latin typeface="Times New Roman" pitchFamily="18" charset="0"/>
              <a:cs typeface="Times New Roman" pitchFamily="18" charset="0"/>
            </a:endParaRPr>
          </a:p>
        </p:txBody>
      </p:sp>
      <p:sp>
        <p:nvSpPr>
          <p:cNvPr id="5" name="Rectangle 4"/>
          <p:cNvSpPr/>
          <p:nvPr/>
        </p:nvSpPr>
        <p:spPr>
          <a:xfrm>
            <a:off x="0" y="228600"/>
            <a:ext cx="9144000" cy="646331"/>
          </a:xfrm>
          <a:prstGeom prst="rect">
            <a:avLst/>
          </a:prstGeom>
        </p:spPr>
        <p:txBody>
          <a:bodyPr wrap="square">
            <a:spAutoFit/>
          </a:bodyPr>
          <a:lstStyle/>
          <a:p>
            <a:r>
              <a:rPr lang="en-US" sz="3600" dirty="0">
                <a:latin typeface="Times New Roman" panose="02020603050405020304" pitchFamily="18" charset="0"/>
                <a:ea typeface="Calibri" panose="020F0502020204030204" pitchFamily="34" charset="0"/>
                <a:cs typeface="Times New Roman" panose="02020603050405020304" pitchFamily="18" charset="0"/>
              </a:rPr>
              <a:t>Educational Measurement: A Shift in Focus </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8802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3" name="Rectangle 3"/>
          <p:cNvSpPr>
            <a:spLocks noGrp="1" noChangeArrowheads="1"/>
          </p:cNvSpPr>
          <p:nvPr>
            <p:ph type="body" sz="half" idx="1"/>
          </p:nvPr>
        </p:nvSpPr>
        <p:spPr>
          <a:xfrm>
            <a:off x="360000" y="1512000"/>
            <a:ext cx="8460000" cy="5410200"/>
          </a:xfrm>
        </p:spPr>
        <p:txBody>
          <a:bodyPr/>
          <a:lstStyle/>
          <a:p>
            <a:pPr marL="538163" indent="-522288">
              <a:spcBef>
                <a:spcPts val="600"/>
              </a:spcBef>
              <a:buSzPct val="100000"/>
              <a:buFont typeface="+mj-lt"/>
              <a:buAutoNum type="arabicPeriod"/>
            </a:pPr>
            <a:r>
              <a:rPr lang="en-US" dirty="0" smtClean="0">
                <a:effectLst/>
                <a:latin typeface="Times New Roman" panose="02020603050405020304" pitchFamily="18" charset="0"/>
                <a:cs typeface="Times New Roman" panose="02020603050405020304" pitchFamily="18" charset="0"/>
              </a:rPr>
              <a:t>How do we </a:t>
            </a:r>
            <a:r>
              <a:rPr lang="en-US" dirty="0">
                <a:effectLst/>
                <a:latin typeface="Times New Roman" panose="02020603050405020304" pitchFamily="18" charset="0"/>
                <a:cs typeface="Times New Roman" panose="02020603050405020304" pitchFamily="18" charset="0"/>
              </a:rPr>
              <a:t>integrate </a:t>
            </a:r>
            <a:r>
              <a:rPr lang="en-US" dirty="0" smtClean="0">
                <a:effectLst/>
                <a:latin typeface="Times New Roman" panose="02020603050405020304" pitchFamily="18" charset="0"/>
                <a:cs typeface="Times New Roman" panose="02020603050405020304" pitchFamily="18" charset="0"/>
              </a:rPr>
              <a:t>psychometric models and assessment </a:t>
            </a:r>
            <a:r>
              <a:rPr lang="en-US" dirty="0">
                <a:effectLst/>
                <a:latin typeface="Times New Roman" panose="02020603050405020304" pitchFamily="18" charset="0"/>
                <a:cs typeface="Times New Roman" panose="02020603050405020304" pitchFamily="18" charset="0"/>
              </a:rPr>
              <a:t>tools </a:t>
            </a:r>
            <a:r>
              <a:rPr lang="en-US" dirty="0" smtClean="0">
                <a:effectLst/>
                <a:latin typeface="Times New Roman" panose="02020603050405020304" pitchFamily="18" charset="0"/>
                <a:cs typeface="Times New Roman" panose="02020603050405020304" pitchFamily="18" charset="0"/>
              </a:rPr>
              <a:t>with </a:t>
            </a:r>
            <a:r>
              <a:rPr lang="en-US" dirty="0">
                <a:effectLst/>
                <a:latin typeface="Times New Roman" panose="02020603050405020304" pitchFamily="18" charset="0"/>
                <a:cs typeface="Times New Roman" panose="02020603050405020304" pitchFamily="18" charset="0"/>
              </a:rPr>
              <a:t>learning </a:t>
            </a:r>
            <a:r>
              <a:rPr lang="en-US" dirty="0" smtClean="0">
                <a:effectLst/>
                <a:latin typeface="Times New Roman" panose="02020603050405020304" pitchFamily="18" charset="0"/>
                <a:cs typeface="Times New Roman" panose="02020603050405020304" pitchFamily="18" charset="0"/>
              </a:rPr>
              <a:t>theories?</a:t>
            </a:r>
            <a:endParaRPr lang="en-US" dirty="0">
              <a:effectLst/>
              <a:latin typeface="Times New Roman" panose="02020603050405020304" pitchFamily="18" charset="0"/>
              <a:cs typeface="Times New Roman" panose="02020603050405020304" pitchFamily="18" charset="0"/>
            </a:endParaRPr>
          </a:p>
          <a:p>
            <a:pPr marL="538163" indent="-522288">
              <a:spcBef>
                <a:spcPts val="600"/>
              </a:spcBef>
              <a:buSzPct val="100000"/>
              <a:buFont typeface="+mj-lt"/>
              <a:buAutoNum type="arabicPeriod"/>
            </a:pPr>
            <a:r>
              <a:rPr lang="en-US" dirty="0" smtClean="0">
                <a:effectLst/>
                <a:latin typeface="Times New Roman" panose="02020603050405020304" pitchFamily="18" charset="0"/>
                <a:cs typeface="Times New Roman" panose="02020603050405020304" pitchFamily="18" charset="0"/>
              </a:rPr>
              <a:t>How do we align formative </a:t>
            </a:r>
            <a:r>
              <a:rPr lang="en-US" dirty="0">
                <a:effectLst/>
                <a:latin typeface="Times New Roman" panose="02020603050405020304" pitchFamily="18" charset="0"/>
                <a:cs typeface="Times New Roman" panose="02020603050405020304" pitchFamily="18" charset="0"/>
              </a:rPr>
              <a:t>assessment and </a:t>
            </a:r>
            <a:r>
              <a:rPr lang="en-US" dirty="0" smtClean="0">
                <a:effectLst/>
                <a:latin typeface="Times New Roman" panose="02020603050405020304" pitchFamily="18" charset="0"/>
                <a:cs typeface="Times New Roman" panose="02020603050405020304" pitchFamily="18" charset="0"/>
              </a:rPr>
              <a:t>curriculum?</a:t>
            </a:r>
          </a:p>
          <a:p>
            <a:pPr marL="538163" indent="-522288">
              <a:spcBef>
                <a:spcPts val="600"/>
              </a:spcBef>
              <a:buSzPct val="100000"/>
              <a:buFont typeface="+mj-lt"/>
              <a:buAutoNum type="arabicPeriod"/>
            </a:pPr>
            <a:r>
              <a:rPr lang="en-US" dirty="0">
                <a:effectLst/>
                <a:latin typeface="Times New Roman" panose="02020603050405020304" pitchFamily="18" charset="0"/>
                <a:cs typeface="Times New Roman" panose="02020603050405020304" pitchFamily="18" charset="0"/>
              </a:rPr>
              <a:t>How do we provide feedback and instructional materials as part of the assessment </a:t>
            </a:r>
            <a:r>
              <a:rPr lang="en-US" dirty="0" smtClean="0">
                <a:effectLst/>
                <a:latin typeface="Times New Roman" panose="02020603050405020304" pitchFamily="18" charset="0"/>
                <a:cs typeface="Times New Roman" panose="02020603050405020304" pitchFamily="18" charset="0"/>
              </a:rPr>
              <a:t>process</a:t>
            </a:r>
            <a:r>
              <a:rPr lang="en-US" dirty="0">
                <a:effectLst/>
                <a:latin typeface="Times New Roman" panose="02020603050405020304" pitchFamily="18" charset="0"/>
                <a:cs typeface="Times New Roman" panose="02020603050405020304" pitchFamily="18" charset="0"/>
              </a:rPr>
              <a:t>?</a:t>
            </a:r>
          </a:p>
          <a:p>
            <a:pPr marL="538163" indent="-522288">
              <a:spcBef>
                <a:spcPts val="600"/>
              </a:spcBef>
              <a:buSzPct val="100000"/>
              <a:buFont typeface="+mj-lt"/>
              <a:buAutoNum type="arabicPeriod"/>
            </a:pPr>
            <a:r>
              <a:rPr lang="en-US" dirty="0">
                <a:effectLst/>
                <a:latin typeface="Times New Roman" panose="02020603050405020304" pitchFamily="18" charset="0"/>
                <a:cs typeface="Times New Roman" panose="02020603050405020304" pitchFamily="18" charset="0"/>
              </a:rPr>
              <a:t>How do we harness technology to make diagnostic assessment and remedial learning more </a:t>
            </a:r>
            <a:r>
              <a:rPr lang="en-US" dirty="0" smtClean="0">
                <a:effectLst/>
                <a:latin typeface="Times New Roman" panose="02020603050405020304" pitchFamily="18" charset="0"/>
                <a:cs typeface="Times New Roman" panose="02020603050405020304" pitchFamily="18" charset="0"/>
              </a:rPr>
              <a:t>efficient?</a:t>
            </a:r>
            <a:endParaRPr lang="en-US" dirty="0">
              <a:effectLst/>
              <a:latin typeface="Times New Roman" panose="02020603050405020304" pitchFamily="18" charset="0"/>
              <a:cs typeface="Times New Roman" panose="02020603050405020304" pitchFamily="18" charset="0"/>
            </a:endParaRPr>
          </a:p>
        </p:txBody>
      </p:sp>
      <p:sp>
        <p:nvSpPr>
          <p:cNvPr id="2054" name="Text Box 8"/>
          <p:cNvSpPr txBox="1">
            <a:spLocks noChangeArrowheads="1"/>
          </p:cNvSpPr>
          <p:nvPr/>
        </p:nvSpPr>
        <p:spPr bwMode="auto">
          <a:xfrm>
            <a:off x="838200" y="171271"/>
            <a:ext cx="7315200" cy="1200329"/>
          </a:xfrm>
          <a:prstGeom prst="rect">
            <a:avLst/>
          </a:prstGeom>
          <a:noFill/>
          <a:ln w="9525" algn="ctr">
            <a:noFill/>
            <a:miter lim="800000"/>
            <a:headEnd/>
            <a:tailEnd/>
          </a:ln>
        </p:spPr>
        <p:txBody>
          <a:bodyPr wrap="square">
            <a:spAutoFit/>
          </a:bodyPr>
          <a:lstStyle/>
          <a:p>
            <a:pPr>
              <a:spcBef>
                <a:spcPct val="50000"/>
              </a:spcBef>
            </a:pPr>
            <a:r>
              <a:rPr lang="en-US" sz="3600" dirty="0" smtClean="0">
                <a:latin typeface="Times New Roman" pitchFamily="18" charset="0"/>
              </a:rPr>
              <a:t>Challenges in Developing and Using Formative Assessment</a:t>
            </a:r>
            <a:endParaRPr lang="en-US" sz="3600" dirty="0">
              <a:latin typeface="Times New Roman" pitchFamily="18" charset="0"/>
            </a:endParaRPr>
          </a:p>
        </p:txBody>
      </p:sp>
    </p:spTree>
    <p:extLst>
      <p:ext uri="{BB962C8B-B14F-4D97-AF65-F5344CB8AC3E}">
        <p14:creationId xmlns:p14="http://schemas.microsoft.com/office/powerpoint/2010/main" val="3005635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5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5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3" name="Rectangle 3"/>
          <p:cNvSpPr>
            <a:spLocks noGrp="1" noChangeArrowheads="1"/>
          </p:cNvSpPr>
          <p:nvPr>
            <p:ph type="body" sz="half" idx="1"/>
          </p:nvPr>
        </p:nvSpPr>
        <p:spPr>
          <a:xfrm>
            <a:off x="360000" y="1512000"/>
            <a:ext cx="8460000" cy="5029200"/>
          </a:xfrm>
        </p:spPr>
        <p:txBody>
          <a:bodyPr/>
          <a:lstStyle/>
          <a:p>
            <a:pPr marL="538163" indent="-522288">
              <a:spcBef>
                <a:spcPts val="600"/>
              </a:spcBef>
              <a:buSzPct val="100000"/>
              <a:buFont typeface="+mj-lt"/>
              <a:buAutoNum type="arabicPeriod" startAt="5"/>
            </a:pPr>
            <a:r>
              <a:rPr lang="en-US" dirty="0" smtClean="0">
                <a:effectLst/>
                <a:latin typeface="Times New Roman" panose="02020603050405020304" pitchFamily="18" charset="0"/>
                <a:cs typeface="Times New Roman" panose="02020603050405020304" pitchFamily="18" charset="0"/>
              </a:rPr>
              <a:t>To </a:t>
            </a:r>
            <a:r>
              <a:rPr lang="en-US" dirty="0">
                <a:effectLst/>
                <a:latin typeface="Times New Roman" panose="02020603050405020304" pitchFamily="18" charset="0"/>
                <a:cs typeface="Times New Roman" panose="02020603050405020304" pitchFamily="18" charset="0"/>
              </a:rPr>
              <a:t>what extent should online and classroom learning be synchronized?</a:t>
            </a:r>
          </a:p>
          <a:p>
            <a:pPr marL="538163" indent="-522288">
              <a:spcBef>
                <a:spcPts val="600"/>
              </a:spcBef>
              <a:buSzPct val="100000"/>
              <a:buFont typeface="+mj-lt"/>
              <a:buAutoNum type="arabicPeriod" startAt="5"/>
            </a:pPr>
            <a:r>
              <a:rPr lang="en-US" dirty="0" smtClean="0">
                <a:effectLst/>
                <a:latin typeface="Times New Roman" panose="02020603050405020304" pitchFamily="18" charset="0"/>
                <a:cs typeface="Times New Roman" panose="02020603050405020304" pitchFamily="18" charset="0"/>
              </a:rPr>
              <a:t>How </a:t>
            </a:r>
            <a:r>
              <a:rPr lang="en-US" dirty="0">
                <a:effectLst/>
                <a:latin typeface="Times New Roman" panose="02020603050405020304" pitchFamily="18" charset="0"/>
                <a:cs typeface="Times New Roman" panose="02020603050405020304" pitchFamily="18" charset="0"/>
              </a:rPr>
              <a:t>does this affect classroom teachers’ pedagogical practices and teacher training?</a:t>
            </a:r>
          </a:p>
          <a:p>
            <a:pPr marL="538163" indent="-538163">
              <a:spcBef>
                <a:spcPts val="600"/>
              </a:spcBef>
              <a:buSzPct val="100000"/>
              <a:buFont typeface="+mj-lt"/>
              <a:buAutoNum type="arabicPeriod" startAt="5"/>
            </a:pPr>
            <a:r>
              <a:rPr lang="en-US" dirty="0" smtClean="0">
                <a:effectLst/>
                <a:latin typeface="Times New Roman" panose="02020603050405020304" pitchFamily="18" charset="0"/>
                <a:cs typeface="Times New Roman" panose="02020603050405020304" pitchFamily="18" charset="0"/>
              </a:rPr>
              <a:t>How do we measure </a:t>
            </a:r>
            <a:r>
              <a:rPr lang="en-US" dirty="0">
                <a:effectLst/>
                <a:latin typeface="Times New Roman" panose="02020603050405020304" pitchFamily="18" charset="0"/>
                <a:cs typeface="Times New Roman" panose="02020603050405020304" pitchFamily="18" charset="0"/>
              </a:rPr>
              <a:t>a large number of attributes over a </a:t>
            </a:r>
            <a:r>
              <a:rPr lang="en-US" dirty="0" smtClean="0">
                <a:effectLst/>
                <a:latin typeface="Times New Roman" panose="02020603050405020304" pitchFamily="18" charset="0"/>
                <a:cs typeface="Times New Roman" panose="02020603050405020304" pitchFamily="18" charset="0"/>
              </a:rPr>
              <a:t>long </a:t>
            </a:r>
            <a:r>
              <a:rPr lang="en-US" dirty="0">
                <a:effectLst/>
                <a:latin typeface="Times New Roman" panose="02020603050405020304" pitchFamily="18" charset="0"/>
                <a:cs typeface="Times New Roman" panose="02020603050405020304" pitchFamily="18" charset="0"/>
              </a:rPr>
              <a:t>period of </a:t>
            </a:r>
            <a:r>
              <a:rPr lang="en-US" dirty="0" smtClean="0">
                <a:effectLst/>
                <a:latin typeface="Times New Roman" panose="02020603050405020304" pitchFamily="18" charset="0"/>
                <a:cs typeface="Times New Roman" panose="02020603050405020304" pitchFamily="18" charset="0"/>
              </a:rPr>
              <a:t>time?</a:t>
            </a:r>
            <a:endParaRPr lang="en-US" dirty="0">
              <a:effectLst/>
              <a:latin typeface="Times New Roman" panose="02020603050405020304" pitchFamily="18" charset="0"/>
              <a:cs typeface="Times New Roman" panose="02020603050405020304" pitchFamily="18" charset="0"/>
            </a:endParaRPr>
          </a:p>
          <a:p>
            <a:pPr marL="538163" indent="-538163">
              <a:spcBef>
                <a:spcPts val="600"/>
              </a:spcBef>
              <a:buSzPct val="100000"/>
              <a:buFont typeface="+mj-lt"/>
              <a:buAutoNum type="arabicPeriod" startAt="5"/>
            </a:pPr>
            <a:r>
              <a:rPr lang="en-US" dirty="0" smtClean="0">
                <a:effectLst/>
                <a:latin typeface="Times New Roman" panose="02020603050405020304" pitchFamily="18" charset="0"/>
                <a:cs typeface="Times New Roman" panose="02020603050405020304" pitchFamily="18" charset="0"/>
              </a:rPr>
              <a:t>How do we develop </a:t>
            </a:r>
            <a:r>
              <a:rPr lang="en-US" dirty="0">
                <a:effectLst/>
                <a:latin typeface="Times New Roman" panose="02020603050405020304" pitchFamily="18" charset="0"/>
                <a:cs typeface="Times New Roman" panose="02020603050405020304" pitchFamily="18" charset="0"/>
              </a:rPr>
              <a:t>a large pool of items and instructional material more cost effectively (e.g., automatic </a:t>
            </a:r>
            <a:r>
              <a:rPr lang="en-US" dirty="0" smtClean="0">
                <a:effectLst/>
                <a:latin typeface="Times New Roman" panose="02020603050405020304" pitchFamily="18" charset="0"/>
                <a:cs typeface="Times New Roman" panose="02020603050405020304" pitchFamily="18" charset="0"/>
              </a:rPr>
              <a:t>generation </a:t>
            </a:r>
            <a:r>
              <a:rPr lang="en-US" dirty="0">
                <a:effectLst/>
                <a:latin typeface="Times New Roman" panose="02020603050405020304" pitchFamily="18" charset="0"/>
                <a:cs typeface="Times New Roman" panose="02020603050405020304" pitchFamily="18" charset="0"/>
              </a:rPr>
              <a:t>for </a:t>
            </a:r>
            <a:r>
              <a:rPr lang="en-US" dirty="0" smtClean="0">
                <a:effectLst/>
                <a:latin typeface="Times New Roman" panose="02020603050405020304" pitchFamily="18" charset="0"/>
                <a:cs typeface="Times New Roman" panose="02020603050405020304" pitchFamily="18" charset="0"/>
              </a:rPr>
              <a:t>CDM items)?</a:t>
            </a:r>
            <a:endParaRPr lang="en-US" dirty="0">
              <a:effectLst/>
              <a:latin typeface="Times New Roman" panose="02020603050405020304" pitchFamily="18" charset="0"/>
              <a:cs typeface="Times New Roman" panose="02020603050405020304" pitchFamily="18" charset="0"/>
            </a:endParaRPr>
          </a:p>
        </p:txBody>
      </p:sp>
      <p:sp>
        <p:nvSpPr>
          <p:cNvPr id="4" name="Text Box 8"/>
          <p:cNvSpPr txBox="1">
            <a:spLocks noChangeArrowheads="1"/>
          </p:cNvSpPr>
          <p:nvPr/>
        </p:nvSpPr>
        <p:spPr bwMode="auto">
          <a:xfrm>
            <a:off x="838200" y="171271"/>
            <a:ext cx="7315200" cy="1200329"/>
          </a:xfrm>
          <a:prstGeom prst="rect">
            <a:avLst/>
          </a:prstGeom>
          <a:noFill/>
          <a:ln w="9525" algn="ctr">
            <a:noFill/>
            <a:miter lim="800000"/>
            <a:headEnd/>
            <a:tailEnd/>
          </a:ln>
        </p:spPr>
        <p:txBody>
          <a:bodyPr wrap="square">
            <a:spAutoFit/>
          </a:bodyPr>
          <a:lstStyle/>
          <a:p>
            <a:pPr>
              <a:spcBef>
                <a:spcPct val="50000"/>
              </a:spcBef>
            </a:pPr>
            <a:r>
              <a:rPr lang="en-US" sz="3600" dirty="0" smtClean="0">
                <a:latin typeface="Times New Roman" pitchFamily="18" charset="0"/>
              </a:rPr>
              <a:t>Challenges in Developing and Using Formative Assessment</a:t>
            </a:r>
            <a:endParaRPr lang="en-US" sz="3600" dirty="0">
              <a:latin typeface="Times New Roman" pitchFamily="18" charset="0"/>
            </a:endParaRPr>
          </a:p>
        </p:txBody>
      </p:sp>
    </p:spTree>
    <p:extLst>
      <p:ext uri="{BB962C8B-B14F-4D97-AF65-F5344CB8AC3E}">
        <p14:creationId xmlns:p14="http://schemas.microsoft.com/office/powerpoint/2010/main" val="4102502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5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3" name="Rectangle 3"/>
          <p:cNvSpPr>
            <a:spLocks noGrp="1" noChangeArrowheads="1"/>
          </p:cNvSpPr>
          <p:nvPr>
            <p:ph type="body" sz="half" idx="1"/>
          </p:nvPr>
        </p:nvSpPr>
        <p:spPr>
          <a:xfrm>
            <a:off x="360000" y="1512000"/>
            <a:ext cx="8458200" cy="5029200"/>
          </a:xfrm>
        </p:spPr>
        <p:txBody>
          <a:bodyPr/>
          <a:lstStyle/>
          <a:p>
            <a:pPr marL="538163" indent="-538163">
              <a:spcBef>
                <a:spcPts val="600"/>
              </a:spcBef>
              <a:buSzPct val="100000"/>
              <a:buFont typeface="+mj-lt"/>
              <a:buAutoNum type="arabicPeriod" startAt="9"/>
            </a:pPr>
            <a:r>
              <a:rPr lang="en-US" dirty="0" smtClean="0">
                <a:effectLst/>
                <a:latin typeface="Times New Roman" panose="02020603050405020304" pitchFamily="18" charset="0"/>
                <a:cs typeface="Times New Roman" panose="02020603050405020304" pitchFamily="18" charset="0"/>
              </a:rPr>
              <a:t>How do we exploit ancillary </a:t>
            </a:r>
            <a:r>
              <a:rPr lang="en-US" dirty="0">
                <a:effectLst/>
                <a:latin typeface="Times New Roman" panose="02020603050405020304" pitchFamily="18" charset="0"/>
                <a:cs typeface="Times New Roman" panose="02020603050405020304" pitchFamily="18" charset="0"/>
              </a:rPr>
              <a:t>information – process data, </a:t>
            </a:r>
            <a:r>
              <a:rPr lang="en-US" dirty="0" smtClean="0">
                <a:effectLst/>
                <a:latin typeface="Times New Roman" panose="02020603050405020304" pitchFamily="18" charset="0"/>
                <a:cs typeface="Times New Roman" panose="02020603050405020304" pitchFamily="18" charset="0"/>
              </a:rPr>
              <a:t>background variables </a:t>
            </a:r>
            <a:r>
              <a:rPr lang="en-US" dirty="0">
                <a:effectLst/>
                <a:latin typeface="Times New Roman" panose="02020603050405020304" pitchFamily="18" charset="0"/>
                <a:cs typeface="Times New Roman" panose="02020603050405020304" pitchFamily="18" charset="0"/>
              </a:rPr>
              <a:t>– to improve the </a:t>
            </a:r>
            <a:r>
              <a:rPr lang="en-US" dirty="0" smtClean="0">
                <a:effectLst/>
                <a:latin typeface="Times New Roman" panose="02020603050405020304" pitchFamily="18" charset="0"/>
                <a:cs typeface="Times New Roman" panose="02020603050405020304" pitchFamily="18" charset="0"/>
              </a:rPr>
              <a:t>assessment, instruction, and learning process?</a:t>
            </a:r>
          </a:p>
          <a:p>
            <a:pPr marL="538163" indent="-538163">
              <a:spcBef>
                <a:spcPts val="600"/>
              </a:spcBef>
              <a:buSzPct val="100000"/>
              <a:buFont typeface="+mj-lt"/>
              <a:buAutoNum type="arabicPeriod" startAt="9"/>
            </a:pPr>
            <a:r>
              <a:rPr lang="en-HK" dirty="0" smtClean="0">
                <a:effectLst/>
                <a:latin typeface="Times New Roman" panose="02020603050405020304" pitchFamily="18" charset="0"/>
                <a:cs typeface="Times New Roman" panose="02020603050405020304" pitchFamily="18" charset="0"/>
              </a:rPr>
              <a:t>How can developments in other fields (i.e., educational data mining, learning analytics) enhance the practice of educational measurement?</a:t>
            </a:r>
            <a:endParaRPr lang="en-US" dirty="0">
              <a:effectLst/>
              <a:latin typeface="Times New Roman" panose="02020603050405020304" pitchFamily="18" charset="0"/>
              <a:cs typeface="Times New Roman" panose="02020603050405020304" pitchFamily="18" charset="0"/>
            </a:endParaRPr>
          </a:p>
          <a:p>
            <a:pPr marL="0" indent="0" eaLnBrk="1" hangingPunct="1">
              <a:spcBef>
                <a:spcPts val="0"/>
              </a:spcBef>
              <a:buNone/>
            </a:pPr>
            <a:endParaRPr lang="en-US" sz="2800" dirty="0">
              <a:effectLst/>
              <a:latin typeface="Times New Roman" panose="02020603050405020304" pitchFamily="18" charset="0"/>
              <a:cs typeface="Times New Roman" panose="02020603050405020304" pitchFamily="18" charset="0"/>
            </a:endParaRPr>
          </a:p>
        </p:txBody>
      </p:sp>
      <p:sp>
        <p:nvSpPr>
          <p:cNvPr id="4" name="Text Box 8"/>
          <p:cNvSpPr txBox="1">
            <a:spLocks noChangeArrowheads="1"/>
          </p:cNvSpPr>
          <p:nvPr/>
        </p:nvSpPr>
        <p:spPr bwMode="auto">
          <a:xfrm>
            <a:off x="838200" y="171271"/>
            <a:ext cx="7315200" cy="1200329"/>
          </a:xfrm>
          <a:prstGeom prst="rect">
            <a:avLst/>
          </a:prstGeom>
          <a:noFill/>
          <a:ln w="9525" algn="ctr">
            <a:noFill/>
            <a:miter lim="800000"/>
            <a:headEnd/>
            <a:tailEnd/>
          </a:ln>
        </p:spPr>
        <p:txBody>
          <a:bodyPr wrap="square">
            <a:spAutoFit/>
          </a:bodyPr>
          <a:lstStyle/>
          <a:p>
            <a:pPr>
              <a:spcBef>
                <a:spcPct val="50000"/>
              </a:spcBef>
            </a:pPr>
            <a:r>
              <a:rPr lang="en-US" sz="3600" dirty="0" smtClean="0">
                <a:latin typeface="Times New Roman" pitchFamily="18" charset="0"/>
              </a:rPr>
              <a:t>Challenges in Developing and Using Formative Assessment</a:t>
            </a:r>
            <a:endParaRPr lang="en-US" sz="3600" dirty="0">
              <a:latin typeface="Times New Roman" pitchFamily="18" charset="0"/>
            </a:endParaRPr>
          </a:p>
        </p:txBody>
      </p:sp>
    </p:spTree>
    <p:extLst>
      <p:ext uri="{BB962C8B-B14F-4D97-AF65-F5344CB8AC3E}">
        <p14:creationId xmlns:p14="http://schemas.microsoft.com/office/powerpoint/2010/main" val="1239142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3" name="Rectangle 3"/>
          <p:cNvSpPr>
            <a:spLocks noGrp="1" noChangeArrowheads="1"/>
          </p:cNvSpPr>
          <p:nvPr>
            <p:ph type="body" sz="half" idx="1"/>
          </p:nvPr>
        </p:nvSpPr>
        <p:spPr>
          <a:xfrm>
            <a:off x="360000" y="2088000"/>
            <a:ext cx="8458200" cy="5715000"/>
          </a:xfrm>
        </p:spPr>
        <p:txBody>
          <a:bodyPr/>
          <a:lstStyle/>
          <a:p>
            <a:r>
              <a:rPr lang="en-US" dirty="0">
                <a:effectLst/>
                <a:latin typeface="Times New Roman" panose="02020603050405020304" pitchFamily="18" charset="0"/>
                <a:cs typeface="Times New Roman" panose="02020603050405020304" pitchFamily="18" charset="0"/>
              </a:rPr>
              <a:t>There are multiple paths to educational measurement jobs – </a:t>
            </a:r>
            <a:r>
              <a:rPr lang="en-US" dirty="0" smtClean="0">
                <a:effectLst/>
                <a:latin typeface="Times New Roman" panose="02020603050405020304" pitchFamily="18" charset="0"/>
                <a:cs typeface="Times New Roman" panose="02020603050405020304" pitchFamily="18" charset="0"/>
              </a:rPr>
              <a:t>education, psychology</a:t>
            </a:r>
            <a:r>
              <a:rPr lang="en-US" dirty="0">
                <a:effectLst/>
                <a:latin typeface="Times New Roman" panose="02020603050405020304" pitchFamily="18" charset="0"/>
                <a:cs typeface="Times New Roman" panose="02020603050405020304" pitchFamily="18" charset="0"/>
              </a:rPr>
              <a:t>, </a:t>
            </a:r>
            <a:r>
              <a:rPr lang="en-US" dirty="0" smtClean="0">
                <a:effectLst/>
                <a:latin typeface="Times New Roman" panose="02020603050405020304" pitchFamily="18" charset="0"/>
                <a:cs typeface="Times New Roman" panose="02020603050405020304" pitchFamily="18" charset="0"/>
              </a:rPr>
              <a:t>statistics, computer science </a:t>
            </a:r>
            <a:r>
              <a:rPr lang="en-US" dirty="0">
                <a:effectLst/>
                <a:latin typeface="Times New Roman" panose="02020603050405020304" pitchFamily="18" charset="0"/>
                <a:cs typeface="Times New Roman" panose="02020603050405020304" pitchFamily="18" charset="0"/>
              </a:rPr>
              <a:t>– so </a:t>
            </a:r>
            <a:r>
              <a:rPr lang="en-US" dirty="0" smtClean="0">
                <a:effectLst/>
                <a:latin typeface="Times New Roman" panose="02020603050405020304" pitchFamily="18" charset="0"/>
                <a:cs typeface="Times New Roman" panose="02020603050405020304" pitchFamily="18" charset="0"/>
              </a:rPr>
              <a:t>we </a:t>
            </a:r>
            <a:r>
              <a:rPr lang="en-US" dirty="0">
                <a:effectLst/>
                <a:latin typeface="Times New Roman" panose="02020603050405020304" pitchFamily="18" charset="0"/>
                <a:cs typeface="Times New Roman" panose="02020603050405020304" pitchFamily="18" charset="0"/>
              </a:rPr>
              <a:t>need to recruit more broadly</a:t>
            </a:r>
          </a:p>
          <a:p>
            <a:r>
              <a:rPr lang="en-US" dirty="0">
                <a:effectLst/>
                <a:latin typeface="Times New Roman" panose="02020603050405020304" pitchFamily="18" charset="0"/>
                <a:cs typeface="Times New Roman" panose="02020603050405020304" pitchFamily="18" charset="0"/>
              </a:rPr>
              <a:t>E</a:t>
            </a:r>
            <a:r>
              <a:rPr lang="en-US" dirty="0" smtClean="0">
                <a:effectLst/>
                <a:latin typeface="Times New Roman" panose="02020603050405020304" pitchFamily="18" charset="0"/>
                <a:cs typeface="Times New Roman" panose="02020603050405020304" pitchFamily="18" charset="0"/>
              </a:rPr>
              <a:t>ducational measurement is multidisciplinary and does </a:t>
            </a:r>
            <a:r>
              <a:rPr lang="en-US" dirty="0">
                <a:effectLst/>
                <a:latin typeface="Times New Roman" panose="02020603050405020304" pitchFamily="18" charset="0"/>
                <a:cs typeface="Times New Roman" panose="02020603050405020304" pitchFamily="18" charset="0"/>
              </a:rPr>
              <a:t>not have a natural </a:t>
            </a:r>
            <a:r>
              <a:rPr lang="en-US" dirty="0" smtClean="0">
                <a:effectLst/>
                <a:latin typeface="Times New Roman" panose="02020603050405020304" pitchFamily="18" charset="0"/>
                <a:cs typeface="Times New Roman" panose="02020603050405020304" pitchFamily="18" charset="0"/>
              </a:rPr>
              <a:t>undergraduate </a:t>
            </a:r>
            <a:r>
              <a:rPr lang="en-US" dirty="0">
                <a:effectLst/>
                <a:latin typeface="Times New Roman" panose="02020603050405020304" pitchFamily="18" charset="0"/>
                <a:cs typeface="Times New Roman" panose="02020603050405020304" pitchFamily="18" charset="0"/>
              </a:rPr>
              <a:t>so </a:t>
            </a:r>
            <a:r>
              <a:rPr lang="en-US" dirty="0" smtClean="0">
                <a:effectLst/>
                <a:latin typeface="Times New Roman" panose="02020603050405020304" pitchFamily="18" charset="0"/>
                <a:cs typeface="Times New Roman" panose="02020603050405020304" pitchFamily="18" charset="0"/>
              </a:rPr>
              <a:t>we need to train our graduate students differently </a:t>
            </a:r>
          </a:p>
        </p:txBody>
      </p:sp>
      <p:sp>
        <p:nvSpPr>
          <p:cNvPr id="4" name="Text Box 8"/>
          <p:cNvSpPr txBox="1">
            <a:spLocks noChangeArrowheads="1"/>
          </p:cNvSpPr>
          <p:nvPr/>
        </p:nvSpPr>
        <p:spPr bwMode="auto">
          <a:xfrm>
            <a:off x="457200" y="252000"/>
            <a:ext cx="7924800" cy="1754326"/>
          </a:xfrm>
          <a:prstGeom prst="rect">
            <a:avLst/>
          </a:prstGeom>
          <a:noFill/>
          <a:ln w="9525" algn="ctr">
            <a:noFill/>
            <a:miter lim="800000"/>
            <a:headEnd/>
            <a:tailEnd/>
          </a:ln>
        </p:spPr>
        <p:txBody>
          <a:bodyPr wrap="square">
            <a:spAutoFit/>
          </a:bodyPr>
          <a:lstStyle/>
          <a:p>
            <a:r>
              <a:rPr lang="en-US" sz="3600" dirty="0" smtClean="0">
                <a:latin typeface="Times New Roman" panose="02020603050405020304" pitchFamily="18" charset="0"/>
                <a:cs typeface="Times New Roman" panose="02020603050405020304" pitchFamily="18" charset="0"/>
              </a:rPr>
              <a:t>16. How </a:t>
            </a:r>
            <a:r>
              <a:rPr lang="en-US" sz="3600" dirty="0">
                <a:latin typeface="Times New Roman" panose="02020603050405020304" pitchFamily="18" charset="0"/>
                <a:cs typeface="Times New Roman" panose="02020603050405020304" pitchFamily="18" charset="0"/>
              </a:rPr>
              <a:t>Do We Attract, Train, </a:t>
            </a:r>
            <a:r>
              <a:rPr lang="en-US" sz="3600" dirty="0" smtClean="0">
                <a:latin typeface="Times New Roman" panose="02020603050405020304" pitchFamily="18" charset="0"/>
                <a:cs typeface="Times New Roman" panose="02020603050405020304" pitchFamily="18" charset="0"/>
              </a:rPr>
              <a:t>and </a:t>
            </a:r>
            <a:r>
              <a:rPr lang="en-US" sz="3600" dirty="0">
                <a:latin typeface="Times New Roman" panose="02020603050405020304" pitchFamily="18" charset="0"/>
                <a:cs typeface="Times New Roman" panose="02020603050405020304" pitchFamily="18" charset="0"/>
              </a:rPr>
              <a:t>Keep </a:t>
            </a:r>
            <a:r>
              <a:rPr lang="en-US" sz="3600" dirty="0" smtClean="0">
                <a:latin typeface="Times New Roman" panose="02020603050405020304" pitchFamily="18" charset="0"/>
                <a:cs typeface="Times New Roman" panose="02020603050405020304" pitchFamily="18" charset="0"/>
              </a:rPr>
              <a:t>the </a:t>
            </a:r>
            <a:r>
              <a:rPr lang="en-US" sz="3600" dirty="0">
                <a:solidFill>
                  <a:srgbClr val="FFC000"/>
                </a:solidFill>
                <a:latin typeface="Times New Roman" panose="02020603050405020304" pitchFamily="18" charset="0"/>
                <a:cs typeface="Times New Roman" panose="02020603050405020304" pitchFamily="18" charset="0"/>
              </a:rPr>
              <a:t>Technically</a:t>
            </a:r>
            <a:r>
              <a:rPr lang="en-US" sz="3600" dirty="0">
                <a:latin typeface="Times New Roman" panose="02020603050405020304" pitchFamily="18" charset="0"/>
                <a:cs typeface="Times New Roman" panose="02020603050405020304" pitchFamily="18" charset="0"/>
              </a:rPr>
              <a:t> Talented Individuals </a:t>
            </a:r>
            <a:r>
              <a:rPr lang="en-US" sz="3600" dirty="0" smtClean="0">
                <a:latin typeface="Times New Roman" panose="02020603050405020304" pitchFamily="18" charset="0"/>
                <a:cs typeface="Times New Roman" panose="02020603050405020304" pitchFamily="18" charset="0"/>
              </a:rPr>
              <a:t> Who are </a:t>
            </a:r>
            <a:r>
              <a:rPr lang="en-US" sz="3600" dirty="0">
                <a:latin typeface="Times New Roman" panose="02020603050405020304" pitchFamily="18" charset="0"/>
                <a:cs typeface="Times New Roman" panose="02020603050405020304" pitchFamily="18" charset="0"/>
              </a:rPr>
              <a:t>Needed?</a:t>
            </a:r>
          </a:p>
        </p:txBody>
      </p:sp>
    </p:spTree>
    <p:extLst>
      <p:ext uri="{BB962C8B-B14F-4D97-AF65-F5344CB8AC3E}">
        <p14:creationId xmlns:p14="http://schemas.microsoft.com/office/powerpoint/2010/main" val="2200894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bwMode="auto">
          <a:xfrm>
            <a:off x="0" y="3352800"/>
            <a:ext cx="9144000" cy="76200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a:lstStyle>
          <a:p>
            <a:r>
              <a:rPr lang="en-US" kern="0" dirty="0">
                <a:effectLst/>
                <a:latin typeface="Tiger Expert" panose="02070300020205020404" pitchFamily="18" charset="0"/>
              </a:rPr>
              <a:t/>
            </a:r>
            <a:br>
              <a:rPr lang="en-US" kern="0" dirty="0">
                <a:effectLst/>
                <a:latin typeface="Tiger Expert" panose="02070300020205020404" pitchFamily="18" charset="0"/>
              </a:rPr>
            </a:br>
            <a:r>
              <a:rPr lang="en-US" kern="0" dirty="0">
                <a:effectLst/>
                <a:latin typeface="Tiger Expert" panose="02070300020205020404" pitchFamily="18" charset="0"/>
              </a:rPr>
              <a:t>Sir William Thompson</a:t>
            </a:r>
            <a:endParaRPr lang="en-US" kern="0" dirty="0">
              <a:solidFill>
                <a:srgbClr val="FFC000"/>
              </a:solidFill>
              <a:effectLst/>
              <a:latin typeface="Tiger Expert" panose="02070300020205020404" pitchFamily="18" charset="0"/>
              <a:cs typeface="Times New Roman" pitchFamily="18" charset="0"/>
            </a:endParaRPr>
          </a:p>
        </p:txBody>
      </p:sp>
      <p:sp>
        <p:nvSpPr>
          <p:cNvPr id="2" name="Title 1"/>
          <p:cNvSpPr>
            <a:spLocks noGrp="1"/>
          </p:cNvSpPr>
          <p:nvPr>
            <p:ph type="ctrTitle" sz="quarter"/>
          </p:nvPr>
        </p:nvSpPr>
        <p:spPr>
          <a:xfrm>
            <a:off x="0" y="1600200"/>
            <a:ext cx="9135836" cy="1600200"/>
          </a:xfrm>
        </p:spPr>
        <p:txBody>
          <a:bodyPr/>
          <a:lstStyle/>
          <a:p>
            <a:r>
              <a:rPr lang="en-US" dirty="0">
                <a:effectLst/>
                <a:latin typeface="Tiger Expert" panose="02070300020205020404" pitchFamily="18" charset="0"/>
              </a:rPr>
              <a:t>“If you cannot measure it,    you cannot improve it.”</a:t>
            </a:r>
            <a:endParaRPr lang="en-US" dirty="0">
              <a:solidFill>
                <a:srgbClr val="FFC000"/>
              </a:solidFill>
              <a:effectLst/>
              <a:latin typeface="Tiger Expert" panose="02070300020205020404" pitchFamily="18" charset="0"/>
              <a:cs typeface="Times New Roman" pitchFamily="18" charset="0"/>
            </a:endParaRPr>
          </a:p>
        </p:txBody>
      </p:sp>
      <p:sp>
        <p:nvSpPr>
          <p:cNvPr id="4" name="Title 1"/>
          <p:cNvSpPr txBox="1">
            <a:spLocks/>
          </p:cNvSpPr>
          <p:nvPr/>
        </p:nvSpPr>
        <p:spPr bwMode="auto">
          <a:xfrm>
            <a:off x="0" y="3962400"/>
            <a:ext cx="9144000" cy="76200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a:lstStyle>
          <a:p>
            <a:r>
              <a:rPr lang="en-US" kern="0" dirty="0">
                <a:effectLst/>
                <a:latin typeface="Tiger Expert" panose="02070300020205020404" pitchFamily="18" charset="0"/>
              </a:rPr>
              <a:t/>
            </a:r>
            <a:br>
              <a:rPr lang="en-US" kern="0" dirty="0">
                <a:effectLst/>
                <a:latin typeface="Tiger Expert" panose="02070300020205020404" pitchFamily="18" charset="0"/>
              </a:rPr>
            </a:br>
            <a:r>
              <a:rPr lang="en-US" kern="0" dirty="0">
                <a:effectLst/>
                <a:latin typeface="Tiger Expert" panose="02070300020205020404" pitchFamily="18" charset="0"/>
              </a:rPr>
              <a:t>(Lord Kelvin)</a:t>
            </a:r>
            <a:endParaRPr lang="en-US" kern="0" dirty="0">
              <a:solidFill>
                <a:srgbClr val="FFC000"/>
              </a:solidFill>
              <a:effectLst/>
              <a:latin typeface="Tiger Expert" panose="02070300020205020404" pitchFamily="18" charset="0"/>
              <a:cs typeface="Times New Roman" pitchFamily="18" charset="0"/>
            </a:endParaRPr>
          </a:p>
        </p:txBody>
      </p:sp>
    </p:spTree>
    <p:extLst>
      <p:ext uri="{BB962C8B-B14F-4D97-AF65-F5344CB8AC3E}">
        <p14:creationId xmlns:p14="http://schemas.microsoft.com/office/powerpoint/2010/main" val="2510554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3" name="Rectangle 3"/>
          <p:cNvSpPr>
            <a:spLocks noGrp="1" noChangeArrowheads="1"/>
          </p:cNvSpPr>
          <p:nvPr>
            <p:ph type="body" sz="half" idx="1"/>
          </p:nvPr>
        </p:nvSpPr>
        <p:spPr>
          <a:xfrm>
            <a:off x="360000" y="2088000"/>
            <a:ext cx="8458200" cy="5715000"/>
          </a:xfrm>
        </p:spPr>
        <p:txBody>
          <a:bodyPr/>
          <a:lstStyle/>
          <a:p>
            <a:r>
              <a:rPr lang="en-US" dirty="0" smtClean="0">
                <a:effectLst/>
                <a:latin typeface="Times New Roman" panose="02020603050405020304" pitchFamily="18" charset="0"/>
                <a:cs typeface="Times New Roman" panose="02020603050405020304" pitchFamily="18" charset="0"/>
              </a:rPr>
              <a:t>We need to keep </a:t>
            </a:r>
            <a:r>
              <a:rPr lang="en-US" dirty="0">
                <a:effectLst/>
                <a:latin typeface="Times New Roman" panose="02020603050405020304" pitchFamily="18" charset="0"/>
                <a:cs typeface="Times New Roman" panose="02020603050405020304" pitchFamily="18" charset="0"/>
              </a:rPr>
              <a:t>track of the needs of the field, and make sure that our training is responsive to these </a:t>
            </a:r>
            <a:r>
              <a:rPr lang="en-US" dirty="0" smtClean="0">
                <a:effectLst/>
                <a:latin typeface="Times New Roman" panose="02020603050405020304" pitchFamily="18" charset="0"/>
                <a:cs typeface="Times New Roman" panose="02020603050405020304" pitchFamily="18" charset="0"/>
              </a:rPr>
              <a:t>needs</a:t>
            </a:r>
          </a:p>
          <a:p>
            <a:r>
              <a:rPr lang="en-US" dirty="0" smtClean="0">
                <a:effectLst/>
                <a:latin typeface="Times New Roman" panose="02020603050405020304" pitchFamily="18" charset="0"/>
                <a:cs typeface="Times New Roman" panose="02020603050405020304" pitchFamily="18" charset="0"/>
              </a:rPr>
              <a:t>We need to provide </a:t>
            </a:r>
            <a:r>
              <a:rPr lang="en-US" dirty="0">
                <a:effectLst/>
                <a:latin typeface="Times New Roman" panose="02020603050405020304" pitchFamily="18" charset="0"/>
                <a:cs typeface="Times New Roman" panose="02020603050405020304" pitchFamily="18" charset="0"/>
              </a:rPr>
              <a:t>supplementary training to round out the training of individuals who are technically competent but are trained elsewhere</a:t>
            </a:r>
          </a:p>
          <a:p>
            <a:r>
              <a:rPr lang="en-US" dirty="0" smtClean="0">
                <a:effectLst/>
                <a:latin typeface="Times New Roman" panose="02020603050405020304" pitchFamily="18" charset="0"/>
                <a:cs typeface="Times New Roman" panose="02020603050405020304" pitchFamily="18" charset="0"/>
              </a:rPr>
              <a:t>We need to help </a:t>
            </a:r>
            <a:r>
              <a:rPr lang="en-US" dirty="0">
                <a:effectLst/>
                <a:latin typeface="Times New Roman" panose="02020603050405020304" pitchFamily="18" charset="0"/>
                <a:cs typeface="Times New Roman" panose="02020603050405020304" pitchFamily="18" charset="0"/>
              </a:rPr>
              <a:t>graduates and professionals market themselves</a:t>
            </a:r>
          </a:p>
          <a:p>
            <a:pPr marL="0" indent="0">
              <a:buNone/>
            </a:pPr>
            <a:endParaRPr lang="en-US" dirty="0">
              <a:effectLst/>
              <a:latin typeface="Times New Roman" panose="02020603050405020304" pitchFamily="18" charset="0"/>
              <a:cs typeface="Times New Roman" panose="02020603050405020304" pitchFamily="18" charset="0"/>
            </a:endParaRPr>
          </a:p>
        </p:txBody>
      </p:sp>
      <p:sp>
        <p:nvSpPr>
          <p:cNvPr id="5" name="Text Box 8"/>
          <p:cNvSpPr txBox="1">
            <a:spLocks noChangeArrowheads="1"/>
          </p:cNvSpPr>
          <p:nvPr/>
        </p:nvSpPr>
        <p:spPr bwMode="auto">
          <a:xfrm>
            <a:off x="457200" y="252000"/>
            <a:ext cx="7924800" cy="1754326"/>
          </a:xfrm>
          <a:prstGeom prst="rect">
            <a:avLst/>
          </a:prstGeom>
          <a:noFill/>
          <a:ln w="9525" algn="ctr">
            <a:noFill/>
            <a:miter lim="800000"/>
            <a:headEnd/>
            <a:tailEnd/>
          </a:ln>
        </p:spPr>
        <p:txBody>
          <a:bodyPr wrap="square">
            <a:spAutoFit/>
          </a:bodyPr>
          <a:lstStyle/>
          <a:p>
            <a:r>
              <a:rPr lang="en-US" sz="3600" dirty="0" smtClean="0">
                <a:latin typeface="Times New Roman" panose="02020603050405020304" pitchFamily="18" charset="0"/>
                <a:cs typeface="Times New Roman" panose="02020603050405020304" pitchFamily="18" charset="0"/>
              </a:rPr>
              <a:t>16. How </a:t>
            </a:r>
            <a:r>
              <a:rPr lang="en-US" sz="3600" dirty="0">
                <a:latin typeface="Times New Roman" panose="02020603050405020304" pitchFamily="18" charset="0"/>
                <a:cs typeface="Times New Roman" panose="02020603050405020304" pitchFamily="18" charset="0"/>
              </a:rPr>
              <a:t>Do We Attract, Train, </a:t>
            </a:r>
            <a:r>
              <a:rPr lang="en-US" sz="3600" dirty="0" smtClean="0">
                <a:latin typeface="Times New Roman" panose="02020603050405020304" pitchFamily="18" charset="0"/>
                <a:cs typeface="Times New Roman" panose="02020603050405020304" pitchFamily="18" charset="0"/>
              </a:rPr>
              <a:t>and </a:t>
            </a:r>
            <a:r>
              <a:rPr lang="en-US" sz="3600" dirty="0">
                <a:latin typeface="Times New Roman" panose="02020603050405020304" pitchFamily="18" charset="0"/>
                <a:cs typeface="Times New Roman" panose="02020603050405020304" pitchFamily="18" charset="0"/>
              </a:rPr>
              <a:t>Keep </a:t>
            </a:r>
            <a:r>
              <a:rPr lang="en-US" sz="3600" dirty="0" smtClean="0">
                <a:latin typeface="Times New Roman" panose="02020603050405020304" pitchFamily="18" charset="0"/>
                <a:cs typeface="Times New Roman" panose="02020603050405020304" pitchFamily="18" charset="0"/>
              </a:rPr>
              <a:t>the </a:t>
            </a:r>
            <a:r>
              <a:rPr lang="en-US" sz="3600" dirty="0">
                <a:solidFill>
                  <a:srgbClr val="FFC000"/>
                </a:solidFill>
                <a:latin typeface="Times New Roman" panose="02020603050405020304" pitchFamily="18" charset="0"/>
                <a:cs typeface="Times New Roman" panose="02020603050405020304" pitchFamily="18" charset="0"/>
              </a:rPr>
              <a:t>Technically</a:t>
            </a:r>
            <a:r>
              <a:rPr lang="en-US" sz="3600" dirty="0">
                <a:latin typeface="Times New Roman" panose="02020603050405020304" pitchFamily="18" charset="0"/>
                <a:cs typeface="Times New Roman" panose="02020603050405020304" pitchFamily="18" charset="0"/>
              </a:rPr>
              <a:t> Talented Individuals </a:t>
            </a:r>
            <a:r>
              <a:rPr lang="en-US" sz="3600" dirty="0" smtClean="0">
                <a:latin typeface="Times New Roman" panose="02020603050405020304" pitchFamily="18" charset="0"/>
                <a:cs typeface="Times New Roman" panose="02020603050405020304" pitchFamily="18" charset="0"/>
              </a:rPr>
              <a:t> Who are </a:t>
            </a:r>
            <a:r>
              <a:rPr lang="en-US" sz="3600" dirty="0">
                <a:latin typeface="Times New Roman" panose="02020603050405020304" pitchFamily="18" charset="0"/>
                <a:cs typeface="Times New Roman" panose="02020603050405020304" pitchFamily="18" charset="0"/>
              </a:rPr>
              <a:t>Needed?</a:t>
            </a:r>
          </a:p>
        </p:txBody>
      </p:sp>
    </p:spTree>
    <p:extLst>
      <p:ext uri="{BB962C8B-B14F-4D97-AF65-F5344CB8AC3E}">
        <p14:creationId xmlns:p14="http://schemas.microsoft.com/office/powerpoint/2010/main" val="3038489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3" name="Rectangle 3"/>
          <p:cNvSpPr>
            <a:spLocks noGrp="1" noChangeArrowheads="1"/>
          </p:cNvSpPr>
          <p:nvPr>
            <p:ph type="body" sz="half" idx="1"/>
          </p:nvPr>
        </p:nvSpPr>
        <p:spPr>
          <a:xfrm>
            <a:off x="360000" y="2088000"/>
            <a:ext cx="8458200" cy="5715000"/>
          </a:xfrm>
        </p:spPr>
        <p:txBody>
          <a:bodyPr/>
          <a:lstStyle/>
          <a:p>
            <a:r>
              <a:rPr lang="en-US" dirty="0" smtClean="0">
                <a:effectLst/>
                <a:latin typeface="Times New Roman" panose="02020603050405020304" pitchFamily="18" charset="0"/>
                <a:cs typeface="Times New Roman" panose="02020603050405020304" pitchFamily="18" charset="0"/>
              </a:rPr>
              <a:t>We need to be </a:t>
            </a:r>
            <a:r>
              <a:rPr lang="en-US" dirty="0">
                <a:effectLst/>
                <a:latin typeface="Times New Roman" panose="02020603050405020304" pitchFamily="18" charset="0"/>
                <a:cs typeface="Times New Roman" panose="02020603050405020304" pitchFamily="18" charset="0"/>
              </a:rPr>
              <a:t>more visible and recruit more </a:t>
            </a:r>
            <a:r>
              <a:rPr lang="en-US" dirty="0" smtClean="0">
                <a:effectLst/>
                <a:latin typeface="Times New Roman" panose="02020603050405020304" pitchFamily="18" charset="0"/>
                <a:cs typeface="Times New Roman" panose="02020603050405020304" pitchFamily="18" charset="0"/>
              </a:rPr>
              <a:t>actively</a:t>
            </a:r>
            <a:endParaRPr lang="en-US" dirty="0">
              <a:effectLst/>
              <a:latin typeface="Times New Roman" panose="02020603050405020304" pitchFamily="18" charset="0"/>
              <a:cs typeface="Times New Roman" panose="02020603050405020304" pitchFamily="18" charset="0"/>
            </a:endParaRPr>
          </a:p>
          <a:p>
            <a:r>
              <a:rPr lang="en-US" dirty="0" smtClean="0">
                <a:effectLst/>
                <a:latin typeface="Times New Roman" panose="02020603050405020304" pitchFamily="18" charset="0"/>
                <a:cs typeface="Times New Roman" panose="02020603050405020304" pitchFamily="18" charset="0"/>
              </a:rPr>
              <a:t>We need to compensate </a:t>
            </a:r>
            <a:r>
              <a:rPr lang="en-US" dirty="0">
                <a:effectLst/>
                <a:latin typeface="Times New Roman" panose="02020603050405020304" pitchFamily="18" charset="0"/>
                <a:cs typeface="Times New Roman" panose="02020603050405020304" pitchFamily="18" charset="0"/>
              </a:rPr>
              <a:t>more competitively, but also target individuals who value other rewards of the job beyond monetary </a:t>
            </a:r>
            <a:r>
              <a:rPr lang="en-US" dirty="0" smtClean="0">
                <a:effectLst/>
                <a:latin typeface="Times New Roman" panose="02020603050405020304" pitchFamily="18" charset="0"/>
                <a:cs typeface="Times New Roman" panose="02020603050405020304" pitchFamily="18" charset="0"/>
              </a:rPr>
              <a:t>compensation (</a:t>
            </a:r>
            <a:r>
              <a:rPr lang="en-US" dirty="0">
                <a:effectLst/>
                <a:latin typeface="Times New Roman" panose="02020603050405020304" pitchFamily="18" charset="0"/>
                <a:cs typeface="Times New Roman" panose="02020603050405020304" pitchFamily="18" charset="0"/>
              </a:rPr>
              <a:t>e.g., </a:t>
            </a:r>
            <a:r>
              <a:rPr lang="en-US" dirty="0" smtClean="0">
                <a:effectLst/>
                <a:latin typeface="Times New Roman" panose="02020603050405020304" pitchFamily="18" charset="0"/>
                <a:cs typeface="Times New Roman" panose="02020603050405020304" pitchFamily="18" charset="0"/>
              </a:rPr>
              <a:t>making </a:t>
            </a:r>
            <a:r>
              <a:rPr lang="en-US" dirty="0">
                <a:effectLst/>
                <a:latin typeface="Times New Roman" panose="02020603050405020304" pitchFamily="18" charset="0"/>
                <a:cs typeface="Times New Roman" panose="02020603050405020304" pitchFamily="18" charset="0"/>
              </a:rPr>
              <a:t>a difference in people’s lives) </a:t>
            </a:r>
          </a:p>
          <a:p>
            <a:pPr marL="0" indent="0">
              <a:buNone/>
            </a:pPr>
            <a:endParaRPr lang="en-US" dirty="0">
              <a:effectLst/>
              <a:latin typeface="Times New Roman" panose="02020603050405020304" pitchFamily="18" charset="0"/>
              <a:cs typeface="Times New Roman" panose="02020603050405020304" pitchFamily="18" charset="0"/>
            </a:endParaRPr>
          </a:p>
        </p:txBody>
      </p:sp>
      <p:sp>
        <p:nvSpPr>
          <p:cNvPr id="5" name="Text Box 8"/>
          <p:cNvSpPr txBox="1">
            <a:spLocks noChangeArrowheads="1"/>
          </p:cNvSpPr>
          <p:nvPr/>
        </p:nvSpPr>
        <p:spPr bwMode="auto">
          <a:xfrm>
            <a:off x="457200" y="252000"/>
            <a:ext cx="7924800" cy="1754326"/>
          </a:xfrm>
          <a:prstGeom prst="rect">
            <a:avLst/>
          </a:prstGeom>
          <a:noFill/>
          <a:ln w="9525" algn="ctr">
            <a:noFill/>
            <a:miter lim="800000"/>
            <a:headEnd/>
            <a:tailEnd/>
          </a:ln>
        </p:spPr>
        <p:txBody>
          <a:bodyPr wrap="square">
            <a:spAutoFit/>
          </a:bodyPr>
          <a:lstStyle/>
          <a:p>
            <a:r>
              <a:rPr lang="en-US" sz="3600" dirty="0" smtClean="0">
                <a:latin typeface="Times New Roman" panose="02020603050405020304" pitchFamily="18" charset="0"/>
                <a:cs typeface="Times New Roman" panose="02020603050405020304" pitchFamily="18" charset="0"/>
              </a:rPr>
              <a:t>16. How </a:t>
            </a:r>
            <a:r>
              <a:rPr lang="en-US" sz="3600" dirty="0">
                <a:latin typeface="Times New Roman" panose="02020603050405020304" pitchFamily="18" charset="0"/>
                <a:cs typeface="Times New Roman" panose="02020603050405020304" pitchFamily="18" charset="0"/>
              </a:rPr>
              <a:t>Do We Attract, Train, </a:t>
            </a:r>
            <a:r>
              <a:rPr lang="en-US" sz="3600" dirty="0" smtClean="0">
                <a:latin typeface="Times New Roman" panose="02020603050405020304" pitchFamily="18" charset="0"/>
                <a:cs typeface="Times New Roman" panose="02020603050405020304" pitchFamily="18" charset="0"/>
              </a:rPr>
              <a:t>and </a:t>
            </a:r>
            <a:r>
              <a:rPr lang="en-US" sz="3600" dirty="0">
                <a:latin typeface="Times New Roman" panose="02020603050405020304" pitchFamily="18" charset="0"/>
                <a:cs typeface="Times New Roman" panose="02020603050405020304" pitchFamily="18" charset="0"/>
              </a:rPr>
              <a:t>Keep </a:t>
            </a:r>
            <a:r>
              <a:rPr lang="en-US" sz="3600" dirty="0" smtClean="0">
                <a:latin typeface="Times New Roman" panose="02020603050405020304" pitchFamily="18" charset="0"/>
                <a:cs typeface="Times New Roman" panose="02020603050405020304" pitchFamily="18" charset="0"/>
              </a:rPr>
              <a:t>the </a:t>
            </a:r>
            <a:r>
              <a:rPr lang="en-US" sz="3600" dirty="0">
                <a:solidFill>
                  <a:srgbClr val="FFC000"/>
                </a:solidFill>
                <a:latin typeface="Times New Roman" panose="02020603050405020304" pitchFamily="18" charset="0"/>
                <a:cs typeface="Times New Roman" panose="02020603050405020304" pitchFamily="18" charset="0"/>
              </a:rPr>
              <a:t>Technically</a:t>
            </a:r>
            <a:r>
              <a:rPr lang="en-US" sz="3600" dirty="0">
                <a:latin typeface="Times New Roman" panose="02020603050405020304" pitchFamily="18" charset="0"/>
                <a:cs typeface="Times New Roman" panose="02020603050405020304" pitchFamily="18" charset="0"/>
              </a:rPr>
              <a:t> Talented Individuals </a:t>
            </a:r>
            <a:r>
              <a:rPr lang="en-US" sz="3600" dirty="0" smtClean="0">
                <a:latin typeface="Times New Roman" panose="02020603050405020304" pitchFamily="18" charset="0"/>
                <a:cs typeface="Times New Roman" panose="02020603050405020304" pitchFamily="18" charset="0"/>
              </a:rPr>
              <a:t> Who are </a:t>
            </a:r>
            <a:r>
              <a:rPr lang="en-US" sz="3600" dirty="0">
                <a:latin typeface="Times New Roman" panose="02020603050405020304" pitchFamily="18" charset="0"/>
                <a:cs typeface="Times New Roman" panose="02020603050405020304" pitchFamily="18" charset="0"/>
              </a:rPr>
              <a:t>Needed?</a:t>
            </a:r>
          </a:p>
        </p:txBody>
      </p:sp>
    </p:spTree>
    <p:extLst>
      <p:ext uri="{BB962C8B-B14F-4D97-AF65-F5344CB8AC3E}">
        <p14:creationId xmlns:p14="http://schemas.microsoft.com/office/powerpoint/2010/main" val="1557313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tangle 2"/>
          <p:cNvSpPr/>
          <p:nvPr/>
        </p:nvSpPr>
        <p:spPr>
          <a:xfrm>
            <a:off x="304800" y="228600"/>
            <a:ext cx="8305800" cy="646331"/>
          </a:xfrm>
          <a:prstGeom prst="rect">
            <a:avLst/>
          </a:prstGeom>
        </p:spPr>
        <p:txBody>
          <a:bodyPr wrap="square">
            <a:spAutoFit/>
          </a:bodyPr>
          <a:lstStyle/>
          <a:p>
            <a:r>
              <a:rPr lang="en-US" sz="3600" dirty="0">
                <a:latin typeface="Times New Roman" panose="02020603050405020304" pitchFamily="18" charset="0"/>
                <a:cs typeface="Times New Roman" panose="02020603050405020304" pitchFamily="18" charset="0"/>
              </a:rPr>
              <a:t>Measurement </a:t>
            </a:r>
            <a:r>
              <a:rPr lang="en-US" sz="3600" dirty="0" smtClean="0">
                <a:latin typeface="Times New Roman" panose="02020603050405020304" pitchFamily="18" charset="0"/>
                <a:cs typeface="Times New Roman" panose="02020603050405020304" pitchFamily="18" charset="0"/>
              </a:rPr>
              <a:t>Problems (</a:t>
            </a:r>
            <a:r>
              <a:rPr lang="en-US" sz="3600" dirty="0" err="1" smtClean="0">
                <a:latin typeface="Times New Roman" panose="02020603050405020304" pitchFamily="18" charset="0"/>
                <a:cs typeface="Times New Roman" panose="02020603050405020304" pitchFamily="18" charset="0"/>
              </a:rPr>
              <a:t>Wainer</a:t>
            </a:r>
            <a:r>
              <a:rPr lang="en-US" sz="3600" dirty="0" smtClean="0">
                <a:latin typeface="Times New Roman" panose="02020603050405020304" pitchFamily="18" charset="0"/>
                <a:cs typeface="Times New Roman" panose="02020603050405020304" pitchFamily="18" charset="0"/>
              </a:rPr>
              <a:t>, 1993)</a:t>
            </a:r>
            <a:endParaRPr lang="en-US" sz="3600" dirty="0">
              <a:latin typeface="Times New Roman" panose="02020603050405020304" pitchFamily="18" charset="0"/>
              <a:cs typeface="Times New Roman" panose="02020603050405020304" pitchFamily="18" charset="0"/>
            </a:endParaRPr>
          </a:p>
        </p:txBody>
      </p:sp>
      <p:sp>
        <p:nvSpPr>
          <p:cNvPr id="4" name="Rectangle 3"/>
          <p:cNvSpPr/>
          <p:nvPr/>
        </p:nvSpPr>
        <p:spPr>
          <a:xfrm>
            <a:off x="381600" y="1111508"/>
            <a:ext cx="8460000" cy="4339650"/>
          </a:xfrm>
          <a:prstGeom prst="rect">
            <a:avLst/>
          </a:prstGeom>
        </p:spPr>
        <p:txBody>
          <a:bodyPr wrap="square">
            <a:spAutoFit/>
          </a:bodyPr>
          <a:lstStyle/>
          <a:p>
            <a:pPr marL="358775" indent="-358775" algn="l">
              <a:spcBef>
                <a:spcPts val="1200"/>
              </a:spcBef>
              <a:buClr>
                <a:srgbClr val="FFC000"/>
              </a:buClr>
              <a:buSzPct val="120000"/>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Twenty five years ago, </a:t>
            </a:r>
            <a:r>
              <a:rPr lang="en-US" dirty="0">
                <a:latin typeface="Times New Roman" panose="02020603050405020304" pitchFamily="18" charset="0"/>
                <a:cs typeface="Times New Roman" panose="02020603050405020304" pitchFamily="18" charset="0"/>
              </a:rPr>
              <a:t>Howard </a:t>
            </a:r>
            <a:r>
              <a:rPr lang="en-US" dirty="0" err="1" smtClean="0">
                <a:latin typeface="Times New Roman" panose="02020603050405020304" pitchFamily="18" charset="0"/>
                <a:cs typeface="Times New Roman" panose="02020603050405020304" pitchFamily="18" charset="0"/>
              </a:rPr>
              <a:t>Wainer</a:t>
            </a:r>
            <a:r>
              <a:rPr lang="en-US" dirty="0" smtClean="0">
                <a:latin typeface="Times New Roman" panose="02020603050405020304" pitchFamily="18" charset="0"/>
                <a:cs typeface="Times New Roman" panose="02020603050405020304" pitchFamily="18" charset="0"/>
              </a:rPr>
              <a:t> published the article </a:t>
            </a:r>
            <a:r>
              <a:rPr lang="en-US" u="sng" dirty="0" smtClean="0">
                <a:latin typeface="Times New Roman" panose="02020603050405020304" pitchFamily="18" charset="0"/>
                <a:cs typeface="Times New Roman" panose="02020603050405020304" pitchFamily="18" charset="0"/>
              </a:rPr>
              <a:t>Measurement Problems    </a:t>
            </a:r>
            <a:r>
              <a:rPr lang="en-US" dirty="0" smtClean="0">
                <a:latin typeface="Times New Roman" panose="02020603050405020304" pitchFamily="18" charset="0"/>
                <a:cs typeface="Times New Roman" panose="02020603050405020304" pitchFamily="18" charset="0"/>
              </a:rPr>
              <a:t>in </a:t>
            </a:r>
            <a:r>
              <a:rPr lang="en-US" dirty="0">
                <a:latin typeface="Times New Roman" panose="02020603050405020304" pitchFamily="18" charset="0"/>
                <a:cs typeface="Times New Roman" panose="02020603050405020304" pitchFamily="18" charset="0"/>
              </a:rPr>
              <a:t>the</a:t>
            </a:r>
            <a:r>
              <a:rPr lang="en-US" i="1" dirty="0">
                <a:latin typeface="Times New Roman" panose="02020603050405020304" pitchFamily="18" charset="0"/>
                <a:cs typeface="Times New Roman" panose="02020603050405020304" pitchFamily="18" charset="0"/>
              </a:rPr>
              <a:t> Journal of Educational </a:t>
            </a:r>
            <a:r>
              <a:rPr lang="en-US" i="1" dirty="0" smtClean="0">
                <a:latin typeface="Times New Roman" panose="02020603050405020304" pitchFamily="18" charset="0"/>
                <a:cs typeface="Times New Roman" panose="02020603050405020304" pitchFamily="18" charset="0"/>
              </a:rPr>
              <a:t>Measurement</a:t>
            </a:r>
            <a:endParaRPr lang="en-US" dirty="0">
              <a:latin typeface="Times New Roman" panose="02020603050405020304" pitchFamily="18" charset="0"/>
              <a:cs typeface="Times New Roman" panose="02020603050405020304" pitchFamily="18" charset="0"/>
            </a:endParaRPr>
          </a:p>
          <a:p>
            <a:pPr marL="358775" indent="-358775" algn="l">
              <a:spcBef>
                <a:spcPts val="1200"/>
              </a:spcBef>
              <a:buClr>
                <a:srgbClr val="FFC000"/>
              </a:buClr>
              <a:buSzPct val="12000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H</a:t>
            </a:r>
            <a:r>
              <a:rPr lang="en-US" dirty="0" smtClean="0">
                <a:latin typeface="Times New Roman" panose="02020603050405020304" pitchFamily="18" charset="0"/>
                <a:cs typeface="Times New Roman" panose="02020603050405020304" pitchFamily="18" charset="0"/>
              </a:rPr>
              <a:t>e discussed what he believed were16 </a:t>
            </a:r>
            <a:r>
              <a:rPr lang="en-US" dirty="0">
                <a:latin typeface="Times New Roman" panose="02020603050405020304" pitchFamily="18" charset="0"/>
                <a:cs typeface="Times New Roman" panose="02020603050405020304" pitchFamily="18" charset="0"/>
              </a:rPr>
              <a:t>unsolved problems in the field of educational </a:t>
            </a:r>
            <a:r>
              <a:rPr lang="en-US" dirty="0" smtClean="0">
                <a:latin typeface="Times New Roman" panose="02020603050405020304" pitchFamily="18" charset="0"/>
                <a:cs typeface="Times New Roman" panose="02020603050405020304" pitchFamily="18" charset="0"/>
              </a:rPr>
              <a:t>measurement then</a:t>
            </a:r>
          </a:p>
          <a:p>
            <a:pPr marL="358775" indent="-358775" algn="l">
              <a:spcBef>
                <a:spcPts val="1200"/>
              </a:spcBef>
              <a:buClr>
                <a:srgbClr val="FFC000"/>
              </a:buClr>
              <a:buSzPct val="12000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These </a:t>
            </a:r>
            <a:r>
              <a:rPr lang="en-US" dirty="0" smtClean="0">
                <a:latin typeface="Times New Roman" panose="02020603050405020304" pitchFamily="18" charset="0"/>
                <a:cs typeface="Times New Roman" panose="02020603050405020304" pitchFamily="18" charset="0"/>
              </a:rPr>
              <a:t>problems were </a:t>
            </a:r>
            <a:r>
              <a:rPr lang="en-US" dirty="0">
                <a:latin typeface="Times New Roman" panose="02020603050405020304" pitchFamily="18" charset="0"/>
                <a:cs typeface="Times New Roman" panose="02020603050405020304" pitchFamily="18" charset="0"/>
              </a:rPr>
              <a:t>limited to “measurements that lead to a decision and a </a:t>
            </a:r>
            <a:r>
              <a:rPr lang="en-US" dirty="0" smtClean="0">
                <a:latin typeface="Times New Roman" panose="02020603050405020304" pitchFamily="18" charset="0"/>
                <a:cs typeface="Times New Roman" panose="02020603050405020304" pitchFamily="18" charset="0"/>
              </a:rPr>
              <a:t>consequence” </a:t>
            </a:r>
          </a:p>
        </p:txBody>
      </p:sp>
    </p:spTree>
    <p:extLst>
      <p:ext uri="{BB962C8B-B14F-4D97-AF65-F5344CB8AC3E}">
        <p14:creationId xmlns:p14="http://schemas.microsoft.com/office/powerpoint/2010/main" val="2369547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tangle 2"/>
          <p:cNvSpPr/>
          <p:nvPr/>
        </p:nvSpPr>
        <p:spPr>
          <a:xfrm>
            <a:off x="304800" y="228600"/>
            <a:ext cx="8305800" cy="646331"/>
          </a:xfrm>
          <a:prstGeom prst="rect">
            <a:avLst/>
          </a:prstGeom>
        </p:spPr>
        <p:txBody>
          <a:bodyPr wrap="square">
            <a:spAutoFit/>
          </a:bodyPr>
          <a:lstStyle/>
          <a:p>
            <a:r>
              <a:rPr lang="en-US" sz="3600" dirty="0">
                <a:latin typeface="Times New Roman" panose="02020603050405020304" pitchFamily="18" charset="0"/>
                <a:cs typeface="Times New Roman" panose="02020603050405020304" pitchFamily="18" charset="0"/>
              </a:rPr>
              <a:t>Measurement </a:t>
            </a:r>
            <a:r>
              <a:rPr lang="en-US" sz="3600" dirty="0" smtClean="0">
                <a:latin typeface="Times New Roman" panose="02020603050405020304" pitchFamily="18" charset="0"/>
                <a:cs typeface="Times New Roman" panose="02020603050405020304" pitchFamily="18" charset="0"/>
              </a:rPr>
              <a:t>Problems (</a:t>
            </a:r>
            <a:r>
              <a:rPr lang="en-US" sz="3600" dirty="0" err="1" smtClean="0">
                <a:latin typeface="Times New Roman" panose="02020603050405020304" pitchFamily="18" charset="0"/>
                <a:cs typeface="Times New Roman" panose="02020603050405020304" pitchFamily="18" charset="0"/>
              </a:rPr>
              <a:t>Wainer</a:t>
            </a:r>
            <a:r>
              <a:rPr lang="en-US" sz="3600" dirty="0" smtClean="0">
                <a:latin typeface="Times New Roman" panose="02020603050405020304" pitchFamily="18" charset="0"/>
                <a:cs typeface="Times New Roman" panose="02020603050405020304" pitchFamily="18" charset="0"/>
              </a:rPr>
              <a:t>, 1993)</a:t>
            </a:r>
            <a:endParaRPr lang="en-US" sz="3600" dirty="0">
              <a:latin typeface="Times New Roman" panose="02020603050405020304" pitchFamily="18" charset="0"/>
              <a:cs typeface="Times New Roman" panose="02020603050405020304" pitchFamily="18" charset="0"/>
            </a:endParaRPr>
          </a:p>
        </p:txBody>
      </p:sp>
      <p:sp>
        <p:nvSpPr>
          <p:cNvPr id="4" name="Rectangle 3"/>
          <p:cNvSpPr/>
          <p:nvPr/>
        </p:nvSpPr>
        <p:spPr>
          <a:xfrm>
            <a:off x="381000" y="1111508"/>
            <a:ext cx="8458200" cy="2462213"/>
          </a:xfrm>
          <a:prstGeom prst="rect">
            <a:avLst/>
          </a:prstGeom>
        </p:spPr>
        <p:txBody>
          <a:bodyPr wrap="square">
            <a:spAutoFit/>
          </a:bodyPr>
          <a:lstStyle/>
          <a:p>
            <a:pPr marL="358775" indent="-358775" algn="l">
              <a:spcBef>
                <a:spcPts val="1200"/>
              </a:spcBef>
              <a:buClr>
                <a:srgbClr val="FFC000"/>
              </a:buClr>
              <a:buSzPct val="120000"/>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The problems were </a:t>
            </a:r>
            <a:r>
              <a:rPr lang="en-US" dirty="0">
                <a:latin typeface="Times New Roman" panose="02020603050405020304" pitchFamily="18" charset="0"/>
                <a:cs typeface="Times New Roman" panose="02020603050405020304" pitchFamily="18" charset="0"/>
              </a:rPr>
              <a:t>grouped into five </a:t>
            </a:r>
            <a:r>
              <a:rPr lang="en-US" dirty="0" smtClean="0">
                <a:latin typeface="Times New Roman" panose="02020603050405020304" pitchFamily="18" charset="0"/>
                <a:cs typeface="Times New Roman" panose="02020603050405020304" pitchFamily="18" charset="0"/>
              </a:rPr>
              <a:t>categories</a:t>
            </a:r>
          </a:p>
          <a:p>
            <a:pPr marL="815975" lvl="1" indent="-358775" algn="l">
              <a:spcBef>
                <a:spcPts val="600"/>
              </a:spcBef>
              <a:buClr>
                <a:srgbClr val="FFC000"/>
              </a:buClr>
              <a:buSzPct val="120000"/>
              <a:buFont typeface="Arial" panose="020B0604020202020204" pitchFamily="34" charset="0"/>
              <a:buChar char="•"/>
            </a:pPr>
            <a:r>
              <a:rPr lang="en-US" sz="2800" dirty="0" smtClean="0">
                <a:solidFill>
                  <a:srgbClr val="FFC000"/>
                </a:solidFill>
                <a:latin typeface="Times New Roman" panose="02020603050405020304" pitchFamily="18" charset="0"/>
                <a:cs typeface="Times New Roman" panose="02020603050405020304" pitchFamily="18" charset="0"/>
              </a:rPr>
              <a:t>Validity</a:t>
            </a:r>
          </a:p>
          <a:p>
            <a:pPr marL="808038" lvl="1" algn="l">
              <a:spcBef>
                <a:spcPts val="600"/>
              </a:spcBef>
              <a:buClr>
                <a:srgbClr val="FFC000"/>
              </a:buClr>
              <a:buSzPct val="120000"/>
            </a:pPr>
            <a:r>
              <a:rPr lang="en-HK" sz="2800" dirty="0" smtClean="0">
                <a:solidFill>
                  <a:srgbClr val="FF0000"/>
                </a:solidFill>
                <a:latin typeface="Times New Roman" panose="02020603050405020304" pitchFamily="18" charset="0"/>
                <a:cs typeface="Times New Roman" panose="02020603050405020304" pitchFamily="18" charset="0"/>
              </a:rPr>
              <a:t>2. How </a:t>
            </a:r>
            <a:r>
              <a:rPr lang="en-HK" sz="2800" dirty="0">
                <a:solidFill>
                  <a:srgbClr val="FF0000"/>
                </a:solidFill>
                <a:latin typeface="Times New Roman" panose="02020603050405020304" pitchFamily="18" charset="0"/>
                <a:cs typeface="Times New Roman" panose="02020603050405020304" pitchFamily="18" charset="0"/>
              </a:rPr>
              <a:t>do we best determine and measure those variables that most adequately characterize the </a:t>
            </a:r>
            <a:r>
              <a:rPr lang="en-HK" sz="2800" dirty="0" smtClean="0">
                <a:solidFill>
                  <a:srgbClr val="FF0000"/>
                </a:solidFill>
                <a:latin typeface="Times New Roman" panose="02020603050405020304" pitchFamily="18" charset="0"/>
                <a:cs typeface="Times New Roman" panose="02020603050405020304" pitchFamily="18" charset="0"/>
              </a:rPr>
              <a:t> traits </a:t>
            </a:r>
            <a:r>
              <a:rPr lang="en-HK" sz="2800" dirty="0">
                <a:solidFill>
                  <a:srgbClr val="FF0000"/>
                </a:solidFill>
                <a:latin typeface="Times New Roman" panose="02020603050405020304" pitchFamily="18" charset="0"/>
                <a:cs typeface="Times New Roman" panose="02020603050405020304" pitchFamily="18" charset="0"/>
              </a:rPr>
              <a:t>and proficiencies of interest</a:t>
            </a:r>
            <a:r>
              <a:rPr lang="en-HK" sz="2800" dirty="0" smtClean="0">
                <a:solidFill>
                  <a:srgbClr val="FF0000"/>
                </a:solidFill>
                <a:latin typeface="Times New Roman" panose="02020603050405020304" pitchFamily="18" charset="0"/>
                <a:cs typeface="Times New Roman" panose="02020603050405020304" pitchFamily="18" charset="0"/>
              </a:rPr>
              <a:t>?</a:t>
            </a:r>
            <a:endParaRPr lang="en-HK" sz="28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68707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tangle 2"/>
          <p:cNvSpPr/>
          <p:nvPr/>
        </p:nvSpPr>
        <p:spPr>
          <a:xfrm>
            <a:off x="304800" y="228600"/>
            <a:ext cx="8305800" cy="646331"/>
          </a:xfrm>
          <a:prstGeom prst="rect">
            <a:avLst/>
          </a:prstGeom>
        </p:spPr>
        <p:txBody>
          <a:bodyPr wrap="square">
            <a:spAutoFit/>
          </a:bodyPr>
          <a:lstStyle/>
          <a:p>
            <a:r>
              <a:rPr lang="en-US" sz="3600" dirty="0">
                <a:latin typeface="Times New Roman" panose="02020603050405020304" pitchFamily="18" charset="0"/>
                <a:cs typeface="Times New Roman" panose="02020603050405020304" pitchFamily="18" charset="0"/>
              </a:rPr>
              <a:t>Measurement </a:t>
            </a:r>
            <a:r>
              <a:rPr lang="en-US" sz="3600" dirty="0" smtClean="0">
                <a:latin typeface="Times New Roman" panose="02020603050405020304" pitchFamily="18" charset="0"/>
                <a:cs typeface="Times New Roman" panose="02020603050405020304" pitchFamily="18" charset="0"/>
              </a:rPr>
              <a:t>Problems (</a:t>
            </a:r>
            <a:r>
              <a:rPr lang="en-US" sz="3600" dirty="0" err="1" smtClean="0">
                <a:latin typeface="Times New Roman" panose="02020603050405020304" pitchFamily="18" charset="0"/>
                <a:cs typeface="Times New Roman" panose="02020603050405020304" pitchFamily="18" charset="0"/>
              </a:rPr>
              <a:t>Wainer</a:t>
            </a:r>
            <a:r>
              <a:rPr lang="en-US" sz="3600" dirty="0" smtClean="0">
                <a:latin typeface="Times New Roman" panose="02020603050405020304" pitchFamily="18" charset="0"/>
                <a:cs typeface="Times New Roman" panose="02020603050405020304" pitchFamily="18" charset="0"/>
              </a:rPr>
              <a:t>, 1993)</a:t>
            </a:r>
            <a:endParaRPr lang="en-US" sz="3600" dirty="0">
              <a:latin typeface="Times New Roman" panose="02020603050405020304" pitchFamily="18" charset="0"/>
              <a:cs typeface="Times New Roman" panose="02020603050405020304" pitchFamily="18" charset="0"/>
            </a:endParaRPr>
          </a:p>
        </p:txBody>
      </p:sp>
      <p:sp>
        <p:nvSpPr>
          <p:cNvPr id="4" name="Rectangle 3"/>
          <p:cNvSpPr/>
          <p:nvPr/>
        </p:nvSpPr>
        <p:spPr>
          <a:xfrm>
            <a:off x="381000" y="1111508"/>
            <a:ext cx="8458200" cy="2616101"/>
          </a:xfrm>
          <a:prstGeom prst="rect">
            <a:avLst/>
          </a:prstGeom>
        </p:spPr>
        <p:txBody>
          <a:bodyPr wrap="square">
            <a:spAutoFit/>
          </a:bodyPr>
          <a:lstStyle/>
          <a:p>
            <a:pPr marL="358775" indent="-358775" algn="l">
              <a:spcBef>
                <a:spcPts val="1200"/>
              </a:spcBef>
              <a:buClr>
                <a:srgbClr val="FFC000"/>
              </a:buClr>
              <a:buSzPct val="120000"/>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The problems were </a:t>
            </a:r>
            <a:r>
              <a:rPr lang="en-US" dirty="0">
                <a:latin typeface="Times New Roman" panose="02020603050405020304" pitchFamily="18" charset="0"/>
                <a:cs typeface="Times New Roman" panose="02020603050405020304" pitchFamily="18" charset="0"/>
              </a:rPr>
              <a:t>grouped into five </a:t>
            </a:r>
            <a:r>
              <a:rPr lang="en-US" dirty="0" smtClean="0">
                <a:latin typeface="Times New Roman" panose="02020603050405020304" pitchFamily="18" charset="0"/>
                <a:cs typeface="Times New Roman" panose="02020603050405020304" pitchFamily="18" charset="0"/>
              </a:rPr>
              <a:t>categories</a:t>
            </a:r>
          </a:p>
          <a:p>
            <a:pPr marL="815975" lvl="1" indent="-358775" algn="l">
              <a:spcBef>
                <a:spcPts val="600"/>
              </a:spcBef>
              <a:buClr>
                <a:srgbClr val="FFC000"/>
              </a:buClr>
              <a:buSzPct val="12000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Validity</a:t>
            </a:r>
          </a:p>
          <a:p>
            <a:pPr marL="815975" lvl="1" indent="-358775" algn="l">
              <a:spcBef>
                <a:spcPts val="600"/>
              </a:spcBef>
              <a:buClr>
                <a:srgbClr val="FFC000"/>
              </a:buClr>
              <a:buSzPct val="120000"/>
              <a:buFont typeface="Arial" panose="020B0604020202020204" pitchFamily="34" charset="0"/>
              <a:buChar char="•"/>
            </a:pPr>
            <a:r>
              <a:rPr lang="en-US" sz="2800" dirty="0" smtClean="0">
                <a:solidFill>
                  <a:srgbClr val="FFC000"/>
                </a:solidFill>
                <a:latin typeface="Times New Roman" panose="02020603050405020304" pitchFamily="18" charset="0"/>
                <a:cs typeface="Times New Roman" panose="02020603050405020304" pitchFamily="18" charset="0"/>
              </a:rPr>
              <a:t>Statistical Adjustment</a:t>
            </a:r>
          </a:p>
          <a:p>
            <a:pPr marL="808038" lvl="1" algn="l">
              <a:spcBef>
                <a:spcPts val="600"/>
              </a:spcBef>
              <a:buClr>
                <a:srgbClr val="FFC000"/>
              </a:buClr>
              <a:buSzPct val="120000"/>
            </a:pPr>
            <a:r>
              <a:rPr lang="en-US" sz="2800" dirty="0" smtClean="0">
                <a:solidFill>
                  <a:srgbClr val="FF0000"/>
                </a:solidFill>
                <a:latin typeface="Times New Roman" panose="02020603050405020304" pitchFamily="18" charset="0"/>
                <a:cs typeface="Times New Roman" panose="02020603050405020304" pitchFamily="18" charset="0"/>
              </a:rPr>
              <a:t>7. How </a:t>
            </a:r>
            <a:r>
              <a:rPr lang="en-US" sz="2800" dirty="0">
                <a:solidFill>
                  <a:srgbClr val="FF0000"/>
                </a:solidFill>
                <a:latin typeface="Times New Roman" panose="02020603050405020304" pitchFamily="18" charset="0"/>
                <a:cs typeface="Times New Roman" panose="02020603050405020304" pitchFamily="18" charset="0"/>
              </a:rPr>
              <a:t>do we equate across </a:t>
            </a:r>
            <a:r>
              <a:rPr lang="en-US" sz="2800" dirty="0" err="1">
                <a:solidFill>
                  <a:srgbClr val="FF0000"/>
                </a:solidFill>
                <a:latin typeface="Times New Roman" panose="02020603050405020304" pitchFamily="18" charset="0"/>
                <a:cs typeface="Times New Roman" panose="02020603050405020304" pitchFamily="18" charset="0"/>
              </a:rPr>
              <a:t>nonoverlapping</a:t>
            </a:r>
            <a:r>
              <a:rPr lang="en-US" sz="2800" dirty="0">
                <a:solidFill>
                  <a:srgbClr val="FF0000"/>
                </a:solidFill>
                <a:latin typeface="Times New Roman" panose="02020603050405020304" pitchFamily="18" charset="0"/>
                <a:cs typeface="Times New Roman" panose="02020603050405020304" pitchFamily="18" charset="0"/>
              </a:rPr>
              <a:t> populations?</a:t>
            </a:r>
            <a:endParaRPr lang="en-US" sz="2800" dirty="0" smtClean="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138586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tangle 2"/>
          <p:cNvSpPr/>
          <p:nvPr/>
        </p:nvSpPr>
        <p:spPr>
          <a:xfrm>
            <a:off x="304800" y="228600"/>
            <a:ext cx="8305800" cy="646331"/>
          </a:xfrm>
          <a:prstGeom prst="rect">
            <a:avLst/>
          </a:prstGeom>
        </p:spPr>
        <p:txBody>
          <a:bodyPr wrap="square">
            <a:spAutoFit/>
          </a:bodyPr>
          <a:lstStyle/>
          <a:p>
            <a:r>
              <a:rPr lang="en-US" sz="3600" dirty="0">
                <a:latin typeface="Times New Roman" panose="02020603050405020304" pitchFamily="18" charset="0"/>
                <a:cs typeface="Times New Roman" panose="02020603050405020304" pitchFamily="18" charset="0"/>
              </a:rPr>
              <a:t>Measurement </a:t>
            </a:r>
            <a:r>
              <a:rPr lang="en-US" sz="3600" dirty="0" smtClean="0">
                <a:latin typeface="Times New Roman" panose="02020603050405020304" pitchFamily="18" charset="0"/>
                <a:cs typeface="Times New Roman" panose="02020603050405020304" pitchFamily="18" charset="0"/>
              </a:rPr>
              <a:t>Problems (</a:t>
            </a:r>
            <a:r>
              <a:rPr lang="en-US" sz="3600" dirty="0" err="1" smtClean="0">
                <a:latin typeface="Times New Roman" panose="02020603050405020304" pitchFamily="18" charset="0"/>
                <a:cs typeface="Times New Roman" panose="02020603050405020304" pitchFamily="18" charset="0"/>
              </a:rPr>
              <a:t>Wainer</a:t>
            </a:r>
            <a:r>
              <a:rPr lang="en-US" sz="3600" dirty="0" smtClean="0">
                <a:latin typeface="Times New Roman" panose="02020603050405020304" pitchFamily="18" charset="0"/>
                <a:cs typeface="Times New Roman" panose="02020603050405020304" pitchFamily="18" charset="0"/>
              </a:rPr>
              <a:t>, 1993)</a:t>
            </a:r>
            <a:endParaRPr lang="en-US" sz="3600" dirty="0">
              <a:latin typeface="Times New Roman" panose="02020603050405020304" pitchFamily="18" charset="0"/>
              <a:cs typeface="Times New Roman" panose="02020603050405020304" pitchFamily="18" charset="0"/>
            </a:endParaRPr>
          </a:p>
        </p:txBody>
      </p:sp>
      <p:sp>
        <p:nvSpPr>
          <p:cNvPr id="4" name="Rectangle 3"/>
          <p:cNvSpPr/>
          <p:nvPr/>
        </p:nvSpPr>
        <p:spPr>
          <a:xfrm>
            <a:off x="381000" y="1111508"/>
            <a:ext cx="8458200" cy="3046988"/>
          </a:xfrm>
          <a:prstGeom prst="rect">
            <a:avLst/>
          </a:prstGeom>
        </p:spPr>
        <p:txBody>
          <a:bodyPr wrap="square">
            <a:spAutoFit/>
          </a:bodyPr>
          <a:lstStyle/>
          <a:p>
            <a:pPr marL="358775" indent="-358775" algn="l">
              <a:spcBef>
                <a:spcPts val="1200"/>
              </a:spcBef>
              <a:buClr>
                <a:srgbClr val="FFC000"/>
              </a:buClr>
              <a:buSzPct val="120000"/>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The problems were </a:t>
            </a:r>
            <a:r>
              <a:rPr lang="en-US" dirty="0">
                <a:latin typeface="Times New Roman" panose="02020603050405020304" pitchFamily="18" charset="0"/>
                <a:cs typeface="Times New Roman" panose="02020603050405020304" pitchFamily="18" charset="0"/>
              </a:rPr>
              <a:t>grouped into five </a:t>
            </a:r>
            <a:r>
              <a:rPr lang="en-US" dirty="0" smtClean="0">
                <a:latin typeface="Times New Roman" panose="02020603050405020304" pitchFamily="18" charset="0"/>
                <a:cs typeface="Times New Roman" panose="02020603050405020304" pitchFamily="18" charset="0"/>
              </a:rPr>
              <a:t>categories</a:t>
            </a:r>
          </a:p>
          <a:p>
            <a:pPr marL="815975" lvl="1" indent="-358775" algn="l">
              <a:spcBef>
                <a:spcPts val="600"/>
              </a:spcBef>
              <a:buClr>
                <a:srgbClr val="FFC000"/>
              </a:buClr>
              <a:buSzPct val="12000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Validity</a:t>
            </a:r>
          </a:p>
          <a:p>
            <a:pPr marL="815975" lvl="1" indent="-358775" algn="l">
              <a:spcBef>
                <a:spcPts val="600"/>
              </a:spcBef>
              <a:buClr>
                <a:srgbClr val="FFC000"/>
              </a:buClr>
              <a:buSzPct val="12000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Statistical Adjustment</a:t>
            </a:r>
          </a:p>
          <a:p>
            <a:pPr marL="815975" lvl="1" indent="-358775" algn="l">
              <a:spcBef>
                <a:spcPts val="600"/>
              </a:spcBef>
              <a:buClr>
                <a:srgbClr val="FFC000"/>
              </a:buClr>
              <a:buSzPct val="120000"/>
              <a:buFont typeface="Arial" panose="020B0604020202020204" pitchFamily="34" charset="0"/>
              <a:buChar char="•"/>
            </a:pPr>
            <a:r>
              <a:rPr lang="en-US" sz="2800" dirty="0" smtClean="0">
                <a:solidFill>
                  <a:srgbClr val="FFC000"/>
                </a:solidFill>
                <a:latin typeface="Times New Roman" panose="02020603050405020304" pitchFamily="18" charset="0"/>
                <a:cs typeface="Times New Roman" panose="02020603050405020304" pitchFamily="18" charset="0"/>
              </a:rPr>
              <a:t>Data Insufficiencies</a:t>
            </a:r>
          </a:p>
          <a:p>
            <a:pPr marL="808038" lvl="1" algn="l">
              <a:spcBef>
                <a:spcPts val="600"/>
              </a:spcBef>
              <a:buClr>
                <a:srgbClr val="FFC000"/>
              </a:buClr>
              <a:buSzPct val="120000"/>
            </a:pPr>
            <a:r>
              <a:rPr lang="en-US" sz="2800" dirty="0" smtClean="0">
                <a:solidFill>
                  <a:srgbClr val="FF0000"/>
                </a:solidFill>
                <a:latin typeface="Times New Roman" panose="02020603050405020304" pitchFamily="18" charset="0"/>
                <a:cs typeface="Times New Roman" panose="02020603050405020304" pitchFamily="18" charset="0"/>
              </a:rPr>
              <a:t>8. In </a:t>
            </a:r>
            <a:r>
              <a:rPr lang="en-US" sz="2800" dirty="0">
                <a:solidFill>
                  <a:srgbClr val="FF0000"/>
                </a:solidFill>
                <a:latin typeface="Times New Roman" panose="02020603050405020304" pitchFamily="18" charset="0"/>
                <a:cs typeface="Times New Roman" panose="02020603050405020304" pitchFamily="18" charset="0"/>
              </a:rPr>
              <a:t>the imperfect world that we inhabit, how can </a:t>
            </a:r>
            <a:r>
              <a:rPr lang="en-US" sz="2800" dirty="0" smtClean="0">
                <a:solidFill>
                  <a:srgbClr val="FF0000"/>
                </a:solidFill>
                <a:latin typeface="Times New Roman" panose="02020603050405020304" pitchFamily="18" charset="0"/>
                <a:cs typeface="Times New Roman" panose="02020603050405020304" pitchFamily="18" charset="0"/>
              </a:rPr>
              <a:t>   we </a:t>
            </a:r>
            <a:r>
              <a:rPr lang="en-US" sz="2800" dirty="0">
                <a:solidFill>
                  <a:srgbClr val="FF0000"/>
                </a:solidFill>
                <a:latin typeface="Times New Roman" panose="02020603050405020304" pitchFamily="18" charset="0"/>
                <a:cs typeface="Times New Roman" panose="02020603050405020304" pitchFamily="18" charset="0"/>
              </a:rPr>
              <a:t>collect data that are sufficient for our needs?</a:t>
            </a:r>
            <a:endParaRPr lang="en-US" sz="2800" dirty="0" smtClean="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583587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tangle 2"/>
          <p:cNvSpPr/>
          <p:nvPr/>
        </p:nvSpPr>
        <p:spPr>
          <a:xfrm>
            <a:off x="304800" y="228600"/>
            <a:ext cx="8305800" cy="646331"/>
          </a:xfrm>
          <a:prstGeom prst="rect">
            <a:avLst/>
          </a:prstGeom>
        </p:spPr>
        <p:txBody>
          <a:bodyPr wrap="square">
            <a:spAutoFit/>
          </a:bodyPr>
          <a:lstStyle/>
          <a:p>
            <a:r>
              <a:rPr lang="en-US" sz="3600" dirty="0">
                <a:latin typeface="Times New Roman" panose="02020603050405020304" pitchFamily="18" charset="0"/>
                <a:cs typeface="Times New Roman" panose="02020603050405020304" pitchFamily="18" charset="0"/>
              </a:rPr>
              <a:t>Measurement </a:t>
            </a:r>
            <a:r>
              <a:rPr lang="en-US" sz="3600" dirty="0" smtClean="0">
                <a:latin typeface="Times New Roman" panose="02020603050405020304" pitchFamily="18" charset="0"/>
                <a:cs typeface="Times New Roman" panose="02020603050405020304" pitchFamily="18" charset="0"/>
              </a:rPr>
              <a:t>Problems (</a:t>
            </a:r>
            <a:r>
              <a:rPr lang="en-US" sz="3600" dirty="0" err="1" smtClean="0">
                <a:latin typeface="Times New Roman" panose="02020603050405020304" pitchFamily="18" charset="0"/>
                <a:cs typeface="Times New Roman" panose="02020603050405020304" pitchFamily="18" charset="0"/>
              </a:rPr>
              <a:t>Wainer</a:t>
            </a:r>
            <a:r>
              <a:rPr lang="en-US" sz="3600" dirty="0" smtClean="0">
                <a:latin typeface="Times New Roman" panose="02020603050405020304" pitchFamily="18" charset="0"/>
                <a:cs typeface="Times New Roman" panose="02020603050405020304" pitchFamily="18" charset="0"/>
              </a:rPr>
              <a:t>, 1993)</a:t>
            </a:r>
            <a:endParaRPr lang="en-US" sz="3600" dirty="0">
              <a:latin typeface="Times New Roman" panose="02020603050405020304" pitchFamily="18" charset="0"/>
              <a:cs typeface="Times New Roman" panose="02020603050405020304" pitchFamily="18" charset="0"/>
            </a:endParaRPr>
          </a:p>
        </p:txBody>
      </p:sp>
      <p:sp>
        <p:nvSpPr>
          <p:cNvPr id="4" name="Rectangle 3"/>
          <p:cNvSpPr/>
          <p:nvPr/>
        </p:nvSpPr>
        <p:spPr>
          <a:xfrm>
            <a:off x="381000" y="1111508"/>
            <a:ext cx="8458200" cy="4724370"/>
          </a:xfrm>
          <a:prstGeom prst="rect">
            <a:avLst/>
          </a:prstGeom>
        </p:spPr>
        <p:txBody>
          <a:bodyPr wrap="square">
            <a:spAutoFit/>
          </a:bodyPr>
          <a:lstStyle/>
          <a:p>
            <a:pPr marL="358775" indent="-358775" algn="l">
              <a:spcBef>
                <a:spcPts val="1200"/>
              </a:spcBef>
              <a:buClr>
                <a:srgbClr val="FFC000"/>
              </a:buClr>
              <a:buSzPct val="120000"/>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The problems were </a:t>
            </a:r>
            <a:r>
              <a:rPr lang="en-US" dirty="0">
                <a:latin typeface="Times New Roman" panose="02020603050405020304" pitchFamily="18" charset="0"/>
                <a:cs typeface="Times New Roman" panose="02020603050405020304" pitchFamily="18" charset="0"/>
              </a:rPr>
              <a:t>grouped into five </a:t>
            </a:r>
            <a:r>
              <a:rPr lang="en-US" dirty="0" smtClean="0">
                <a:latin typeface="Times New Roman" panose="02020603050405020304" pitchFamily="18" charset="0"/>
                <a:cs typeface="Times New Roman" panose="02020603050405020304" pitchFamily="18" charset="0"/>
              </a:rPr>
              <a:t>categories</a:t>
            </a:r>
          </a:p>
          <a:p>
            <a:pPr marL="815975" lvl="1" indent="-358775" algn="l">
              <a:spcBef>
                <a:spcPts val="600"/>
              </a:spcBef>
              <a:buClr>
                <a:srgbClr val="FFC000"/>
              </a:buClr>
              <a:buSzPct val="12000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Validity</a:t>
            </a:r>
          </a:p>
          <a:p>
            <a:pPr marL="815975" lvl="1" indent="-358775" algn="l">
              <a:spcBef>
                <a:spcPts val="600"/>
              </a:spcBef>
              <a:buClr>
                <a:srgbClr val="FFC000"/>
              </a:buClr>
              <a:buSzPct val="12000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Statistical Adjustment</a:t>
            </a:r>
          </a:p>
          <a:p>
            <a:pPr marL="815975" lvl="1" indent="-358775" algn="l">
              <a:spcBef>
                <a:spcPts val="600"/>
              </a:spcBef>
              <a:buClr>
                <a:srgbClr val="FFC000"/>
              </a:buClr>
              <a:buSzPct val="12000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Data Insufficiencies</a:t>
            </a:r>
          </a:p>
          <a:p>
            <a:pPr marL="815975" lvl="1" indent="-358775" algn="l">
              <a:spcBef>
                <a:spcPts val="600"/>
              </a:spcBef>
              <a:buClr>
                <a:srgbClr val="FFC000"/>
              </a:buClr>
              <a:buSzPct val="120000"/>
              <a:buFont typeface="Arial" panose="020B0604020202020204" pitchFamily="34" charset="0"/>
              <a:buChar char="•"/>
            </a:pPr>
            <a:r>
              <a:rPr lang="en-US" sz="2800" dirty="0" smtClean="0">
                <a:solidFill>
                  <a:srgbClr val="FFC000"/>
                </a:solidFill>
                <a:latin typeface="Times New Roman" panose="02020603050405020304" pitchFamily="18" charset="0"/>
                <a:cs typeface="Times New Roman" panose="02020603050405020304" pitchFamily="18" charset="0"/>
              </a:rPr>
              <a:t>Other Issues</a:t>
            </a:r>
          </a:p>
          <a:p>
            <a:pPr marL="808038" lvl="1" algn="l">
              <a:spcBef>
                <a:spcPts val="600"/>
              </a:spcBef>
              <a:buClr>
                <a:srgbClr val="FFC000"/>
              </a:buClr>
              <a:buSzPct val="120000"/>
            </a:pPr>
            <a:r>
              <a:rPr lang="en-US" sz="2800" dirty="0" smtClean="0">
                <a:solidFill>
                  <a:srgbClr val="FF0000"/>
                </a:solidFill>
                <a:latin typeface="Times New Roman" panose="02020603050405020304" pitchFamily="18" charset="0"/>
                <a:cs typeface="Times New Roman" panose="02020603050405020304" pitchFamily="18" charset="0"/>
              </a:rPr>
              <a:t>11. How </a:t>
            </a:r>
            <a:r>
              <a:rPr lang="en-US" sz="2800" dirty="0">
                <a:solidFill>
                  <a:srgbClr val="FF0000"/>
                </a:solidFill>
                <a:latin typeface="Times New Roman" panose="02020603050405020304" pitchFamily="18" charset="0"/>
                <a:cs typeface="Times New Roman" panose="02020603050405020304" pitchFamily="18" charset="0"/>
              </a:rPr>
              <a:t>can we reliably score constructed responses </a:t>
            </a:r>
            <a:r>
              <a:rPr lang="en-US" sz="2800" dirty="0" smtClean="0">
                <a:solidFill>
                  <a:srgbClr val="FF0000"/>
                </a:solidFill>
                <a:latin typeface="Times New Roman" panose="02020603050405020304" pitchFamily="18" charset="0"/>
                <a:cs typeface="Times New Roman" panose="02020603050405020304" pitchFamily="18" charset="0"/>
              </a:rPr>
              <a:t>on </a:t>
            </a:r>
            <a:r>
              <a:rPr lang="en-US" sz="2800" dirty="0">
                <a:solidFill>
                  <a:srgbClr val="FF0000"/>
                </a:solidFill>
                <a:latin typeface="Times New Roman" panose="02020603050405020304" pitchFamily="18" charset="0"/>
                <a:cs typeface="Times New Roman" panose="02020603050405020304" pitchFamily="18" charset="0"/>
              </a:rPr>
              <a:t>the desired constructs?</a:t>
            </a:r>
          </a:p>
          <a:p>
            <a:pPr lvl="1" algn="l">
              <a:spcBef>
                <a:spcPts val="1200"/>
              </a:spcBef>
              <a:buClr>
                <a:srgbClr val="FFC000"/>
              </a:buClr>
              <a:buSzPct val="120000"/>
            </a:pPr>
            <a:endParaRPr lang="en-US" sz="2800" dirty="0" smtClean="0">
              <a:latin typeface="Times New Roman" panose="02020603050405020304" pitchFamily="18" charset="0"/>
              <a:cs typeface="Times New Roman" panose="02020603050405020304" pitchFamily="18" charset="0"/>
            </a:endParaRPr>
          </a:p>
          <a:p>
            <a:pPr lvl="1" algn="l">
              <a:spcBef>
                <a:spcPts val="1200"/>
              </a:spcBef>
              <a:buClr>
                <a:srgbClr val="FFC000"/>
              </a:buClr>
              <a:buSzPct val="120000"/>
            </a:pPr>
            <a:endParaRPr lang="en-US" sz="2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110802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tangle 2"/>
          <p:cNvSpPr/>
          <p:nvPr/>
        </p:nvSpPr>
        <p:spPr>
          <a:xfrm>
            <a:off x="304800" y="228600"/>
            <a:ext cx="8305800" cy="646331"/>
          </a:xfrm>
          <a:prstGeom prst="rect">
            <a:avLst/>
          </a:prstGeom>
        </p:spPr>
        <p:txBody>
          <a:bodyPr wrap="square">
            <a:spAutoFit/>
          </a:bodyPr>
          <a:lstStyle/>
          <a:p>
            <a:r>
              <a:rPr lang="en-US" sz="3600" dirty="0">
                <a:latin typeface="Times New Roman" panose="02020603050405020304" pitchFamily="18" charset="0"/>
                <a:cs typeface="Times New Roman" panose="02020603050405020304" pitchFamily="18" charset="0"/>
              </a:rPr>
              <a:t>Measurement </a:t>
            </a:r>
            <a:r>
              <a:rPr lang="en-US" sz="3600" dirty="0" smtClean="0">
                <a:latin typeface="Times New Roman" panose="02020603050405020304" pitchFamily="18" charset="0"/>
                <a:cs typeface="Times New Roman" panose="02020603050405020304" pitchFamily="18" charset="0"/>
              </a:rPr>
              <a:t>Problems (</a:t>
            </a:r>
            <a:r>
              <a:rPr lang="en-US" sz="3600" dirty="0" err="1" smtClean="0">
                <a:latin typeface="Times New Roman" panose="02020603050405020304" pitchFamily="18" charset="0"/>
                <a:cs typeface="Times New Roman" panose="02020603050405020304" pitchFamily="18" charset="0"/>
              </a:rPr>
              <a:t>Wainer</a:t>
            </a:r>
            <a:r>
              <a:rPr lang="en-US" sz="3600" dirty="0" smtClean="0">
                <a:latin typeface="Times New Roman" panose="02020603050405020304" pitchFamily="18" charset="0"/>
                <a:cs typeface="Times New Roman" panose="02020603050405020304" pitchFamily="18" charset="0"/>
              </a:rPr>
              <a:t>, 1993)</a:t>
            </a:r>
            <a:endParaRPr lang="en-US" sz="3600" dirty="0">
              <a:latin typeface="Times New Roman" panose="02020603050405020304" pitchFamily="18" charset="0"/>
              <a:cs typeface="Times New Roman" panose="02020603050405020304" pitchFamily="18" charset="0"/>
            </a:endParaRPr>
          </a:p>
        </p:txBody>
      </p:sp>
      <p:sp>
        <p:nvSpPr>
          <p:cNvPr id="4" name="Rectangle 3"/>
          <p:cNvSpPr/>
          <p:nvPr/>
        </p:nvSpPr>
        <p:spPr>
          <a:xfrm>
            <a:off x="381000" y="1111508"/>
            <a:ext cx="8458200" cy="4062651"/>
          </a:xfrm>
          <a:prstGeom prst="rect">
            <a:avLst/>
          </a:prstGeom>
        </p:spPr>
        <p:txBody>
          <a:bodyPr wrap="square">
            <a:spAutoFit/>
          </a:bodyPr>
          <a:lstStyle/>
          <a:p>
            <a:pPr marL="358775" indent="-358775" algn="l">
              <a:spcBef>
                <a:spcPts val="1200"/>
              </a:spcBef>
              <a:buClr>
                <a:srgbClr val="FFC000"/>
              </a:buClr>
              <a:buSzPct val="120000"/>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The problems were </a:t>
            </a:r>
            <a:r>
              <a:rPr lang="en-US" dirty="0">
                <a:latin typeface="Times New Roman" panose="02020603050405020304" pitchFamily="18" charset="0"/>
                <a:cs typeface="Times New Roman" panose="02020603050405020304" pitchFamily="18" charset="0"/>
              </a:rPr>
              <a:t>grouped into five </a:t>
            </a:r>
            <a:r>
              <a:rPr lang="en-US" dirty="0" smtClean="0">
                <a:latin typeface="Times New Roman" panose="02020603050405020304" pitchFamily="18" charset="0"/>
                <a:cs typeface="Times New Roman" panose="02020603050405020304" pitchFamily="18" charset="0"/>
              </a:rPr>
              <a:t>categories</a:t>
            </a:r>
          </a:p>
          <a:p>
            <a:pPr marL="815975" lvl="1" indent="-358775" algn="l">
              <a:spcBef>
                <a:spcPts val="600"/>
              </a:spcBef>
              <a:buClr>
                <a:srgbClr val="FFC000"/>
              </a:buClr>
              <a:buSzPct val="12000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Validity</a:t>
            </a:r>
          </a:p>
          <a:p>
            <a:pPr marL="815975" lvl="1" indent="-358775" algn="l">
              <a:spcBef>
                <a:spcPts val="600"/>
              </a:spcBef>
              <a:buClr>
                <a:srgbClr val="FFC000"/>
              </a:buClr>
              <a:buSzPct val="12000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Statistical Adjustment</a:t>
            </a:r>
          </a:p>
          <a:p>
            <a:pPr marL="815975" lvl="1" indent="-358775" algn="l">
              <a:spcBef>
                <a:spcPts val="600"/>
              </a:spcBef>
              <a:buClr>
                <a:srgbClr val="FFC000"/>
              </a:buClr>
              <a:buSzPct val="12000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Data Insufficiencies</a:t>
            </a:r>
          </a:p>
          <a:p>
            <a:pPr marL="815975" lvl="1" indent="-358775" algn="l">
              <a:spcBef>
                <a:spcPts val="600"/>
              </a:spcBef>
              <a:buClr>
                <a:srgbClr val="FFC000"/>
              </a:buClr>
              <a:buSzPct val="12000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Other Issues</a:t>
            </a:r>
          </a:p>
          <a:p>
            <a:pPr marL="815975" lvl="1" indent="-358775" algn="l">
              <a:spcBef>
                <a:spcPts val="600"/>
              </a:spcBef>
              <a:buClr>
                <a:srgbClr val="FFC000"/>
              </a:buClr>
              <a:buSzPct val="120000"/>
              <a:buFont typeface="Arial" panose="020B0604020202020204" pitchFamily="34" charset="0"/>
              <a:buChar char="•"/>
            </a:pPr>
            <a:r>
              <a:rPr lang="en-US" sz="2800" dirty="0" smtClean="0">
                <a:solidFill>
                  <a:srgbClr val="FFC000"/>
                </a:solidFill>
                <a:latin typeface="Times New Roman" panose="02020603050405020304" pitchFamily="18" charset="0"/>
                <a:cs typeface="Times New Roman" panose="02020603050405020304" pitchFamily="18" charset="0"/>
              </a:rPr>
              <a:t>Technical Issues</a:t>
            </a:r>
            <a:endParaRPr lang="en-HK" dirty="0">
              <a:solidFill>
                <a:srgbClr val="FFC000"/>
              </a:solidFill>
              <a:latin typeface="Times New Roman" panose="02020603050405020304" pitchFamily="18" charset="0"/>
              <a:cs typeface="Times New Roman" panose="02020603050405020304" pitchFamily="18" charset="0"/>
            </a:endParaRPr>
          </a:p>
          <a:p>
            <a:pPr marL="808038" lvl="1" algn="l">
              <a:spcBef>
                <a:spcPts val="600"/>
              </a:spcBef>
              <a:buClr>
                <a:srgbClr val="FFC000"/>
              </a:buClr>
              <a:buSzPct val="120000"/>
            </a:pPr>
            <a:r>
              <a:rPr lang="en-HK" sz="2800" dirty="0" smtClean="0">
                <a:solidFill>
                  <a:srgbClr val="FF0000"/>
                </a:solidFill>
                <a:latin typeface="Times New Roman" panose="02020603050405020304" pitchFamily="18" charset="0"/>
                <a:cs typeface="Times New Roman" panose="02020603050405020304" pitchFamily="18" charset="0"/>
              </a:rPr>
              <a:t>12. How can we automate (computerize</a:t>
            </a:r>
            <a:r>
              <a:rPr lang="en-HK" sz="2800" dirty="0">
                <a:solidFill>
                  <a:srgbClr val="FF0000"/>
                </a:solidFill>
                <a:latin typeface="Times New Roman" panose="02020603050405020304" pitchFamily="18" charset="0"/>
                <a:cs typeface="Times New Roman" panose="02020603050405020304" pitchFamily="18" charset="0"/>
              </a:rPr>
              <a:t>) the </a:t>
            </a:r>
            <a:r>
              <a:rPr lang="en-HK" sz="2800" dirty="0" smtClean="0">
                <a:solidFill>
                  <a:srgbClr val="FF0000"/>
                </a:solidFill>
                <a:latin typeface="Times New Roman" panose="02020603050405020304" pitchFamily="18" charset="0"/>
                <a:cs typeface="Times New Roman" panose="02020603050405020304" pitchFamily="18" charset="0"/>
              </a:rPr>
              <a:t> writing of high quality test </a:t>
            </a:r>
            <a:r>
              <a:rPr lang="en-US" sz="2800" dirty="0" smtClean="0">
                <a:solidFill>
                  <a:srgbClr val="FF0000"/>
                </a:solidFill>
                <a:latin typeface="Times New Roman" panose="02020603050405020304" pitchFamily="18" charset="0"/>
                <a:cs typeface="Times New Roman" panose="02020603050405020304" pitchFamily="18" charset="0"/>
              </a:rPr>
              <a:t>items?</a:t>
            </a:r>
            <a:endParaRPr lang="en-US" sz="28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402542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tangle 2"/>
          <p:cNvSpPr/>
          <p:nvPr/>
        </p:nvSpPr>
        <p:spPr>
          <a:xfrm>
            <a:off x="304800" y="228600"/>
            <a:ext cx="8305800" cy="646331"/>
          </a:xfrm>
          <a:prstGeom prst="rect">
            <a:avLst/>
          </a:prstGeom>
        </p:spPr>
        <p:txBody>
          <a:bodyPr wrap="square">
            <a:spAutoFit/>
          </a:bodyPr>
          <a:lstStyle/>
          <a:p>
            <a:r>
              <a:rPr lang="en-US" sz="3600" dirty="0">
                <a:latin typeface="Times New Roman" panose="02020603050405020304" pitchFamily="18" charset="0"/>
                <a:cs typeface="Times New Roman" panose="02020603050405020304" pitchFamily="18" charset="0"/>
              </a:rPr>
              <a:t>Measurement </a:t>
            </a:r>
            <a:r>
              <a:rPr lang="en-US" sz="3600" dirty="0" smtClean="0">
                <a:latin typeface="Times New Roman" panose="02020603050405020304" pitchFamily="18" charset="0"/>
                <a:cs typeface="Times New Roman" panose="02020603050405020304" pitchFamily="18" charset="0"/>
              </a:rPr>
              <a:t>Problems (</a:t>
            </a:r>
            <a:r>
              <a:rPr lang="en-US" sz="3600" dirty="0" err="1" smtClean="0">
                <a:latin typeface="Times New Roman" panose="02020603050405020304" pitchFamily="18" charset="0"/>
                <a:cs typeface="Times New Roman" panose="02020603050405020304" pitchFamily="18" charset="0"/>
              </a:rPr>
              <a:t>Wainer</a:t>
            </a:r>
            <a:r>
              <a:rPr lang="en-US" sz="3600" dirty="0" smtClean="0">
                <a:latin typeface="Times New Roman" panose="02020603050405020304" pitchFamily="18" charset="0"/>
                <a:cs typeface="Times New Roman" panose="02020603050405020304" pitchFamily="18" charset="0"/>
              </a:rPr>
              <a:t>, 1993)</a:t>
            </a:r>
            <a:endParaRPr lang="en-US" sz="3600" dirty="0">
              <a:latin typeface="Times New Roman" panose="02020603050405020304" pitchFamily="18" charset="0"/>
              <a:cs typeface="Times New Roman" panose="02020603050405020304" pitchFamily="18" charset="0"/>
            </a:endParaRPr>
          </a:p>
        </p:txBody>
      </p:sp>
      <p:sp>
        <p:nvSpPr>
          <p:cNvPr id="4" name="Rectangle 3"/>
          <p:cNvSpPr/>
          <p:nvPr/>
        </p:nvSpPr>
        <p:spPr>
          <a:xfrm>
            <a:off x="381000" y="1111508"/>
            <a:ext cx="8458200" cy="4647426"/>
          </a:xfrm>
          <a:prstGeom prst="rect">
            <a:avLst/>
          </a:prstGeom>
        </p:spPr>
        <p:txBody>
          <a:bodyPr wrap="square">
            <a:spAutoFit/>
          </a:bodyPr>
          <a:lstStyle/>
          <a:p>
            <a:pPr marL="358775" indent="-358775" algn="l">
              <a:spcBef>
                <a:spcPts val="1200"/>
              </a:spcBef>
              <a:buClr>
                <a:srgbClr val="FFC000"/>
              </a:buClr>
              <a:buSzPct val="120000"/>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The problems were </a:t>
            </a:r>
            <a:r>
              <a:rPr lang="en-US" dirty="0">
                <a:latin typeface="Times New Roman" panose="02020603050405020304" pitchFamily="18" charset="0"/>
                <a:cs typeface="Times New Roman" panose="02020603050405020304" pitchFamily="18" charset="0"/>
              </a:rPr>
              <a:t>grouped into five </a:t>
            </a:r>
            <a:r>
              <a:rPr lang="en-US" dirty="0" smtClean="0">
                <a:latin typeface="Times New Roman" panose="02020603050405020304" pitchFamily="18" charset="0"/>
                <a:cs typeface="Times New Roman" panose="02020603050405020304" pitchFamily="18" charset="0"/>
              </a:rPr>
              <a:t>categories</a:t>
            </a:r>
          </a:p>
          <a:p>
            <a:pPr marL="815975" lvl="1" indent="-358775" algn="l">
              <a:spcBef>
                <a:spcPts val="600"/>
              </a:spcBef>
              <a:buClr>
                <a:srgbClr val="FFC000"/>
              </a:buClr>
              <a:buSzPct val="12000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Validity</a:t>
            </a:r>
          </a:p>
          <a:p>
            <a:pPr marL="815975" lvl="1" indent="-358775" algn="l">
              <a:spcBef>
                <a:spcPts val="600"/>
              </a:spcBef>
              <a:buClr>
                <a:srgbClr val="FFC000"/>
              </a:buClr>
              <a:buSzPct val="12000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Statistical Adjustment</a:t>
            </a:r>
          </a:p>
          <a:p>
            <a:pPr marL="815975" lvl="1" indent="-358775" algn="l">
              <a:spcBef>
                <a:spcPts val="600"/>
              </a:spcBef>
              <a:buClr>
                <a:srgbClr val="FFC000"/>
              </a:buClr>
              <a:buSzPct val="12000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Data Insufficiencies</a:t>
            </a:r>
          </a:p>
          <a:p>
            <a:pPr marL="815975" lvl="1" indent="-358775" algn="l">
              <a:spcBef>
                <a:spcPts val="600"/>
              </a:spcBef>
              <a:buClr>
                <a:srgbClr val="FFC000"/>
              </a:buClr>
              <a:buSzPct val="12000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Other Issues</a:t>
            </a:r>
          </a:p>
          <a:p>
            <a:pPr marL="815975" lvl="1" indent="-358775" algn="l">
              <a:spcBef>
                <a:spcPts val="600"/>
              </a:spcBef>
              <a:buClr>
                <a:srgbClr val="FFC000"/>
              </a:buClr>
              <a:buSzPct val="120000"/>
              <a:buFont typeface="Arial" panose="020B0604020202020204" pitchFamily="34" charset="0"/>
              <a:buChar char="•"/>
            </a:pPr>
            <a:r>
              <a:rPr lang="en-US" sz="2800" dirty="0" smtClean="0">
                <a:solidFill>
                  <a:srgbClr val="FFC000"/>
                </a:solidFill>
                <a:latin typeface="Times New Roman" panose="02020603050405020304" pitchFamily="18" charset="0"/>
                <a:cs typeface="Times New Roman" panose="02020603050405020304" pitchFamily="18" charset="0"/>
              </a:rPr>
              <a:t>Technical Issues</a:t>
            </a:r>
            <a:endParaRPr lang="en-HK" dirty="0">
              <a:solidFill>
                <a:srgbClr val="FFC000"/>
              </a:solidFill>
              <a:latin typeface="Times New Roman" panose="02020603050405020304" pitchFamily="18" charset="0"/>
              <a:cs typeface="Times New Roman" panose="02020603050405020304" pitchFamily="18" charset="0"/>
            </a:endParaRPr>
          </a:p>
          <a:p>
            <a:pPr marL="808038" lvl="1" algn="l">
              <a:spcBef>
                <a:spcPts val="600"/>
              </a:spcBef>
              <a:buClr>
                <a:srgbClr val="FFC000"/>
              </a:buClr>
              <a:buSzPct val="120000"/>
            </a:pPr>
            <a:r>
              <a:rPr lang="en-HK" sz="2800" dirty="0" smtClean="0">
                <a:solidFill>
                  <a:srgbClr val="FF0000"/>
                </a:solidFill>
                <a:latin typeface="Times New Roman" panose="02020603050405020304" pitchFamily="18" charset="0"/>
                <a:cs typeface="Times New Roman" panose="02020603050405020304" pitchFamily="18" charset="0"/>
              </a:rPr>
              <a:t>14. How </a:t>
            </a:r>
            <a:r>
              <a:rPr lang="en-HK" sz="2800" dirty="0">
                <a:solidFill>
                  <a:srgbClr val="FF0000"/>
                </a:solidFill>
                <a:latin typeface="Times New Roman" panose="02020603050405020304" pitchFamily="18" charset="0"/>
                <a:cs typeface="Times New Roman" panose="02020603050405020304" pitchFamily="18" charset="0"/>
              </a:rPr>
              <a:t>can we combine response time with </a:t>
            </a:r>
            <a:r>
              <a:rPr lang="en-HK" sz="2800" dirty="0" smtClean="0">
                <a:solidFill>
                  <a:srgbClr val="FF0000"/>
                </a:solidFill>
                <a:latin typeface="Times New Roman" panose="02020603050405020304" pitchFamily="18" charset="0"/>
                <a:cs typeface="Times New Roman" panose="02020603050405020304" pitchFamily="18" charset="0"/>
              </a:rPr>
              <a:t>   other </a:t>
            </a:r>
            <a:r>
              <a:rPr lang="en-HK" sz="2800" dirty="0">
                <a:solidFill>
                  <a:srgbClr val="FF0000"/>
                </a:solidFill>
                <a:latin typeface="Times New Roman" panose="02020603050405020304" pitchFamily="18" charset="0"/>
                <a:cs typeface="Times New Roman" panose="02020603050405020304" pitchFamily="18" charset="0"/>
              </a:rPr>
              <a:t>measures of quality of </a:t>
            </a:r>
            <a:r>
              <a:rPr lang="en-US" sz="2800" dirty="0">
                <a:solidFill>
                  <a:srgbClr val="FF0000"/>
                </a:solidFill>
                <a:latin typeface="Times New Roman" panose="02020603050405020304" pitchFamily="18" charset="0"/>
                <a:cs typeface="Times New Roman" panose="02020603050405020304" pitchFamily="18" charset="0"/>
              </a:rPr>
              <a:t>response?</a:t>
            </a:r>
          </a:p>
          <a:p>
            <a:pPr lvl="1" algn="l">
              <a:spcBef>
                <a:spcPts val="1200"/>
              </a:spcBef>
              <a:buClr>
                <a:srgbClr val="FFC000"/>
              </a:buClr>
              <a:buSzPct val="120000"/>
            </a:pPr>
            <a:endParaRPr lang="en-US" sz="2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1525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Ocean</Template>
  <TotalTime>40912</TotalTime>
  <Words>1069</Words>
  <Application>Microsoft Office PowerPoint</Application>
  <PresentationFormat>Letter Paper (8.5x11 in)</PresentationFormat>
  <Paragraphs>106</Paragraphs>
  <Slides>21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Calibri</vt:lpstr>
      <vt:lpstr>Tahoma</vt:lpstr>
      <vt:lpstr>Tiger Expert</vt:lpstr>
      <vt:lpstr>Times New Roman</vt:lpstr>
      <vt:lpstr>Wingdings</vt:lpstr>
      <vt:lpstr>Ocean</vt:lpstr>
      <vt:lpstr>Global Trends in Measurement and Evaluation: How to Effectively Use  Educational Measurement to  Inform Instruction and Learning  Jimmy de la Torre Faculty of Education The University of Hong Kong  International Conference on  Educational Measurement and Evaluation 2018 August 25, 2018</vt:lpstr>
      <vt:lpstr>“If you cannot measure it,    you cannot improve it.”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Moving Beyond Summative Scores: Tapping the Diagnostic  Potential of Tests</dc:title>
  <dc:creator>Jimmy de la Torre</dc:creator>
  <cp:lastModifiedBy>Jimmy</cp:lastModifiedBy>
  <cp:revision>1251</cp:revision>
  <cp:lastPrinted>2015-12-19T04:53:51Z</cp:lastPrinted>
  <dcterms:created xsi:type="dcterms:W3CDTF">2002-10-13T21:08:19Z</dcterms:created>
  <dcterms:modified xsi:type="dcterms:W3CDTF">2018-08-25T00:08:03Z</dcterms:modified>
</cp:coreProperties>
</file>