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0" r:id="rId3"/>
    <p:sldId id="304" r:id="rId4"/>
    <p:sldId id="257" r:id="rId5"/>
    <p:sldId id="258" r:id="rId6"/>
    <p:sldId id="264" r:id="rId7"/>
    <p:sldId id="316" r:id="rId8"/>
    <p:sldId id="317" r:id="rId9"/>
    <p:sldId id="318" r:id="rId10"/>
    <p:sldId id="265" r:id="rId11"/>
    <p:sldId id="266" r:id="rId12"/>
    <p:sldId id="319" r:id="rId13"/>
    <p:sldId id="288" r:id="rId14"/>
    <p:sldId id="289" r:id="rId15"/>
    <p:sldId id="295" r:id="rId16"/>
    <p:sldId id="297" r:id="rId17"/>
    <p:sldId id="300" r:id="rId18"/>
    <p:sldId id="325" r:id="rId19"/>
    <p:sldId id="330" r:id="rId20"/>
    <p:sldId id="331" r:id="rId21"/>
    <p:sldId id="332" r:id="rId22"/>
    <p:sldId id="326" r:id="rId23"/>
    <p:sldId id="290" r:id="rId24"/>
    <p:sldId id="268" r:id="rId25"/>
    <p:sldId id="269" r:id="rId26"/>
    <p:sldId id="322" r:id="rId27"/>
    <p:sldId id="323" r:id="rId28"/>
    <p:sldId id="324" r:id="rId29"/>
    <p:sldId id="320" r:id="rId30"/>
    <p:sldId id="321" r:id="rId31"/>
    <p:sldId id="260" r:id="rId32"/>
    <p:sldId id="327" r:id="rId33"/>
    <p:sldId id="292" r:id="rId34"/>
    <p:sldId id="279" r:id="rId35"/>
    <p:sldId id="280" r:id="rId36"/>
    <p:sldId id="293" r:id="rId37"/>
    <p:sldId id="281" r:id="rId38"/>
    <p:sldId id="294" r:id="rId39"/>
    <p:sldId id="302" r:id="rId40"/>
    <p:sldId id="328" r:id="rId41"/>
    <p:sldId id="32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792"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6694F97-7BE5-4E9C-9EC9-8EF5B5D4A4F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694F97-7BE5-4E9C-9EC9-8EF5B5D4A4F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6694F97-7BE5-4E9C-9EC9-8EF5B5D4A4F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694F97-7BE5-4E9C-9EC9-8EF5B5D4A4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9D2805F-EB70-4B0C-8FD8-E5F4B734911F}" type="datetimeFigureOut">
              <a:rPr lang="en-US" smtClean="0"/>
              <a:pPr/>
              <a:t>11/2/2020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694F97-7BE5-4E9C-9EC9-8EF5B5D4A4F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9D2805F-EB70-4B0C-8FD8-E5F4B734911F}" type="datetimeFigureOut">
              <a:rPr lang="en-US" smtClean="0"/>
              <a:pPr/>
              <a:t>11/2/2020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6694F97-7BE5-4E9C-9EC9-8EF5B5D4A4F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3386634"/>
            <a:ext cx="5791200" cy="1472184"/>
          </a:xfrm>
        </p:spPr>
        <p:txBody>
          <a:bodyPr>
            <a:normAutofit fontScale="90000"/>
          </a:bodyPr>
          <a:lstStyle/>
          <a:p>
            <a:r>
              <a:rPr lang="en-US" dirty="0" smtClean="0"/>
              <a:t>Principles of </a:t>
            </a:r>
            <a:r>
              <a:rPr lang="en-US" dirty="0" smtClean="0"/>
              <a:t>Assessing Outcomes in the Teacher Education Programs </a:t>
            </a:r>
            <a:endParaRPr lang="en-US" dirty="0"/>
          </a:p>
        </p:txBody>
      </p:sp>
      <p:sp>
        <p:nvSpPr>
          <p:cNvPr id="3" name="Subtitle 2"/>
          <p:cNvSpPr>
            <a:spLocks noGrp="1"/>
          </p:cNvSpPr>
          <p:nvPr>
            <p:ph type="subTitle" idx="1"/>
          </p:nvPr>
        </p:nvSpPr>
        <p:spPr>
          <a:xfrm>
            <a:off x="3124200" y="4876800"/>
            <a:ext cx="7406640" cy="1752600"/>
          </a:xfrm>
        </p:spPr>
        <p:txBody>
          <a:bodyPr/>
          <a:lstStyle/>
          <a:p>
            <a:r>
              <a:rPr lang="en-US" dirty="0" smtClean="0"/>
              <a:t>Carlo </a:t>
            </a:r>
            <a:r>
              <a:rPr lang="en-US" dirty="0" err="1" smtClean="0"/>
              <a:t>Magno</a:t>
            </a:r>
            <a:r>
              <a:rPr lang="en-US" dirty="0" smtClean="0"/>
              <a:t>, PhD.</a:t>
            </a:r>
          </a:p>
          <a:p>
            <a:r>
              <a:rPr lang="en-US" dirty="0" smtClean="0"/>
              <a:t>crlmgn@yahoo.com</a:t>
            </a:r>
            <a:endParaRPr lang="en-US" dirty="0"/>
          </a:p>
        </p:txBody>
      </p:sp>
      <p:pic>
        <p:nvPicPr>
          <p:cNvPr id="1026" name="Picture 2" descr="C:\Users\HP\AppData\Local\Microsoft\Windows\INetCache\IE\ITZF96P2\14440759691_c64ee23e80_b[1].jpg"/>
          <p:cNvPicPr>
            <a:picLocks noChangeAspect="1" noChangeArrowheads="1"/>
          </p:cNvPicPr>
          <p:nvPr/>
        </p:nvPicPr>
        <p:blipFill>
          <a:blip r:embed="rId2" cstate="print"/>
          <a:srcRect/>
          <a:stretch>
            <a:fillRect/>
          </a:stretch>
        </p:blipFill>
        <p:spPr bwMode="auto">
          <a:xfrm>
            <a:off x="990600" y="2971800"/>
            <a:ext cx="2184400" cy="2184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a:t>
            </a:r>
            <a:r>
              <a:rPr lang="en-US" dirty="0" smtClean="0"/>
              <a:t>Constructive alignment</a:t>
            </a:r>
            <a:endParaRPr lang="en-US" dirty="0"/>
          </a:p>
        </p:txBody>
      </p:sp>
      <p:sp>
        <p:nvSpPr>
          <p:cNvPr id="3" name="Content Placeholder 2"/>
          <p:cNvSpPr>
            <a:spLocks noGrp="1"/>
          </p:cNvSpPr>
          <p:nvPr>
            <p:ph idx="1"/>
          </p:nvPr>
        </p:nvSpPr>
        <p:spPr/>
        <p:txBody>
          <a:bodyPr>
            <a:normAutofit/>
          </a:bodyPr>
          <a:lstStyle/>
          <a:p>
            <a:r>
              <a:rPr lang="en-US" dirty="0" smtClean="0"/>
              <a:t>Outcome:  Write objectives under the remembering cognitive skill.</a:t>
            </a:r>
            <a:endParaRPr lang="en-US" dirty="0" smtClean="0"/>
          </a:p>
          <a:p>
            <a:r>
              <a:rPr lang="en-US" dirty="0" smtClean="0"/>
              <a:t>Assessment Task:</a:t>
            </a:r>
            <a:endParaRPr lang="en-US" dirty="0" smtClean="0"/>
          </a:p>
          <a:p>
            <a:pPr>
              <a:buNone/>
            </a:pPr>
            <a:r>
              <a:rPr lang="en-US" dirty="0" smtClean="0"/>
              <a:t>The students will choose a learning competency in the curriculum guide under the remembering skill. They will place it in a lesson plan to make the rest of the parts.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a:t>
            </a:r>
            <a:r>
              <a:rPr lang="en-US" dirty="0" smtClean="0"/>
              <a:t>Constructive Alignment</a:t>
            </a:r>
            <a:endParaRPr lang="en-US" dirty="0"/>
          </a:p>
        </p:txBody>
      </p:sp>
      <p:sp>
        <p:nvSpPr>
          <p:cNvPr id="3" name="Content Placeholder 2"/>
          <p:cNvSpPr>
            <a:spLocks noGrp="1"/>
          </p:cNvSpPr>
          <p:nvPr>
            <p:ph idx="1"/>
          </p:nvPr>
        </p:nvSpPr>
        <p:spPr>
          <a:xfrm>
            <a:off x="1435608" y="1447800"/>
            <a:ext cx="7498080" cy="5181600"/>
          </a:xfrm>
        </p:spPr>
        <p:txBody>
          <a:bodyPr>
            <a:normAutofit fontScale="92500" lnSpcReduction="20000"/>
          </a:bodyPr>
          <a:lstStyle/>
          <a:p>
            <a:r>
              <a:rPr lang="en-US" dirty="0" smtClean="0"/>
              <a:t>Outcome:  Demonstrate the 5Es </a:t>
            </a:r>
            <a:r>
              <a:rPr lang="en-US" dirty="0" smtClean="0"/>
              <a:t>for a science lesson to a class of grade 6 students.</a:t>
            </a:r>
            <a:endParaRPr lang="en-US" dirty="0" smtClean="0"/>
          </a:p>
          <a:p>
            <a:r>
              <a:rPr lang="en-US" dirty="0" smtClean="0"/>
              <a:t>Performance task</a:t>
            </a:r>
          </a:p>
          <a:p>
            <a:r>
              <a:rPr lang="en-US" u="sng" dirty="0" smtClean="0"/>
              <a:t>Final Output</a:t>
            </a:r>
            <a:r>
              <a:rPr lang="en-US" dirty="0" smtClean="0"/>
              <a:t>:  </a:t>
            </a:r>
            <a:r>
              <a:rPr lang="en-US" i="1" dirty="0" smtClean="0"/>
              <a:t>A </a:t>
            </a:r>
            <a:r>
              <a:rPr lang="en-US" i="1" dirty="0" smtClean="0"/>
              <a:t>video presentation illustrating the use of 5Es for a lesson on balance of nature.</a:t>
            </a:r>
            <a:endParaRPr lang="en-US" i="1" dirty="0" smtClean="0"/>
          </a:p>
          <a:p>
            <a:r>
              <a:rPr lang="en-US" u="sng" dirty="0" smtClean="0"/>
              <a:t>Task</a:t>
            </a:r>
            <a:r>
              <a:rPr lang="en-US" dirty="0" smtClean="0"/>
              <a:t>: </a:t>
            </a:r>
            <a:r>
              <a:rPr lang="en-US" i="1" dirty="0" smtClean="0"/>
              <a:t>Each segment of the 5E </a:t>
            </a:r>
            <a:r>
              <a:rPr lang="en-US" i="1" dirty="0" smtClean="0"/>
              <a:t>appears on the screen when it is already shown</a:t>
            </a:r>
            <a:r>
              <a:rPr lang="en-US" i="1" dirty="0" smtClean="0"/>
              <a:t>. The students in the video are interacting with the teacher during the lesson</a:t>
            </a:r>
            <a:endParaRPr lang="en-US" i="1" dirty="0" smtClean="0"/>
          </a:p>
          <a:p>
            <a:r>
              <a:rPr lang="en-US" u="sng" dirty="0" smtClean="0"/>
              <a:t>Criteria</a:t>
            </a:r>
            <a:r>
              <a:rPr lang="en-US" dirty="0" smtClean="0"/>
              <a:t>: </a:t>
            </a:r>
            <a:r>
              <a:rPr lang="en-US" i="1" dirty="0" smtClean="0"/>
              <a:t>Accuracy of </a:t>
            </a:r>
            <a:r>
              <a:rPr lang="en-US" i="1" dirty="0" smtClean="0"/>
              <a:t>5E imple</a:t>
            </a:r>
            <a:r>
              <a:rPr lang="en-US" i="1" dirty="0" smtClean="0"/>
              <a:t>mentation</a:t>
            </a:r>
            <a:r>
              <a:rPr lang="en-US" i="1" dirty="0" smtClean="0"/>
              <a:t>, 5Es were demonstrated, </a:t>
            </a:r>
            <a:r>
              <a:rPr lang="en-US" i="1" dirty="0" smtClean="0"/>
              <a:t>clarity of </a:t>
            </a:r>
            <a:r>
              <a:rPr lang="en-US" i="1" dirty="0" smtClean="0"/>
              <a:t>the </a:t>
            </a:r>
            <a:r>
              <a:rPr lang="en-US" i="1" dirty="0" err="1" smtClean="0"/>
              <a:t>inquirydeveloped</a:t>
            </a:r>
            <a:r>
              <a:rPr lang="en-US" i="1" dirty="0" smtClean="0"/>
              <a:t>.</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Constructive Alignment</a:t>
            </a:r>
            <a:endParaRPr lang="en-US" dirty="0"/>
          </a:p>
        </p:txBody>
      </p:sp>
      <p:sp>
        <p:nvSpPr>
          <p:cNvPr id="3" name="Content Placeholder 2"/>
          <p:cNvSpPr>
            <a:spLocks noGrp="1"/>
          </p:cNvSpPr>
          <p:nvPr>
            <p:ph idx="1"/>
          </p:nvPr>
        </p:nvSpPr>
        <p:spPr/>
        <p:txBody>
          <a:bodyPr>
            <a:normAutofit lnSpcReduction="10000"/>
          </a:bodyPr>
          <a:lstStyle/>
          <a:p>
            <a:r>
              <a:rPr lang="en-US" dirty="0" smtClean="0"/>
              <a:t>Outcome:  Design a module to teach grade 10 students on balancing equation of compounds.</a:t>
            </a:r>
          </a:p>
          <a:p>
            <a:r>
              <a:rPr lang="en-US" dirty="0" smtClean="0"/>
              <a:t>Assessment Task:  The students used </a:t>
            </a:r>
            <a:r>
              <a:rPr lang="en-US" dirty="0" err="1" smtClean="0"/>
              <a:t>google</a:t>
            </a:r>
            <a:r>
              <a:rPr lang="en-US" dirty="0" smtClean="0"/>
              <a:t> classroom and placed in the </a:t>
            </a:r>
            <a:r>
              <a:rPr lang="en-US" dirty="0" err="1" smtClean="0"/>
              <a:t>classwork</a:t>
            </a:r>
            <a:r>
              <a:rPr lang="en-US" dirty="0" smtClean="0"/>
              <a:t> the exercises to be answered, pages in the book that will be read. After reading, the teacher gave a set of </a:t>
            </a:r>
            <a:r>
              <a:rPr lang="en-US" dirty="0" err="1" smtClean="0"/>
              <a:t>excercises</a:t>
            </a:r>
            <a:r>
              <a:rPr lang="en-US" dirty="0" smtClean="0"/>
              <a:t> where the students will balance an equation.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Expanded Opportunities for Learning</a:t>
            </a:r>
            <a:endParaRPr lang="en-US" dirty="0"/>
          </a:p>
        </p:txBody>
      </p:sp>
      <p:sp>
        <p:nvSpPr>
          <p:cNvPr id="3" name="Content Placeholder 2"/>
          <p:cNvSpPr>
            <a:spLocks noGrp="1"/>
          </p:cNvSpPr>
          <p:nvPr>
            <p:ph idx="1"/>
          </p:nvPr>
        </p:nvSpPr>
        <p:spPr>
          <a:xfrm>
            <a:off x="1066800" y="1447800"/>
            <a:ext cx="7866888" cy="5029200"/>
          </a:xfrm>
        </p:spPr>
        <p:txBody>
          <a:bodyPr>
            <a:normAutofit fontScale="92500" lnSpcReduction="10000"/>
          </a:bodyPr>
          <a:lstStyle/>
          <a:p>
            <a:r>
              <a:rPr lang="en-US" dirty="0" smtClean="0"/>
              <a:t>P2</a:t>
            </a:r>
            <a:r>
              <a:rPr lang="en-US" dirty="0" smtClean="0"/>
              <a:t>:  Formative assessment needs to scaffold students in the summative assessment</a:t>
            </a:r>
          </a:p>
          <a:p>
            <a:r>
              <a:rPr lang="en-US" dirty="0" smtClean="0"/>
              <a:t>P3: Assessment should become more like instruction</a:t>
            </a:r>
          </a:p>
          <a:p>
            <a:r>
              <a:rPr lang="en-US" dirty="0" smtClean="0"/>
              <a:t>P4: Assessment results needs to be used by teachers to help students learn better</a:t>
            </a:r>
          </a:p>
          <a:p>
            <a:r>
              <a:rPr lang="en-US" dirty="0" smtClean="0"/>
              <a:t>P5: Assessment is not used to threaten and intimidate students.</a:t>
            </a:r>
          </a:p>
          <a:p>
            <a:r>
              <a:rPr lang="en-US" dirty="0" smtClean="0"/>
              <a:t>P6: The teacher needs to engage in a PLC to engage in better assessment</a:t>
            </a:r>
          </a:p>
          <a:p>
            <a:r>
              <a:rPr lang="en-US" dirty="0" smtClean="0"/>
              <a:t>P7: Assessment is a technical competency   </a:t>
            </a:r>
            <a:endParaRPr lang="en-US" dirty="0"/>
          </a:p>
        </p:txBody>
      </p:sp>
      <p:pic>
        <p:nvPicPr>
          <p:cNvPr id="6146" name="Picture 2" descr="C:\Users\S400\AppData\Local\Microsoft\Windows\Temporary Internet Files\Content.IE5\YLICSSZS\stock-photo-blue-interface-plastic-orb-button-with-number-one-icon-3403628[1].jpg"/>
          <p:cNvPicPr>
            <a:picLocks noChangeAspect="1" noChangeArrowheads="1"/>
          </p:cNvPicPr>
          <p:nvPr/>
        </p:nvPicPr>
        <p:blipFill>
          <a:blip r:embed="rId2" cstate="print"/>
          <a:srcRect/>
          <a:stretch>
            <a:fillRect/>
          </a:stretch>
        </p:blipFill>
        <p:spPr bwMode="auto">
          <a:xfrm>
            <a:off x="417576" y="1524000"/>
            <a:ext cx="688848" cy="609600"/>
          </a:xfrm>
          <a:prstGeom prst="rect">
            <a:avLst/>
          </a:prstGeom>
          <a:noFill/>
        </p:spPr>
      </p:pic>
      <p:pic>
        <p:nvPicPr>
          <p:cNvPr id="6147" name="Picture 3" descr="C:\Users\S400\AppData\Local\Microsoft\Windows\Temporary Internet Files\Content.IE5\NT6SPNRB\langfr-200px-Bundesautobahn_2_number.svg[1].png"/>
          <p:cNvPicPr>
            <a:picLocks noChangeAspect="1" noChangeArrowheads="1"/>
          </p:cNvPicPr>
          <p:nvPr/>
        </p:nvPicPr>
        <p:blipFill>
          <a:blip r:embed="rId3" cstate="print"/>
          <a:srcRect/>
          <a:stretch>
            <a:fillRect/>
          </a:stretch>
        </p:blipFill>
        <p:spPr bwMode="auto">
          <a:xfrm>
            <a:off x="304800" y="2362200"/>
            <a:ext cx="889000" cy="533400"/>
          </a:xfrm>
          <a:prstGeom prst="rect">
            <a:avLst/>
          </a:prstGeom>
          <a:noFill/>
        </p:spPr>
      </p:pic>
      <p:pic>
        <p:nvPicPr>
          <p:cNvPr id="6148" name="Picture 4" descr="C:\Users\S400\AppData\Local\Microsoft\Windows\Temporary Internet Files\Content.IE5\L5TG84T7\4782659294_5ba49846c3_z[1].jpg"/>
          <p:cNvPicPr>
            <a:picLocks noChangeAspect="1" noChangeArrowheads="1"/>
          </p:cNvPicPr>
          <p:nvPr/>
        </p:nvPicPr>
        <p:blipFill>
          <a:blip r:embed="rId4" cstate="print"/>
          <a:srcRect/>
          <a:stretch>
            <a:fillRect/>
          </a:stretch>
        </p:blipFill>
        <p:spPr bwMode="auto">
          <a:xfrm>
            <a:off x="457200" y="3048000"/>
            <a:ext cx="533400" cy="533400"/>
          </a:xfrm>
          <a:prstGeom prst="rect">
            <a:avLst/>
          </a:prstGeom>
          <a:noFill/>
        </p:spPr>
      </p:pic>
      <p:pic>
        <p:nvPicPr>
          <p:cNvPr id="1026" name="Picture 2" descr="C:\Users\S400\AppData\Local\Microsoft\Windows\Temporary Internet Files\Content.IE5\L30UAKPS\no-4[1].png"/>
          <p:cNvPicPr>
            <a:picLocks noChangeAspect="1" noChangeArrowheads="1"/>
          </p:cNvPicPr>
          <p:nvPr/>
        </p:nvPicPr>
        <p:blipFill>
          <a:blip r:embed="rId5" cstate="print"/>
          <a:srcRect/>
          <a:stretch>
            <a:fillRect/>
          </a:stretch>
        </p:blipFill>
        <p:spPr bwMode="auto">
          <a:xfrm>
            <a:off x="457200" y="3651422"/>
            <a:ext cx="457200" cy="615778"/>
          </a:xfrm>
          <a:prstGeom prst="rect">
            <a:avLst/>
          </a:prstGeom>
          <a:noFill/>
        </p:spPr>
      </p:pic>
      <p:pic>
        <p:nvPicPr>
          <p:cNvPr id="1027" name="Picture 3" descr="C:\Users\S400\AppData\Local\Microsoft\Windows\Temporary Internet Files\Content.IE5\L30UAKPS\number__5_by_maykahurkmans-d5f43et[1].png"/>
          <p:cNvPicPr>
            <a:picLocks noChangeAspect="1" noChangeArrowheads="1"/>
          </p:cNvPicPr>
          <p:nvPr/>
        </p:nvPicPr>
        <p:blipFill>
          <a:blip r:embed="rId6" cstate="print"/>
          <a:srcRect/>
          <a:stretch>
            <a:fillRect/>
          </a:stretch>
        </p:blipFill>
        <p:spPr bwMode="auto">
          <a:xfrm>
            <a:off x="533400" y="4419600"/>
            <a:ext cx="461963" cy="688147"/>
          </a:xfrm>
          <a:prstGeom prst="rect">
            <a:avLst/>
          </a:prstGeom>
          <a:noFill/>
        </p:spPr>
      </p:pic>
      <p:pic>
        <p:nvPicPr>
          <p:cNvPr id="1028" name="Picture 4" descr="C:\Users\S400\AppData\Local\Microsoft\Windows\Temporary Internet Files\Content.IE5\YLICSSZS\4456172589_30026a74e9_z[1].jpg"/>
          <p:cNvPicPr>
            <a:picLocks noChangeAspect="1" noChangeArrowheads="1"/>
          </p:cNvPicPr>
          <p:nvPr/>
        </p:nvPicPr>
        <p:blipFill>
          <a:blip r:embed="rId7" cstate="print"/>
          <a:srcRect/>
          <a:stretch>
            <a:fillRect/>
          </a:stretch>
        </p:blipFill>
        <p:spPr bwMode="auto">
          <a:xfrm>
            <a:off x="457200" y="5257800"/>
            <a:ext cx="609600" cy="609600"/>
          </a:xfrm>
          <a:prstGeom prst="rect">
            <a:avLst/>
          </a:prstGeom>
          <a:noFill/>
        </p:spPr>
      </p:pic>
      <p:pic>
        <p:nvPicPr>
          <p:cNvPr id="1029" name="Picture 5" descr="C:\Users\S400\AppData\Local\Microsoft\Windows\Temporary Internet Files\Content.IE5\NT6SPNRB\large-Number-7-33.3-3881[1].gif"/>
          <p:cNvPicPr>
            <a:picLocks noChangeAspect="1" noChangeArrowheads="1"/>
          </p:cNvPicPr>
          <p:nvPr/>
        </p:nvPicPr>
        <p:blipFill>
          <a:blip r:embed="rId8" cstate="print"/>
          <a:srcRect/>
          <a:stretch>
            <a:fillRect/>
          </a:stretch>
        </p:blipFill>
        <p:spPr bwMode="auto">
          <a:xfrm>
            <a:off x="609600" y="6019800"/>
            <a:ext cx="360000" cy="501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62200" y="1600200"/>
            <a:ext cx="6324600" cy="4525963"/>
          </a:xfrm>
        </p:spPr>
        <p:txBody>
          <a:bodyPr/>
          <a:lstStyle/>
          <a:p>
            <a:r>
              <a:rPr lang="en-US" b="1" i="1" dirty="0" smtClean="0"/>
              <a:t>Principle 2</a:t>
            </a:r>
            <a:r>
              <a:rPr lang="en-US" b="1" dirty="0" smtClean="0"/>
              <a:t>: The formative assessment needs to scaffold students in the summative assessment. </a:t>
            </a:r>
            <a:endParaRPr lang="en-US" b="1" dirty="0"/>
          </a:p>
        </p:txBody>
      </p:sp>
      <p:sp>
        <p:nvSpPr>
          <p:cNvPr id="4" name="Title 1"/>
          <p:cNvSpPr txBox="1">
            <a:spLocks/>
          </p:cNvSpPr>
          <p:nvPr/>
        </p:nvSpPr>
        <p:spPr>
          <a:xfrm>
            <a:off x="457200" y="304800"/>
            <a:ext cx="8229600" cy="1143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dk1"/>
                </a:solidFill>
                <a:effectLst/>
                <a:uLnTx/>
                <a:uFillTx/>
                <a:latin typeface="+mn-lt"/>
                <a:ea typeface="+mn-ea"/>
                <a:cs typeface="+mn-cs"/>
              </a:rPr>
              <a:t>Assessment Principles</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2" descr="C:\Users\S400\AppData\Local\Microsoft\Windows\Temporary Internet Files\Content.IE5\L5TG84T7\MC900437051[1].png"/>
          <p:cNvPicPr>
            <a:picLocks noChangeAspect="1" noChangeArrowheads="1"/>
          </p:cNvPicPr>
          <p:nvPr/>
        </p:nvPicPr>
        <p:blipFill>
          <a:blip r:embed="rId2" cstate="print"/>
          <a:srcRect/>
          <a:stretch>
            <a:fillRect/>
          </a:stretch>
        </p:blipFill>
        <p:spPr bwMode="auto">
          <a:xfrm>
            <a:off x="609600" y="1447800"/>
            <a:ext cx="1714500" cy="1714500"/>
          </a:xfrm>
          <a:prstGeom prst="rect">
            <a:avLst/>
          </a:prstGeom>
          <a:noFill/>
        </p:spPr>
      </p:pic>
      <p:pic>
        <p:nvPicPr>
          <p:cNvPr id="2050" name="Picture 2" descr="C:\Users\S400\AppData\Local\Microsoft\Windows\Temporary Internet Files\Content.IE5\L5TG84T7\MC900436049[1].wmf"/>
          <p:cNvPicPr>
            <a:picLocks noChangeAspect="1" noChangeArrowheads="1"/>
          </p:cNvPicPr>
          <p:nvPr/>
        </p:nvPicPr>
        <p:blipFill>
          <a:blip r:embed="rId3" cstate="print"/>
          <a:srcRect/>
          <a:stretch>
            <a:fillRect/>
          </a:stretch>
        </p:blipFill>
        <p:spPr bwMode="auto">
          <a:xfrm>
            <a:off x="5486400" y="3355997"/>
            <a:ext cx="3111500" cy="306798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t>What is Formative Assessment?</a:t>
            </a:r>
            <a:endParaRPr lang="en-US" b="1" dirty="0"/>
          </a:p>
        </p:txBody>
      </p:sp>
      <p:sp>
        <p:nvSpPr>
          <p:cNvPr id="3" name="Text Placeholder 2"/>
          <p:cNvSpPr>
            <a:spLocks noGrp="1"/>
          </p:cNvSpPr>
          <p:nvPr>
            <p:ph type="body" idx="1"/>
          </p:nvPr>
        </p:nvSpPr>
        <p:spPr>
          <a:xfrm>
            <a:off x="457200" y="1676400"/>
            <a:ext cx="4023360" cy="640080"/>
          </a:xfrm>
        </p:spPr>
        <p:txBody>
          <a:bodyPr/>
          <a:lstStyle/>
          <a:p>
            <a:r>
              <a:rPr lang="en-US" b="1" dirty="0" smtClean="0"/>
              <a:t>WHAT IS NOT FA?</a:t>
            </a:r>
            <a:endParaRPr lang="en-US" b="1" dirty="0"/>
          </a:p>
        </p:txBody>
      </p:sp>
      <p:sp>
        <p:nvSpPr>
          <p:cNvPr id="4" name="Content Placeholder 3"/>
          <p:cNvSpPr>
            <a:spLocks noGrp="1"/>
          </p:cNvSpPr>
          <p:nvPr>
            <p:ph sz="half" idx="2"/>
          </p:nvPr>
        </p:nvSpPr>
        <p:spPr>
          <a:xfrm>
            <a:off x="449580" y="2446048"/>
            <a:ext cx="3931920" cy="3951288"/>
          </a:xfrm>
        </p:spPr>
        <p:txBody>
          <a:bodyPr>
            <a:normAutofit/>
          </a:bodyPr>
          <a:lstStyle/>
          <a:p>
            <a:r>
              <a:rPr lang="en-US" dirty="0" smtClean="0"/>
              <a:t>Formative Assessment is </a:t>
            </a:r>
            <a:r>
              <a:rPr lang="en-US" b="1" dirty="0" smtClean="0">
                <a:solidFill>
                  <a:schemeClr val="tx2"/>
                </a:solidFill>
              </a:rPr>
              <a:t>not</a:t>
            </a:r>
            <a:r>
              <a:rPr lang="en-US" dirty="0" smtClean="0"/>
              <a:t> an instrument, or event.</a:t>
            </a:r>
          </a:p>
          <a:p>
            <a:r>
              <a:rPr lang="en-US" dirty="0" smtClean="0"/>
              <a:t>It is </a:t>
            </a:r>
            <a:r>
              <a:rPr lang="en-US" b="1" dirty="0" smtClean="0">
                <a:solidFill>
                  <a:schemeClr val="tx2"/>
                </a:solidFill>
              </a:rPr>
              <a:t>not</a:t>
            </a:r>
            <a:r>
              <a:rPr lang="en-US" dirty="0" smtClean="0"/>
              <a:t> used for grading! </a:t>
            </a:r>
          </a:p>
          <a:p>
            <a:endParaRPr lang="en-US" dirty="0"/>
          </a:p>
          <a:p>
            <a:pPr marL="0" indent="0">
              <a:buNone/>
            </a:pPr>
            <a:endParaRPr lang="en-US" dirty="0" smtClean="0"/>
          </a:p>
          <a:p>
            <a:r>
              <a:rPr lang="en-US" dirty="0" smtClean="0"/>
              <a:t>It is </a:t>
            </a:r>
            <a:r>
              <a:rPr lang="en-US" b="1" dirty="0" smtClean="0">
                <a:solidFill>
                  <a:schemeClr val="tx2"/>
                </a:solidFill>
              </a:rPr>
              <a:t>not</a:t>
            </a:r>
            <a:r>
              <a:rPr lang="en-US" dirty="0" smtClean="0"/>
              <a:t> used as a punishment for students if they misbehave.</a:t>
            </a:r>
            <a:endParaRPr lang="en-US" dirty="0"/>
          </a:p>
        </p:txBody>
      </p:sp>
      <p:sp>
        <p:nvSpPr>
          <p:cNvPr id="5" name="Text Placeholder 4"/>
          <p:cNvSpPr>
            <a:spLocks noGrp="1"/>
          </p:cNvSpPr>
          <p:nvPr>
            <p:ph type="body" sz="quarter" idx="3"/>
          </p:nvPr>
        </p:nvSpPr>
        <p:spPr>
          <a:xfrm>
            <a:off x="4663440" y="1676400"/>
            <a:ext cx="4023360" cy="640080"/>
          </a:xfrm>
        </p:spPr>
        <p:txBody>
          <a:bodyPr/>
          <a:lstStyle/>
          <a:p>
            <a:r>
              <a:rPr lang="en-US" b="1" dirty="0" smtClean="0"/>
              <a:t>WHAT IS FA?</a:t>
            </a:r>
            <a:endParaRPr lang="en-US" b="1" dirty="0"/>
          </a:p>
        </p:txBody>
      </p:sp>
      <p:sp>
        <p:nvSpPr>
          <p:cNvPr id="6" name="Content Placeholder 5"/>
          <p:cNvSpPr>
            <a:spLocks noGrp="1"/>
          </p:cNvSpPr>
          <p:nvPr>
            <p:ph sz="quarter" idx="4"/>
          </p:nvPr>
        </p:nvSpPr>
        <p:spPr>
          <a:xfrm>
            <a:off x="4572000" y="2438400"/>
            <a:ext cx="4419600" cy="3951288"/>
          </a:xfrm>
        </p:spPr>
        <p:txBody>
          <a:bodyPr/>
          <a:lstStyle/>
          <a:p>
            <a:r>
              <a:rPr lang="en-US" dirty="0"/>
              <a:t>C</a:t>
            </a:r>
            <a:r>
              <a:rPr lang="en-US" dirty="0" smtClean="0"/>
              <a:t>ollection of  practices that all leads to student learning improvement.</a:t>
            </a:r>
          </a:p>
          <a:p>
            <a:r>
              <a:rPr lang="en-US" dirty="0" smtClean="0"/>
              <a:t>Tool </a:t>
            </a:r>
            <a:r>
              <a:rPr lang="en-US" dirty="0"/>
              <a:t>for </a:t>
            </a:r>
            <a:r>
              <a:rPr lang="en-US" dirty="0" smtClean="0"/>
              <a:t>the teachers </a:t>
            </a:r>
            <a:r>
              <a:rPr lang="en-US" dirty="0"/>
              <a:t>to determine what they need to do </a:t>
            </a:r>
            <a:r>
              <a:rPr lang="en-US" u="sng" dirty="0">
                <a:solidFill>
                  <a:schemeClr val="tx2"/>
                </a:solidFill>
              </a:rPr>
              <a:t>to move the learner forward</a:t>
            </a:r>
            <a:r>
              <a:rPr lang="en-US" dirty="0" smtClean="0">
                <a:solidFill>
                  <a:schemeClr val="tx2"/>
                </a:solidFill>
              </a:rPr>
              <a:t>.</a:t>
            </a:r>
          </a:p>
          <a:p>
            <a:r>
              <a:rPr lang="en-US" dirty="0" smtClean="0"/>
              <a:t>A technique to help the students optimize learning</a:t>
            </a:r>
            <a:endParaRPr lang="en-US" dirty="0"/>
          </a:p>
        </p:txBody>
      </p:sp>
      <p:sp>
        <p:nvSpPr>
          <p:cNvPr id="7" name="TextBox 6"/>
          <p:cNvSpPr txBox="1"/>
          <p:nvPr/>
        </p:nvSpPr>
        <p:spPr>
          <a:xfrm>
            <a:off x="1330036" y="6383481"/>
            <a:ext cx="6477000" cy="381000"/>
          </a:xfrm>
          <a:prstGeom prst="rect">
            <a:avLst/>
          </a:prstGeom>
          <a:noFill/>
        </p:spPr>
        <p:txBody>
          <a:bodyPr wrap="square" rtlCol="0">
            <a:spAutoFit/>
          </a:bodyPr>
          <a:lstStyle/>
          <a:p>
            <a:pPr algn="ctr"/>
            <a:r>
              <a:rPr lang="en-US" dirty="0" smtClean="0"/>
              <a:t>(Black &amp; William, 2003; </a:t>
            </a:r>
            <a:r>
              <a:rPr lang="en-US" dirty="0" err="1" smtClean="0"/>
              <a:t>Stiggins</a:t>
            </a:r>
            <a:r>
              <a:rPr lang="en-US" dirty="0" smtClean="0"/>
              <a:t>, 2002)</a:t>
            </a:r>
            <a:endParaRPr lang="en-US" dirty="0"/>
          </a:p>
        </p:txBody>
      </p:sp>
    </p:spTree>
    <p:extLst>
      <p:ext uri="{BB962C8B-B14F-4D97-AF65-F5344CB8AC3E}">
        <p14:creationId xmlns:p14="http://schemas.microsoft.com/office/powerpoint/2010/main" xmlns="" val="37187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Delivering Formative Assessment</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0400" y="3581400"/>
            <a:ext cx="5720420" cy="2971800"/>
          </a:xfrm>
        </p:spPr>
      </p:pic>
      <p:sp>
        <p:nvSpPr>
          <p:cNvPr id="5" name="Rectangle 4"/>
          <p:cNvSpPr/>
          <p:nvPr/>
        </p:nvSpPr>
        <p:spPr>
          <a:xfrm>
            <a:off x="685800" y="1676400"/>
            <a:ext cx="1752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Make learners aware of the outcome</a:t>
            </a:r>
            <a:endParaRPr lang="en-US" dirty="0"/>
          </a:p>
        </p:txBody>
      </p:sp>
      <p:sp>
        <p:nvSpPr>
          <p:cNvPr id="6" name="Rectangle 5"/>
          <p:cNvSpPr/>
          <p:nvPr/>
        </p:nvSpPr>
        <p:spPr>
          <a:xfrm>
            <a:off x="3200400" y="1676400"/>
            <a:ext cx="1524000" cy="990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Determine current status of students</a:t>
            </a:r>
            <a:endParaRPr lang="en-US" dirty="0">
              <a:solidFill>
                <a:schemeClr val="tx1"/>
              </a:solidFill>
            </a:endParaRPr>
          </a:p>
        </p:txBody>
      </p:sp>
      <p:sp>
        <p:nvSpPr>
          <p:cNvPr id="7" name="Rectangle 6"/>
          <p:cNvSpPr/>
          <p:nvPr/>
        </p:nvSpPr>
        <p:spPr>
          <a:xfrm>
            <a:off x="5486400" y="1676400"/>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Move students closer to the outcome</a:t>
            </a:r>
            <a:endParaRPr lang="en-US" dirty="0">
              <a:solidFill>
                <a:schemeClr val="tx1"/>
              </a:solidFill>
            </a:endParaRPr>
          </a:p>
        </p:txBody>
      </p:sp>
      <p:cxnSp>
        <p:nvCxnSpPr>
          <p:cNvPr id="9" name="Straight Arrow Connector 8"/>
          <p:cNvCxnSpPr>
            <a:stCxn id="5" idx="3"/>
            <a:endCxn id="6" idx="1"/>
          </p:cNvCxnSpPr>
          <p:nvPr/>
        </p:nvCxnSpPr>
        <p:spPr>
          <a:xfrm>
            <a:off x="2438400" y="2171700"/>
            <a:ext cx="762000" cy="0"/>
          </a:xfrm>
          <a:prstGeom prst="straightConnector1">
            <a:avLst/>
          </a:prstGeom>
          <a:ln w="44450" cap="sq">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a:off x="3962400" y="2667000"/>
            <a:ext cx="304800" cy="990600"/>
          </a:xfrm>
          <a:prstGeom prst="straightConnector1">
            <a:avLst/>
          </a:prstGeom>
          <a:ln w="44450" cap="sq">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3"/>
          </p:cNvCxnSpPr>
          <p:nvPr/>
        </p:nvCxnSpPr>
        <p:spPr>
          <a:xfrm flipH="1" flipV="1">
            <a:off x="7162800" y="2171700"/>
            <a:ext cx="838200" cy="1485900"/>
          </a:xfrm>
          <a:prstGeom prst="straightConnector1">
            <a:avLst/>
          </a:prstGeom>
          <a:ln w="44450" cap="sq">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p:cNvCxnSpPr>
          <p:nvPr/>
        </p:nvCxnSpPr>
        <p:spPr>
          <a:xfrm>
            <a:off x="6324600" y="2667000"/>
            <a:ext cx="0" cy="2667000"/>
          </a:xfrm>
          <a:prstGeom prst="straightConnector1">
            <a:avLst/>
          </a:prstGeom>
          <a:ln w="44450" cap="sq">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16795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How will Teachers Do It?</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sz="3200" dirty="0" smtClean="0"/>
              <a:t>Formative Assessment is </a:t>
            </a:r>
            <a:r>
              <a:rPr lang="en-US" sz="3200" dirty="0" smtClean="0"/>
              <a:t>effective </a:t>
            </a:r>
            <a:r>
              <a:rPr lang="en-US" sz="3200" dirty="0" smtClean="0"/>
              <a:t>when teachers are clear about their intended learning outcomes for a lesson.</a:t>
            </a:r>
          </a:p>
          <a:p>
            <a:pPr algn="just"/>
            <a:r>
              <a:rPr lang="en-US" sz="3200" dirty="0" smtClean="0"/>
              <a:t>Teachers should focus on what students will learn.</a:t>
            </a:r>
          </a:p>
          <a:p>
            <a:pPr algn="just"/>
            <a:r>
              <a:rPr lang="en-US" sz="3200" dirty="0" smtClean="0"/>
              <a:t>Teachers should share the learning outcomes (or actively create it with the students), at the beginning of the lesson</a:t>
            </a:r>
            <a:r>
              <a:rPr lang="en-US" sz="3200" dirty="0" smtClean="0"/>
              <a:t>.</a:t>
            </a:r>
          </a:p>
          <a:p>
            <a:pPr algn="just"/>
            <a:r>
              <a:rPr lang="en-US" dirty="0" smtClean="0"/>
              <a:t>Practice sets and initial drafts are done first until the students are rated in the demonstration of the outcomes.</a:t>
            </a:r>
            <a:endParaRPr lang="en-US" sz="3200" dirty="0"/>
          </a:p>
        </p:txBody>
      </p:sp>
    </p:spTree>
    <p:extLst>
      <p:ext uri="{BB962C8B-B14F-4D97-AF65-F5344CB8AC3E}">
        <p14:creationId xmlns:p14="http://schemas.microsoft.com/office/powerpoint/2010/main" xmlns="" val="819192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Lesson Flow</a:t>
            </a:r>
            <a:endParaRPr lang="en-US" dirty="0"/>
          </a:p>
        </p:txBody>
      </p:sp>
      <p:sp>
        <p:nvSpPr>
          <p:cNvPr id="3" name="Content Placeholder 2"/>
          <p:cNvSpPr>
            <a:spLocks noGrp="1"/>
          </p:cNvSpPr>
          <p:nvPr>
            <p:ph idx="1"/>
          </p:nvPr>
        </p:nvSpPr>
        <p:spPr>
          <a:xfrm>
            <a:off x="1219200" y="1447800"/>
            <a:ext cx="7714488" cy="4800600"/>
          </a:xfrm>
        </p:spPr>
        <p:txBody>
          <a:bodyPr>
            <a:normAutofit fontScale="77500" lnSpcReduction="20000"/>
          </a:bodyPr>
          <a:lstStyle/>
          <a:p>
            <a:pPr marL="925830" lvl="1" indent="-514350">
              <a:buFont typeface="+mj-lt"/>
              <a:buAutoNum type="arabicPeriod"/>
            </a:pPr>
            <a:r>
              <a:rPr lang="en-US" dirty="0" smtClean="0">
                <a:solidFill>
                  <a:schemeClr val="tx1"/>
                </a:solidFill>
              </a:rPr>
              <a:t>Outcome</a:t>
            </a:r>
            <a:endParaRPr lang="en-US" dirty="0" smtClean="0">
              <a:solidFill>
                <a:schemeClr val="tx1"/>
              </a:solidFill>
            </a:endParaRPr>
          </a:p>
          <a:p>
            <a:pPr marL="925830" lvl="1" indent="-514350">
              <a:buFont typeface="+mj-lt"/>
              <a:buAutoNum type="arabicPeriod"/>
            </a:pPr>
            <a:r>
              <a:rPr lang="en-US" dirty="0" smtClean="0">
                <a:solidFill>
                  <a:schemeClr val="tx1"/>
                </a:solidFill>
              </a:rPr>
              <a:t>Pre-assessment (asynchronous) – </a:t>
            </a:r>
            <a:r>
              <a:rPr lang="en-US" dirty="0" smtClean="0">
                <a:solidFill>
                  <a:srgbClr val="FF0000"/>
                </a:solidFill>
              </a:rPr>
              <a:t>formative or summative</a:t>
            </a:r>
          </a:p>
          <a:p>
            <a:pPr marL="925830" lvl="1" indent="-514350">
              <a:buFont typeface="+mj-lt"/>
              <a:buAutoNum type="arabicPeriod"/>
            </a:pPr>
            <a:r>
              <a:rPr lang="en-US" dirty="0" smtClean="0">
                <a:solidFill>
                  <a:schemeClr val="tx1"/>
                </a:solidFill>
              </a:rPr>
              <a:t>Motivation (asynchronous) – </a:t>
            </a:r>
            <a:r>
              <a:rPr lang="en-US" dirty="0" smtClean="0">
                <a:solidFill>
                  <a:srgbClr val="FF0000"/>
                </a:solidFill>
              </a:rPr>
              <a:t>formative or summative</a:t>
            </a:r>
            <a:endParaRPr lang="en-US" dirty="0" smtClean="0">
              <a:solidFill>
                <a:schemeClr val="tx1"/>
              </a:solidFill>
            </a:endParaRPr>
          </a:p>
          <a:p>
            <a:pPr marL="925830" lvl="1" indent="-514350">
              <a:buFont typeface="+mj-lt"/>
              <a:buAutoNum type="arabicPeriod"/>
            </a:pPr>
            <a:r>
              <a:rPr lang="en-US" dirty="0" smtClean="0">
                <a:solidFill>
                  <a:schemeClr val="tx1"/>
                </a:solidFill>
              </a:rPr>
              <a:t>Lesson Proper (asynchronous) – </a:t>
            </a:r>
            <a:r>
              <a:rPr lang="en-US" dirty="0" smtClean="0">
                <a:solidFill>
                  <a:srgbClr val="FF0000"/>
                </a:solidFill>
              </a:rPr>
              <a:t>formative or summative</a:t>
            </a:r>
            <a:endParaRPr lang="en-US" dirty="0" smtClean="0">
              <a:solidFill>
                <a:schemeClr val="tx1"/>
              </a:solidFill>
            </a:endParaRPr>
          </a:p>
          <a:p>
            <a:pPr marL="925830" lvl="1" indent="-514350">
              <a:buFont typeface="+mj-lt"/>
              <a:buAutoNum type="arabicPeriod"/>
            </a:pPr>
            <a:r>
              <a:rPr lang="en-US" dirty="0" smtClean="0">
                <a:solidFill>
                  <a:schemeClr val="tx1"/>
                </a:solidFill>
              </a:rPr>
              <a:t>Assessment (asynchronous) – </a:t>
            </a:r>
            <a:r>
              <a:rPr lang="en-US" dirty="0" smtClean="0">
                <a:solidFill>
                  <a:srgbClr val="FF0000"/>
                </a:solidFill>
              </a:rPr>
              <a:t>formative or summative</a:t>
            </a:r>
            <a:endParaRPr lang="en-US" dirty="0" smtClean="0">
              <a:solidFill>
                <a:schemeClr val="tx1"/>
              </a:solidFill>
            </a:endParaRPr>
          </a:p>
          <a:p>
            <a:pPr marL="925830" lvl="1" indent="-514350">
              <a:buFont typeface="+mj-lt"/>
              <a:buAutoNum type="arabicPeriod"/>
            </a:pPr>
            <a:r>
              <a:rPr lang="en-US" dirty="0" err="1" smtClean="0">
                <a:solidFill>
                  <a:schemeClr val="tx1"/>
                </a:solidFill>
              </a:rPr>
              <a:t>Reteaching</a:t>
            </a:r>
            <a:r>
              <a:rPr lang="en-US" dirty="0" smtClean="0">
                <a:solidFill>
                  <a:schemeClr val="tx1"/>
                </a:solidFill>
              </a:rPr>
              <a:t> (asynchronous) – </a:t>
            </a:r>
            <a:r>
              <a:rPr lang="en-US" dirty="0" smtClean="0">
                <a:solidFill>
                  <a:srgbClr val="FF0000"/>
                </a:solidFill>
              </a:rPr>
              <a:t>formative or summative</a:t>
            </a:r>
            <a:endParaRPr lang="en-US" dirty="0" smtClean="0">
              <a:solidFill>
                <a:schemeClr val="tx1"/>
              </a:solidFill>
            </a:endParaRPr>
          </a:p>
          <a:p>
            <a:pPr marL="925830" lvl="1" indent="-514350">
              <a:buFont typeface="+mj-lt"/>
              <a:buAutoNum type="arabicPeriod"/>
            </a:pPr>
            <a:r>
              <a:rPr lang="en-US" dirty="0" smtClean="0">
                <a:solidFill>
                  <a:schemeClr val="tx1"/>
                </a:solidFill>
              </a:rPr>
              <a:t>Assessment (asynchronous) – </a:t>
            </a:r>
            <a:r>
              <a:rPr lang="en-US" dirty="0" smtClean="0">
                <a:solidFill>
                  <a:srgbClr val="FF0000"/>
                </a:solidFill>
              </a:rPr>
              <a:t>formative or summative</a:t>
            </a:r>
            <a:endParaRPr lang="en-US" dirty="0" smtClean="0">
              <a:solidFill>
                <a:schemeClr val="tx1"/>
              </a:solidFill>
            </a:endParaRPr>
          </a:p>
          <a:p>
            <a:pPr marL="925830" lvl="1" indent="-514350">
              <a:buFont typeface="+mj-lt"/>
              <a:buAutoNum type="arabicPeriod"/>
            </a:pPr>
            <a:r>
              <a:rPr lang="en-US" dirty="0" smtClean="0">
                <a:solidFill>
                  <a:schemeClr val="tx1"/>
                </a:solidFill>
              </a:rPr>
              <a:t>Synchronous (</a:t>
            </a:r>
            <a:r>
              <a:rPr lang="en-US" dirty="0" err="1" smtClean="0">
                <a:solidFill>
                  <a:schemeClr val="tx1"/>
                </a:solidFill>
              </a:rPr>
              <a:t>reteaching</a:t>
            </a:r>
            <a:r>
              <a:rPr lang="en-US" dirty="0" smtClean="0">
                <a:solidFill>
                  <a:schemeClr val="tx1"/>
                </a:solidFill>
              </a:rPr>
              <a:t>-Provide feedback) – </a:t>
            </a:r>
            <a:r>
              <a:rPr lang="en-US" dirty="0" smtClean="0">
                <a:solidFill>
                  <a:srgbClr val="FF0000"/>
                </a:solidFill>
              </a:rPr>
              <a:t>formative or summative</a:t>
            </a:r>
            <a:endParaRPr lang="en-US" dirty="0" smtClean="0">
              <a:solidFill>
                <a:schemeClr val="tx1"/>
              </a:solidFill>
            </a:endParaRPr>
          </a:p>
          <a:p>
            <a:pPr marL="925830" lvl="1" indent="-514350">
              <a:buFont typeface="+mj-lt"/>
              <a:buAutoNum type="arabicPeriod"/>
            </a:pPr>
            <a:r>
              <a:rPr lang="en-US" dirty="0" smtClean="0">
                <a:solidFill>
                  <a:schemeClr val="tx1"/>
                </a:solidFill>
              </a:rPr>
              <a:t>Final Assessment (synchronous,  Asynchronous) – </a:t>
            </a:r>
            <a:r>
              <a:rPr lang="en-US" dirty="0" smtClean="0">
                <a:solidFill>
                  <a:srgbClr val="FF0000"/>
                </a:solidFill>
              </a:rPr>
              <a:t>formative or summative</a:t>
            </a:r>
            <a:endParaRPr lang="en-US" dirty="0" smtClean="0">
              <a:solidFill>
                <a:schemeClr val="tx1"/>
              </a:solidFill>
            </a:endParaRPr>
          </a:p>
          <a:p>
            <a:endParaRPr lang="en-US" dirty="0"/>
          </a:p>
        </p:txBody>
      </p:sp>
      <p:sp>
        <p:nvSpPr>
          <p:cNvPr id="4" name="TextBox 3"/>
          <p:cNvSpPr txBox="1"/>
          <p:nvPr/>
        </p:nvSpPr>
        <p:spPr>
          <a:xfrm>
            <a:off x="1143000" y="5943600"/>
            <a:ext cx="7315200" cy="646331"/>
          </a:xfrm>
          <a:prstGeom prst="rect">
            <a:avLst/>
          </a:prstGeom>
          <a:noFill/>
        </p:spPr>
        <p:txBody>
          <a:bodyPr wrap="square" rtlCol="0">
            <a:spAutoFit/>
          </a:bodyPr>
          <a:lstStyle/>
          <a:p>
            <a:r>
              <a:rPr lang="en-US" dirty="0" smtClean="0"/>
              <a:t>We are focusing on feedback in students work so that they will become successful in the task.</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t>
            </a:r>
            <a:r>
              <a:rPr lang="en-US" dirty="0" smtClean="0"/>
              <a:t>or Summative?</a:t>
            </a:r>
            <a:endParaRPr lang="en-US" dirty="0"/>
          </a:p>
        </p:txBody>
      </p:sp>
      <p:sp>
        <p:nvSpPr>
          <p:cNvPr id="3" name="Content Placeholder 2"/>
          <p:cNvSpPr>
            <a:spLocks noGrp="1"/>
          </p:cNvSpPr>
          <p:nvPr>
            <p:ph idx="1"/>
          </p:nvPr>
        </p:nvSpPr>
        <p:spPr/>
        <p:txBody>
          <a:bodyPr>
            <a:normAutofit fontScale="92500"/>
          </a:bodyPr>
          <a:lstStyle/>
          <a:p>
            <a:r>
              <a:rPr lang="en-US" dirty="0" smtClean="0"/>
              <a:t>The teacher provides drills and exercises in math after demonstrating the addition of decimals for practice. After checking, the addition is taught again for the learners who could not get the correct answer.</a:t>
            </a:r>
          </a:p>
          <a:p>
            <a:r>
              <a:rPr lang="en-US" dirty="0" smtClean="0"/>
              <a:t> The teacher gave several short stories to be read by learners. In each story, the </a:t>
            </a:r>
            <a:r>
              <a:rPr lang="en-US" dirty="0" smtClean="0"/>
              <a:t>figure of speech</a:t>
            </a:r>
            <a:r>
              <a:rPr lang="en-US" dirty="0" smtClean="0"/>
              <a:t> was </a:t>
            </a:r>
            <a:r>
              <a:rPr lang="en-US" dirty="0" smtClean="0"/>
              <a:t>identified. Students who could not identify the </a:t>
            </a:r>
            <a:r>
              <a:rPr lang="en-US" dirty="0" smtClean="0"/>
              <a:t>figure of speech </a:t>
            </a:r>
            <a:r>
              <a:rPr lang="en-US" dirty="0" smtClean="0"/>
              <a:t>well are provided with additional learning materials.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Ideas</a:t>
            </a:r>
            <a:endParaRPr lang="en-US" dirty="0"/>
          </a:p>
        </p:txBody>
      </p:sp>
      <p:sp>
        <p:nvSpPr>
          <p:cNvPr id="3" name="Content Placeholder 2"/>
          <p:cNvSpPr>
            <a:spLocks noGrp="1"/>
          </p:cNvSpPr>
          <p:nvPr>
            <p:ph idx="1"/>
          </p:nvPr>
        </p:nvSpPr>
        <p:spPr/>
        <p:txBody>
          <a:bodyPr/>
          <a:lstStyle/>
          <a:p>
            <a:r>
              <a:rPr lang="en-US" dirty="0" smtClean="0"/>
              <a:t>Session 1:  Outcomes </a:t>
            </a:r>
            <a:r>
              <a:rPr lang="en-US" dirty="0" smtClean="0"/>
              <a:t>need to be clear and observable so that assessment becomes possible.</a:t>
            </a:r>
            <a:endParaRPr lang="en-US" dirty="0" smtClean="0"/>
          </a:p>
          <a:p>
            <a:r>
              <a:rPr lang="en-US" dirty="0" smtClean="0"/>
              <a:t>Session 2:  How do we integrate assessment following the four OBE principles?</a:t>
            </a:r>
            <a:endParaRPr lang="en-US" dirty="0"/>
          </a:p>
        </p:txBody>
      </p:sp>
      <p:pic>
        <p:nvPicPr>
          <p:cNvPr id="4098" name="Picture 2" descr="C:\Users\S400\AppData\Local\Microsoft\Windows\Temporary Internet Files\Content.IE5\L30UAKPS\6364_business-questions[1].jpg"/>
          <p:cNvPicPr>
            <a:picLocks noChangeAspect="1" noChangeArrowheads="1"/>
          </p:cNvPicPr>
          <p:nvPr/>
        </p:nvPicPr>
        <p:blipFill>
          <a:blip r:embed="rId2" cstate="print"/>
          <a:srcRect/>
          <a:stretch>
            <a:fillRect/>
          </a:stretch>
        </p:blipFill>
        <p:spPr bwMode="auto">
          <a:xfrm>
            <a:off x="1828800" y="5105400"/>
            <a:ext cx="3163111" cy="152478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t>
            </a:r>
            <a:r>
              <a:rPr lang="en-US" dirty="0" smtClean="0"/>
              <a:t>or summative?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After several exercises on problem solving involving factoring of polynomials, 95% of the </a:t>
            </a:r>
            <a:r>
              <a:rPr lang="en-US" dirty="0" smtClean="0"/>
              <a:t>learners </a:t>
            </a:r>
            <a:r>
              <a:rPr lang="en-US" dirty="0" smtClean="0"/>
              <a:t>are able to execute the task. They are given a </a:t>
            </a:r>
            <a:r>
              <a:rPr lang="en-US" dirty="0" smtClean="0"/>
              <a:t>task </a:t>
            </a:r>
            <a:r>
              <a:rPr lang="en-US" dirty="0" smtClean="0"/>
              <a:t>to determine if they are ready to move to the next learning </a:t>
            </a:r>
            <a:r>
              <a:rPr lang="en-US" dirty="0" smtClean="0"/>
              <a:t>competency.</a:t>
            </a:r>
            <a:endParaRPr lang="en-US" dirty="0" smtClean="0"/>
          </a:p>
          <a:p>
            <a:r>
              <a:rPr lang="en-US" dirty="0" smtClean="0"/>
              <a:t>The </a:t>
            </a:r>
            <a:r>
              <a:rPr lang="en-US" dirty="0" smtClean="0"/>
              <a:t>teacher in PE allows to the students to practice the folk dance and feedback is provided.</a:t>
            </a:r>
          </a:p>
          <a:p>
            <a:r>
              <a:rPr lang="en-US" dirty="0" smtClean="0"/>
              <a:t>After practicing how to play tennis, the students are informed to have a final demonstration of the sport.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t>
            </a:r>
            <a:r>
              <a:rPr lang="en-US" dirty="0" smtClean="0"/>
              <a:t>or summative?</a:t>
            </a:r>
            <a:endParaRPr lang="en-US" dirty="0"/>
          </a:p>
        </p:txBody>
      </p:sp>
      <p:sp>
        <p:nvSpPr>
          <p:cNvPr id="3" name="Content Placeholder 2"/>
          <p:cNvSpPr>
            <a:spLocks noGrp="1"/>
          </p:cNvSpPr>
          <p:nvPr>
            <p:ph idx="1"/>
          </p:nvPr>
        </p:nvSpPr>
        <p:spPr/>
        <p:txBody>
          <a:bodyPr/>
          <a:lstStyle/>
          <a:p>
            <a:r>
              <a:rPr lang="en-US" dirty="0" smtClean="0"/>
              <a:t>Students submitted </a:t>
            </a:r>
            <a:r>
              <a:rPr lang="en-US" dirty="0" smtClean="0"/>
              <a:t>the </a:t>
            </a:r>
            <a:r>
              <a:rPr lang="en-US" dirty="0" smtClean="0"/>
              <a:t>draft of their essay and feedback with corrections are indicated by the teacher. The students were requested to revised the essay based on the feedback.</a:t>
            </a:r>
          </a:p>
          <a:p>
            <a:r>
              <a:rPr lang="en-US" dirty="0" smtClean="0"/>
              <a:t>After the students have revised the teacher’s correction on their science investigatory report, the work is checked using a rubric.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435936"/>
          </a:xfrm>
        </p:spPr>
        <p:txBody>
          <a:bodyPr>
            <a:normAutofit fontScale="90000"/>
          </a:bodyPr>
          <a:lstStyle/>
          <a:p>
            <a:r>
              <a:rPr lang="en-US" dirty="0" smtClean="0"/>
              <a:t>Marking formative and summative</a:t>
            </a:r>
            <a:endParaRPr lang="en-US" dirty="0"/>
          </a:p>
        </p:txBody>
      </p:sp>
      <p:sp>
        <p:nvSpPr>
          <p:cNvPr id="4" name="Text Placeholder 3"/>
          <p:cNvSpPr>
            <a:spLocks noGrp="1"/>
          </p:cNvSpPr>
          <p:nvPr>
            <p:ph type="body" idx="1"/>
          </p:nvPr>
        </p:nvSpPr>
        <p:spPr>
          <a:xfrm>
            <a:off x="457200" y="1524000"/>
            <a:ext cx="4023360" cy="640080"/>
          </a:xfrm>
        </p:spPr>
        <p:txBody>
          <a:bodyPr/>
          <a:lstStyle/>
          <a:p>
            <a:r>
              <a:rPr lang="en-US" dirty="0" smtClean="0"/>
              <a:t>Formative</a:t>
            </a:r>
            <a:endParaRPr lang="en-US" dirty="0"/>
          </a:p>
        </p:txBody>
      </p:sp>
      <p:sp>
        <p:nvSpPr>
          <p:cNvPr id="6" name="Text Placeholder 5"/>
          <p:cNvSpPr>
            <a:spLocks noGrp="1"/>
          </p:cNvSpPr>
          <p:nvPr>
            <p:ph type="body" sz="half" idx="3"/>
          </p:nvPr>
        </p:nvSpPr>
        <p:spPr>
          <a:xfrm>
            <a:off x="4648200" y="1524000"/>
            <a:ext cx="4023360" cy="640080"/>
          </a:xfrm>
        </p:spPr>
        <p:txBody>
          <a:bodyPr/>
          <a:lstStyle/>
          <a:p>
            <a:r>
              <a:rPr lang="en-US" dirty="0" smtClean="0"/>
              <a:t>Summative</a:t>
            </a:r>
            <a:endParaRPr lang="en-US" dirty="0"/>
          </a:p>
        </p:txBody>
      </p:sp>
      <p:sp>
        <p:nvSpPr>
          <p:cNvPr id="5" name="Content Placeholder 4"/>
          <p:cNvSpPr>
            <a:spLocks noGrp="1"/>
          </p:cNvSpPr>
          <p:nvPr>
            <p:ph sz="quarter" idx="2"/>
          </p:nvPr>
        </p:nvSpPr>
        <p:spPr>
          <a:xfrm>
            <a:off x="457200" y="2286000"/>
            <a:ext cx="4023360" cy="4114800"/>
          </a:xfrm>
        </p:spPr>
        <p:txBody>
          <a:bodyPr>
            <a:normAutofit fontScale="77500" lnSpcReduction="20000"/>
          </a:bodyPr>
          <a:lstStyle/>
          <a:p>
            <a:r>
              <a:rPr lang="en-US" dirty="0" smtClean="0"/>
              <a:t>Google forms/MS forms/exam.net</a:t>
            </a:r>
          </a:p>
          <a:p>
            <a:r>
              <a:rPr lang="en-US" dirty="0" smtClean="0"/>
              <a:t>Items directly made in the LMS (IVLE, </a:t>
            </a:r>
            <a:r>
              <a:rPr lang="en-US" dirty="0" err="1" smtClean="0"/>
              <a:t>Moodle</a:t>
            </a:r>
            <a:r>
              <a:rPr lang="en-US" dirty="0" smtClean="0"/>
              <a:t>, blackboard, canvass)</a:t>
            </a:r>
          </a:p>
          <a:p>
            <a:r>
              <a:rPr lang="en-US" dirty="0" smtClean="0"/>
              <a:t>Assessment with right and wrong answers – automatic scoring</a:t>
            </a:r>
          </a:p>
          <a:p>
            <a:r>
              <a:rPr lang="en-US" dirty="0" smtClean="0"/>
              <a:t>Open responses (essay, short answer) – teacher checks using rubric</a:t>
            </a:r>
          </a:p>
          <a:p>
            <a:r>
              <a:rPr lang="en-US" dirty="0" smtClean="0"/>
              <a:t>Feedback is sent via discussion board or during synchronous session</a:t>
            </a:r>
          </a:p>
          <a:p>
            <a:r>
              <a:rPr lang="en-US" dirty="0" smtClean="0"/>
              <a:t>Students progress can be tabulated</a:t>
            </a:r>
          </a:p>
          <a:p>
            <a:r>
              <a:rPr lang="en-US" dirty="0" smtClean="0"/>
              <a:t>Print modules: answer key is provided to the parents and parents can check.</a:t>
            </a:r>
          </a:p>
          <a:p>
            <a:endParaRPr lang="en-US" dirty="0" smtClean="0"/>
          </a:p>
          <a:p>
            <a:endParaRPr lang="en-US" dirty="0"/>
          </a:p>
        </p:txBody>
      </p:sp>
      <p:sp>
        <p:nvSpPr>
          <p:cNvPr id="7" name="Content Placeholder 6"/>
          <p:cNvSpPr>
            <a:spLocks noGrp="1"/>
          </p:cNvSpPr>
          <p:nvPr>
            <p:ph sz="quarter" idx="4"/>
          </p:nvPr>
        </p:nvSpPr>
        <p:spPr>
          <a:xfrm>
            <a:off x="4663440" y="2286000"/>
            <a:ext cx="4023360" cy="4114800"/>
          </a:xfrm>
        </p:spPr>
        <p:txBody>
          <a:bodyPr>
            <a:normAutofit fontScale="85000" lnSpcReduction="20000"/>
          </a:bodyPr>
          <a:lstStyle/>
          <a:p>
            <a:r>
              <a:rPr lang="en-US" dirty="0" smtClean="0"/>
              <a:t>Google forms/MS forms/exam.net</a:t>
            </a:r>
          </a:p>
          <a:p>
            <a:r>
              <a:rPr lang="en-US" dirty="0" smtClean="0"/>
              <a:t>Items directly made in the LMS (IVLE, </a:t>
            </a:r>
            <a:r>
              <a:rPr lang="en-US" dirty="0" err="1" smtClean="0"/>
              <a:t>Moodle</a:t>
            </a:r>
            <a:r>
              <a:rPr lang="en-US" dirty="0" smtClean="0"/>
              <a:t>, blackboard, canvass)</a:t>
            </a:r>
          </a:p>
          <a:p>
            <a:r>
              <a:rPr lang="en-US" dirty="0" smtClean="0"/>
              <a:t>Assessment with right and wrong answers </a:t>
            </a:r>
            <a:r>
              <a:rPr lang="en-US" dirty="0" smtClean="0">
                <a:solidFill>
                  <a:srgbClr val="FF0000"/>
                </a:solidFill>
              </a:rPr>
              <a:t>(video monitoring)</a:t>
            </a:r>
            <a:r>
              <a:rPr lang="en-US" dirty="0" smtClean="0"/>
              <a:t>– automatic scoring</a:t>
            </a:r>
          </a:p>
          <a:p>
            <a:r>
              <a:rPr lang="en-US" dirty="0" smtClean="0"/>
              <a:t>Open responses (essay, short answer) </a:t>
            </a:r>
            <a:r>
              <a:rPr lang="en-US" dirty="0" smtClean="0">
                <a:solidFill>
                  <a:srgbClr val="FF0000"/>
                </a:solidFill>
              </a:rPr>
              <a:t>(video monitoring)</a:t>
            </a:r>
            <a:r>
              <a:rPr lang="en-US" dirty="0" smtClean="0"/>
              <a:t> – teacher checks using rubric</a:t>
            </a:r>
          </a:p>
          <a:p>
            <a:r>
              <a:rPr lang="en-US" dirty="0" smtClean="0">
                <a:solidFill>
                  <a:srgbClr val="FF0000"/>
                </a:solidFill>
              </a:rPr>
              <a:t>Print modules: The task is submitted to the teacher in designated stations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Assessment Principles</a:t>
            </a:r>
            <a:endParaRPr lang="en-US" dirty="0"/>
          </a:p>
        </p:txBody>
      </p:sp>
      <p:sp>
        <p:nvSpPr>
          <p:cNvPr id="3" name="Content Placeholder 2"/>
          <p:cNvSpPr>
            <a:spLocks noGrp="1"/>
          </p:cNvSpPr>
          <p:nvPr>
            <p:ph idx="1"/>
          </p:nvPr>
        </p:nvSpPr>
        <p:spPr>
          <a:xfrm>
            <a:off x="2362200" y="1600200"/>
            <a:ext cx="6324600" cy="4525963"/>
          </a:xfrm>
        </p:spPr>
        <p:txBody>
          <a:bodyPr/>
          <a:lstStyle/>
          <a:p>
            <a:r>
              <a:rPr lang="en-US" b="1" i="1" dirty="0"/>
              <a:t>Principle </a:t>
            </a:r>
            <a:r>
              <a:rPr lang="en-US" b="1" i="1" dirty="0" smtClean="0"/>
              <a:t>3</a:t>
            </a:r>
            <a:r>
              <a:rPr lang="en-US" b="1" dirty="0" smtClean="0"/>
              <a:t>: </a:t>
            </a:r>
            <a:r>
              <a:rPr lang="en-US" b="1" dirty="0"/>
              <a:t>Assessment should become more like instruction.</a:t>
            </a:r>
            <a:endParaRPr lang="en-US" dirty="0"/>
          </a:p>
        </p:txBody>
      </p:sp>
      <p:pic>
        <p:nvPicPr>
          <p:cNvPr id="33795" name="Picture 3" descr="C:\Users\S400\AppData\Local\Microsoft\Windows\Temporary Internet Files\Content.IE5\L30UAKPS\MP900442192[1].jpg"/>
          <p:cNvPicPr>
            <a:picLocks noChangeAspect="1" noChangeArrowheads="1"/>
          </p:cNvPicPr>
          <p:nvPr/>
        </p:nvPicPr>
        <p:blipFill>
          <a:blip r:embed="rId2" cstate="print"/>
          <a:srcRect/>
          <a:stretch>
            <a:fillRect/>
          </a:stretch>
        </p:blipFill>
        <p:spPr bwMode="auto">
          <a:xfrm>
            <a:off x="2438400" y="2819400"/>
            <a:ext cx="5638800" cy="3759200"/>
          </a:xfrm>
          <a:prstGeom prst="rect">
            <a:avLst/>
          </a:prstGeom>
          <a:noFill/>
        </p:spPr>
      </p:pic>
      <p:pic>
        <p:nvPicPr>
          <p:cNvPr id="6" name="Picture 2" descr="C:\Users\S400\AppData\Local\Microsoft\Windows\Temporary Internet Files\Content.IE5\L30UAKPS\MC900437052[1].png"/>
          <p:cNvPicPr>
            <a:picLocks noChangeAspect="1" noChangeArrowheads="1"/>
          </p:cNvPicPr>
          <p:nvPr/>
        </p:nvPicPr>
        <p:blipFill>
          <a:blip r:embed="rId3" cstate="print"/>
          <a:srcRect/>
          <a:stretch>
            <a:fillRect/>
          </a:stretch>
        </p:blipFill>
        <p:spPr bwMode="auto">
          <a:xfrm>
            <a:off x="533400" y="1524000"/>
            <a:ext cx="1714500"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of Proximal Development</a:t>
            </a:r>
            <a:endParaRPr lang="en-US" dirty="0"/>
          </a:p>
        </p:txBody>
      </p:sp>
      <p:sp>
        <p:nvSpPr>
          <p:cNvPr id="3" name="Content Placeholder 2"/>
          <p:cNvSpPr>
            <a:spLocks noGrp="1"/>
          </p:cNvSpPr>
          <p:nvPr>
            <p:ph idx="1"/>
          </p:nvPr>
        </p:nvSpPr>
        <p:spPr/>
        <p:txBody>
          <a:bodyPr/>
          <a:lstStyle/>
          <a:p>
            <a:r>
              <a:rPr lang="en-US" dirty="0" smtClean="0"/>
              <a:t>Unity of instruction and assessment</a:t>
            </a:r>
            <a:endParaRPr lang="en-US" dirty="0"/>
          </a:p>
        </p:txBody>
      </p:sp>
      <p:pic>
        <p:nvPicPr>
          <p:cNvPr id="4" name="Picture 3" descr="ZPD.jpg"/>
          <p:cNvPicPr>
            <a:picLocks noChangeAspect="1"/>
          </p:cNvPicPr>
          <p:nvPr/>
        </p:nvPicPr>
        <p:blipFill>
          <a:blip r:embed="rId2" cstate="print"/>
          <a:stretch>
            <a:fillRect/>
          </a:stretch>
        </p:blipFill>
        <p:spPr>
          <a:xfrm>
            <a:off x="1371600" y="2209800"/>
            <a:ext cx="7086600" cy="41181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a:t>
            </a:r>
            <a:endParaRPr lang="en-US" dirty="0"/>
          </a:p>
        </p:txBody>
      </p:sp>
      <p:sp>
        <p:nvSpPr>
          <p:cNvPr id="3" name="Content Placeholder 2"/>
          <p:cNvSpPr>
            <a:spLocks noGrp="1"/>
          </p:cNvSpPr>
          <p:nvPr>
            <p:ph idx="1"/>
          </p:nvPr>
        </p:nvSpPr>
        <p:spPr/>
        <p:txBody>
          <a:bodyPr>
            <a:normAutofit/>
          </a:bodyPr>
          <a:lstStyle/>
          <a:p>
            <a:r>
              <a:rPr lang="en-US" dirty="0" smtClean="0"/>
              <a:t>Work out with a realistic number of outcomes for the semester.</a:t>
            </a:r>
          </a:p>
          <a:p>
            <a:r>
              <a:rPr lang="en-US" dirty="0" smtClean="0"/>
              <a:t>Focus on contents that will support learners demonstrate the outcomes. Take out the contents that don’t.</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b="1" dirty="0" smtClean="0"/>
              <a:t>CO1: Choose contents relevant for the outcome</a:t>
            </a:r>
            <a:endParaRPr lang="en-PH" dirty="0"/>
          </a:p>
        </p:txBody>
      </p:sp>
      <p:graphicFrame>
        <p:nvGraphicFramePr>
          <p:cNvPr id="4" name="Content Placeholder 3"/>
          <p:cNvGraphicFramePr>
            <a:graphicFrameLocks noGrp="1"/>
          </p:cNvGraphicFramePr>
          <p:nvPr>
            <p:ph idx="1"/>
          </p:nvPr>
        </p:nvGraphicFramePr>
        <p:xfrm>
          <a:off x="1071538" y="1714488"/>
          <a:ext cx="7715304" cy="4389120"/>
        </p:xfrm>
        <a:graphic>
          <a:graphicData uri="http://schemas.openxmlformats.org/drawingml/2006/table">
            <a:tbl>
              <a:tblPr/>
              <a:tblGrid>
                <a:gridCol w="2571768"/>
                <a:gridCol w="2571768"/>
                <a:gridCol w="2571768"/>
              </a:tblGrid>
              <a:tr h="0">
                <a:tc>
                  <a:txBody>
                    <a:bodyPr/>
                    <a:lstStyle/>
                    <a:p>
                      <a:pPr>
                        <a:spcAft>
                          <a:spcPts val="0"/>
                        </a:spcAft>
                      </a:pPr>
                      <a:r>
                        <a:rPr lang="en-PH" sz="1800" b="1">
                          <a:latin typeface="Calibri"/>
                          <a:ea typeface="Calibri"/>
                          <a:cs typeface="Times New Roman"/>
                        </a:rPr>
                        <a:t>Course Outcome</a:t>
                      </a:r>
                      <a:endParaRPr lang="en-PH"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PH" sz="1800" b="1">
                          <a:latin typeface="Calibri"/>
                          <a:ea typeface="Calibri"/>
                          <a:cs typeface="Times New Roman"/>
                        </a:rPr>
                        <a:t>Contents</a:t>
                      </a:r>
                      <a:endParaRPr lang="en-PH"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PH" sz="1800" b="1">
                          <a:latin typeface="Calibri"/>
                          <a:ea typeface="Calibri"/>
                          <a:cs typeface="Times New Roman"/>
                        </a:rPr>
                        <a:t>Requirements/Assessment</a:t>
                      </a:r>
                      <a:endParaRPr lang="en-PH"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PH" sz="1800">
                          <a:latin typeface="Calibri"/>
                          <a:ea typeface="Calibri"/>
                          <a:cs typeface="Times New Roman"/>
                        </a:rPr>
                        <a:t>CO1:  Design a syllabus for a subject in K to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PH" sz="1800">
                          <a:latin typeface="Calibri"/>
                          <a:ea typeface="Calibri"/>
                          <a:cs typeface="Times New Roman"/>
                        </a:rPr>
                        <a:t>How to make a syllabus?</a:t>
                      </a:r>
                    </a:p>
                    <a:p>
                      <a:pPr marL="342900" lvl="0" indent="-342900">
                        <a:spcAft>
                          <a:spcPts val="0"/>
                        </a:spcAft>
                        <a:buFont typeface="Symbol"/>
                        <a:buChar char=""/>
                      </a:pPr>
                      <a:r>
                        <a:rPr lang="en-PH" sz="1800">
                          <a:latin typeface="Calibri"/>
                          <a:ea typeface="Calibri"/>
                          <a:cs typeface="Times New Roman"/>
                        </a:rPr>
                        <a:t>Parts of the syllabus</a:t>
                      </a:r>
                    </a:p>
                    <a:p>
                      <a:pPr marL="342900" lvl="0" indent="-342900">
                        <a:spcAft>
                          <a:spcPts val="0"/>
                        </a:spcAft>
                        <a:buFont typeface="Symbol"/>
                        <a:buChar char=""/>
                      </a:pPr>
                      <a:r>
                        <a:rPr lang="en-PH" sz="1800">
                          <a:latin typeface="Calibri"/>
                          <a:ea typeface="Calibri"/>
                          <a:cs typeface="Times New Roman"/>
                        </a:rPr>
                        <a:t>What to put in each part of the syllabus?</a:t>
                      </a:r>
                    </a:p>
                    <a:p>
                      <a:pPr marL="342900" lvl="0" indent="-342900">
                        <a:spcAft>
                          <a:spcPts val="0"/>
                        </a:spcAft>
                        <a:buFont typeface="Symbol"/>
                        <a:buChar char=""/>
                      </a:pPr>
                      <a:r>
                        <a:rPr lang="en-PH" sz="1800">
                          <a:latin typeface="Calibri"/>
                          <a:ea typeface="Calibri"/>
                          <a:cs typeface="Times New Roman"/>
                        </a:rPr>
                        <a:t>What is the use of a syllabus?</a:t>
                      </a:r>
                    </a:p>
                    <a:p>
                      <a:pPr marL="342900" lvl="0" indent="-342900">
                        <a:spcAft>
                          <a:spcPts val="0"/>
                        </a:spcAft>
                        <a:buFont typeface="Symbol"/>
                        <a:buChar char=""/>
                      </a:pPr>
                      <a:r>
                        <a:rPr lang="en-PH" sz="1800">
                          <a:latin typeface="Calibri"/>
                          <a:ea typeface="Calibri"/>
                          <a:cs typeface="Times New Roman"/>
                        </a:rPr>
                        <a:t>Using the K to 12 curriculum guide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PH" sz="1800" dirty="0">
                          <a:latin typeface="Calibri"/>
                          <a:ea typeface="Calibri"/>
                          <a:cs typeface="Times New Roman"/>
                        </a:rPr>
                        <a:t>Performance-based assessment: Students will make a syllabus where the targets are based on the K to 12 curriculum guide.</a:t>
                      </a:r>
                    </a:p>
                    <a:p>
                      <a:pPr marL="342900" lvl="0" indent="-342900">
                        <a:spcAft>
                          <a:spcPts val="0"/>
                        </a:spcAft>
                        <a:buFont typeface="Symbol"/>
                        <a:buChar char=""/>
                      </a:pPr>
                      <a:r>
                        <a:rPr lang="en-PH" sz="1800" dirty="0">
                          <a:latin typeface="Calibri"/>
                          <a:ea typeface="Calibri"/>
                          <a:cs typeface="Times New Roman"/>
                        </a:rPr>
                        <a:t>Learners need to follow the format provided</a:t>
                      </a:r>
                    </a:p>
                    <a:p>
                      <a:pPr marL="342900" lvl="0" indent="-342900">
                        <a:spcAft>
                          <a:spcPts val="0"/>
                        </a:spcAft>
                        <a:buFont typeface="Symbol"/>
                        <a:buChar char=""/>
                      </a:pPr>
                      <a:r>
                        <a:rPr lang="en-PH" sz="1800" dirty="0">
                          <a:latin typeface="Calibri"/>
                          <a:ea typeface="Calibri"/>
                          <a:cs typeface="Times New Roman"/>
                        </a:rPr>
                        <a:t>The learning activities and assessment are aligned on the learning competencies.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b="1" dirty="0" smtClean="0"/>
              <a:t>CO2: </a:t>
            </a:r>
            <a:r>
              <a:rPr lang="en-PH" b="1" dirty="0" smtClean="0"/>
              <a:t>Choose contents relevant for the outcome</a:t>
            </a:r>
            <a:endParaRPr lang="en-PH" dirty="0"/>
          </a:p>
        </p:txBody>
      </p:sp>
      <p:graphicFrame>
        <p:nvGraphicFramePr>
          <p:cNvPr id="4" name="Content Placeholder 3"/>
          <p:cNvGraphicFramePr>
            <a:graphicFrameLocks noGrp="1"/>
          </p:cNvGraphicFramePr>
          <p:nvPr>
            <p:ph idx="1"/>
          </p:nvPr>
        </p:nvGraphicFramePr>
        <p:xfrm>
          <a:off x="1142976" y="1714488"/>
          <a:ext cx="7643868" cy="4663440"/>
        </p:xfrm>
        <a:graphic>
          <a:graphicData uri="http://schemas.openxmlformats.org/drawingml/2006/table">
            <a:tbl>
              <a:tblPr/>
              <a:tblGrid>
                <a:gridCol w="2547956"/>
                <a:gridCol w="2547956"/>
                <a:gridCol w="2547956"/>
              </a:tblGrid>
              <a:tr h="0">
                <a:tc>
                  <a:txBody>
                    <a:bodyPr/>
                    <a:lstStyle/>
                    <a:p>
                      <a:pPr>
                        <a:spcAft>
                          <a:spcPts val="0"/>
                        </a:spcAft>
                      </a:pPr>
                      <a:r>
                        <a:rPr lang="en-PH" sz="1800" dirty="0">
                          <a:latin typeface="Calibri"/>
                          <a:ea typeface="Calibri"/>
                          <a:cs typeface="Times New Roman"/>
                        </a:rPr>
                        <a:t>CO2: Make a learner-</a:t>
                      </a:r>
                      <a:r>
                        <a:rPr lang="en-PH" sz="1800" dirty="0" err="1">
                          <a:latin typeface="Calibri"/>
                          <a:ea typeface="Calibri"/>
                          <a:cs typeface="Times New Roman"/>
                        </a:rPr>
                        <a:t>centered</a:t>
                      </a:r>
                      <a:r>
                        <a:rPr lang="en-PH" sz="1800" dirty="0">
                          <a:latin typeface="Calibri"/>
                          <a:ea typeface="Calibri"/>
                          <a:cs typeface="Times New Roman"/>
                        </a:rPr>
                        <a:t> lesson plan for a selected list of objectives in the syllabus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PH" sz="1800">
                          <a:latin typeface="Calibri"/>
                          <a:ea typeface="Calibri"/>
                          <a:cs typeface="Times New Roman"/>
                        </a:rPr>
                        <a:t>Learner-centered principles</a:t>
                      </a:r>
                    </a:p>
                    <a:p>
                      <a:pPr marL="342900" lvl="0" indent="-342900">
                        <a:spcAft>
                          <a:spcPts val="0"/>
                        </a:spcAft>
                        <a:buFont typeface="Symbol"/>
                        <a:buChar char=""/>
                      </a:pPr>
                      <a:r>
                        <a:rPr lang="en-PH" sz="1800">
                          <a:latin typeface="Calibri"/>
                          <a:ea typeface="Calibri"/>
                          <a:cs typeface="Times New Roman"/>
                        </a:rPr>
                        <a:t>How to make a lesson plan?</a:t>
                      </a:r>
                    </a:p>
                    <a:p>
                      <a:pPr marL="342900" lvl="0" indent="-342900">
                        <a:spcAft>
                          <a:spcPts val="0"/>
                        </a:spcAft>
                        <a:buFont typeface="Symbol"/>
                        <a:buChar char=""/>
                      </a:pPr>
                      <a:r>
                        <a:rPr lang="en-PH" sz="1800">
                          <a:latin typeface="Calibri"/>
                          <a:ea typeface="Calibri"/>
                          <a:cs typeface="Times New Roman"/>
                        </a:rPr>
                        <a:t>What are the parts of a lesson plan?</a:t>
                      </a:r>
                    </a:p>
                    <a:p>
                      <a:pPr marL="342900" lvl="0" indent="-342900">
                        <a:spcAft>
                          <a:spcPts val="0"/>
                        </a:spcAft>
                        <a:buFont typeface="Symbol"/>
                        <a:buChar char=""/>
                      </a:pPr>
                      <a:r>
                        <a:rPr lang="en-PH" sz="1800">
                          <a:latin typeface="Calibri"/>
                          <a:ea typeface="Calibri"/>
                          <a:cs typeface="Times New Roman"/>
                        </a:rPr>
                        <a:t>Indicators of a good lesson plan</a:t>
                      </a:r>
                    </a:p>
                    <a:p>
                      <a:pPr marL="342900" lvl="0" indent="-342900">
                        <a:spcAft>
                          <a:spcPts val="0"/>
                        </a:spcAft>
                        <a:buFont typeface="Symbol"/>
                        <a:buChar char=""/>
                      </a:pPr>
                      <a:r>
                        <a:rPr lang="en-PH" sz="1800">
                          <a:latin typeface="Calibri"/>
                          <a:ea typeface="Calibri"/>
                          <a:cs typeface="Times New Roman"/>
                        </a:rPr>
                        <a:t>Consistency of the lesson plan and syllabus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PH" sz="1800" dirty="0">
                          <a:latin typeface="Calibri"/>
                          <a:ea typeface="Calibri"/>
                          <a:cs typeface="Times New Roman"/>
                        </a:rPr>
                        <a:t>Performance-based assessment: Students will make a lesson plan for a selected learning competencies from the curriculum guide.</a:t>
                      </a:r>
                    </a:p>
                    <a:p>
                      <a:pPr marL="342900" lvl="0" indent="-342900">
                        <a:spcAft>
                          <a:spcPts val="0"/>
                        </a:spcAft>
                        <a:buFont typeface="Symbol"/>
                        <a:buChar char=""/>
                      </a:pPr>
                      <a:r>
                        <a:rPr lang="en-PH" sz="1800" dirty="0">
                          <a:latin typeface="Calibri"/>
                          <a:ea typeface="Calibri"/>
                          <a:cs typeface="Times New Roman"/>
                        </a:rPr>
                        <a:t>The learning activities need to follow the LC principles</a:t>
                      </a:r>
                    </a:p>
                    <a:p>
                      <a:pPr marL="342900" lvl="0" indent="-342900">
                        <a:spcAft>
                          <a:spcPts val="0"/>
                        </a:spcAft>
                        <a:buFont typeface="Symbol"/>
                        <a:buChar char=""/>
                      </a:pPr>
                      <a:r>
                        <a:rPr lang="en-PH" sz="1800" dirty="0">
                          <a:latin typeface="Calibri"/>
                          <a:ea typeface="Calibri"/>
                          <a:cs typeface="Times New Roman"/>
                        </a:rPr>
                        <a:t>The format provided was followed</a:t>
                      </a:r>
                    </a:p>
                    <a:p>
                      <a:pPr marL="342900" lvl="0" indent="-342900">
                        <a:spcAft>
                          <a:spcPts val="0"/>
                        </a:spcAft>
                        <a:buFont typeface="Symbol"/>
                        <a:buChar char=""/>
                      </a:pPr>
                      <a:r>
                        <a:rPr lang="en-PH" sz="1800" dirty="0">
                          <a:latin typeface="Calibri"/>
                          <a:ea typeface="Calibri"/>
                          <a:cs typeface="Times New Roman"/>
                        </a:rPr>
                        <a:t>The learning experience and assessment are anchored on the learning competencies stated.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b="1" dirty="0" smtClean="0"/>
              <a:t>CO3: </a:t>
            </a:r>
            <a:r>
              <a:rPr lang="en-PH" b="1" dirty="0" smtClean="0"/>
              <a:t>Choose contents relevant for the outcome</a:t>
            </a:r>
            <a:endParaRPr lang="en-PH" dirty="0"/>
          </a:p>
        </p:txBody>
      </p:sp>
      <p:graphicFrame>
        <p:nvGraphicFramePr>
          <p:cNvPr id="4" name="Content Placeholder 3"/>
          <p:cNvGraphicFramePr>
            <a:graphicFrameLocks noGrp="1"/>
          </p:cNvGraphicFramePr>
          <p:nvPr>
            <p:ph idx="1"/>
          </p:nvPr>
        </p:nvGraphicFramePr>
        <p:xfrm>
          <a:off x="1214414" y="1714488"/>
          <a:ext cx="7715304" cy="4114800"/>
        </p:xfrm>
        <a:graphic>
          <a:graphicData uri="http://schemas.openxmlformats.org/drawingml/2006/table">
            <a:tbl>
              <a:tblPr/>
              <a:tblGrid>
                <a:gridCol w="2571768"/>
                <a:gridCol w="2571768"/>
                <a:gridCol w="2571768"/>
              </a:tblGrid>
              <a:tr h="0">
                <a:tc>
                  <a:txBody>
                    <a:bodyPr/>
                    <a:lstStyle/>
                    <a:p>
                      <a:pPr>
                        <a:spcAft>
                          <a:spcPts val="0"/>
                        </a:spcAft>
                      </a:pPr>
                      <a:r>
                        <a:rPr lang="en-PH" sz="1800" dirty="0">
                          <a:latin typeface="Calibri"/>
                          <a:ea typeface="Calibri"/>
                          <a:cs typeface="Times New Roman"/>
                        </a:rPr>
                        <a:t>CO3:  Evaluate the effectiveness of the instructional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PH" sz="1800">
                          <a:latin typeface="Calibri"/>
                          <a:ea typeface="Calibri"/>
                          <a:cs typeface="Times New Roman"/>
                        </a:rPr>
                        <a:t>Indicators of an effective instructional design</a:t>
                      </a:r>
                    </a:p>
                    <a:p>
                      <a:pPr marL="342900" lvl="0" indent="-342900">
                        <a:spcAft>
                          <a:spcPts val="0"/>
                        </a:spcAft>
                        <a:buFont typeface="Symbol"/>
                        <a:buChar char=""/>
                      </a:pPr>
                      <a:r>
                        <a:rPr lang="en-PH" sz="1800">
                          <a:latin typeface="Calibri"/>
                          <a:ea typeface="Calibri"/>
                          <a:cs typeface="Times New Roman"/>
                        </a:rPr>
                        <a:t>Methods in conducting an evaluation</a:t>
                      </a:r>
                    </a:p>
                    <a:p>
                      <a:pPr marL="342900" lvl="0" indent="-342900">
                        <a:spcAft>
                          <a:spcPts val="0"/>
                        </a:spcAft>
                        <a:buFont typeface="Symbol"/>
                        <a:buChar char=""/>
                      </a:pPr>
                      <a:r>
                        <a:rPr lang="en-PH" sz="1800">
                          <a:latin typeface="Calibri"/>
                          <a:ea typeface="Calibri"/>
                          <a:cs typeface="Times New Roman"/>
                        </a:rPr>
                        <a:t>Tools used for conducting evaluation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PH" sz="1800" dirty="0">
                          <a:latin typeface="Calibri"/>
                          <a:ea typeface="Calibri"/>
                          <a:cs typeface="Times New Roman"/>
                        </a:rPr>
                        <a:t>Performance-task: Students will evaluate the instructional design they made using one model of evaluation.</a:t>
                      </a:r>
                    </a:p>
                    <a:p>
                      <a:pPr marL="342900" lvl="0" indent="-342900">
                        <a:spcAft>
                          <a:spcPts val="0"/>
                        </a:spcAft>
                        <a:buFont typeface="Symbol"/>
                        <a:buChar char=""/>
                      </a:pPr>
                      <a:r>
                        <a:rPr lang="en-PH" sz="1800" dirty="0">
                          <a:latin typeface="Calibri"/>
                          <a:ea typeface="Calibri"/>
                          <a:cs typeface="Times New Roman"/>
                        </a:rPr>
                        <a:t>Data is gathered at each level of the evaluation model</a:t>
                      </a:r>
                    </a:p>
                    <a:p>
                      <a:pPr marL="342900" lvl="0" indent="-342900">
                        <a:spcAft>
                          <a:spcPts val="0"/>
                        </a:spcAft>
                        <a:buFont typeface="Symbol"/>
                        <a:buChar char=""/>
                      </a:pPr>
                      <a:r>
                        <a:rPr lang="en-PH" sz="1800" dirty="0">
                          <a:latin typeface="Calibri"/>
                          <a:ea typeface="Calibri"/>
                          <a:cs typeface="Times New Roman"/>
                        </a:rPr>
                        <a:t>A report is submitted on the evaluation conducted</a:t>
                      </a:r>
                    </a:p>
                    <a:p>
                      <a:pPr marL="342900" lvl="0" indent="-342900">
                        <a:spcAft>
                          <a:spcPts val="0"/>
                        </a:spcAft>
                        <a:buFont typeface="Symbol"/>
                        <a:buChar char=""/>
                      </a:pPr>
                      <a:r>
                        <a:rPr lang="en-PH" sz="1800" dirty="0">
                          <a:latin typeface="Calibri"/>
                          <a:ea typeface="Calibri"/>
                          <a:cs typeface="Times New Roman"/>
                        </a:rPr>
                        <a:t>Recommendations are provided to improve the instructional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culminating demonstration of the outcome need not be at the end of the semester all the time:</a:t>
            </a:r>
          </a:p>
          <a:p>
            <a:pPr lvl="1"/>
            <a:r>
              <a:rPr lang="en-US" dirty="0" smtClean="0"/>
              <a:t>The parts of the requirements can be broken into parts and progressively accomplished from the start until the end of the semester (e. g. research report).</a:t>
            </a:r>
          </a:p>
          <a:p>
            <a:r>
              <a:rPr lang="en-US" dirty="0" smtClean="0"/>
              <a:t>Give more time for students to demonstrate the outcomes rather than spend more time lecturi</a:t>
            </a:r>
            <a:r>
              <a:rPr lang="en-US" dirty="0" smtClean="0"/>
              <a:t>n</a:t>
            </a:r>
            <a:r>
              <a:rPr lang="en-US" dirty="0" smtClean="0"/>
              <a:t>g. Lectures can be read during asynchronous learning.  Slide presentations can be given during the asynchronous.</a:t>
            </a:r>
          </a:p>
          <a:p>
            <a:r>
              <a:rPr lang="en-US" dirty="0" smtClean="0"/>
              <a:t>Use the synchronous time to give feedback on students work.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p:txBody>
          <a:bodyPr/>
          <a:lstStyle/>
          <a:p>
            <a:r>
              <a:rPr lang="en-US" dirty="0" smtClean="0"/>
              <a:t>Integrating </a:t>
            </a:r>
            <a:r>
              <a:rPr lang="en-US" dirty="0" smtClean="0"/>
              <a:t>assessment </a:t>
            </a:r>
            <a:r>
              <a:rPr lang="en-US" dirty="0" smtClean="0"/>
              <a:t>of </a:t>
            </a:r>
            <a:r>
              <a:rPr lang="en-US" dirty="0" smtClean="0"/>
              <a:t>outcomes </a:t>
            </a:r>
            <a:r>
              <a:rPr lang="en-US" dirty="0" smtClean="0"/>
              <a:t>with instruction in various delivery modes.</a:t>
            </a:r>
            <a:endParaRPr lang="en-US" dirty="0"/>
          </a:p>
        </p:txBody>
      </p:sp>
      <p:pic>
        <p:nvPicPr>
          <p:cNvPr id="5123" name="Picture 3" descr="C:\Users\S400\AppData\Local\Microsoft\Windows\Temporary Internet Files\Content.IE5\NT6SPNRB\CartoonKids[1].gif"/>
          <p:cNvPicPr>
            <a:picLocks noChangeAspect="1" noChangeArrowheads="1"/>
          </p:cNvPicPr>
          <p:nvPr/>
        </p:nvPicPr>
        <p:blipFill>
          <a:blip r:embed="rId2" cstate="print"/>
          <a:srcRect/>
          <a:stretch>
            <a:fillRect/>
          </a:stretch>
        </p:blipFill>
        <p:spPr bwMode="auto">
          <a:xfrm>
            <a:off x="1447800" y="2985744"/>
            <a:ext cx="7162800" cy="371985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a:t>
            </a:r>
            <a:endParaRPr lang="en-US" dirty="0"/>
          </a:p>
        </p:txBody>
      </p:sp>
      <p:sp>
        <p:nvSpPr>
          <p:cNvPr id="3" name="Content Placeholder 2"/>
          <p:cNvSpPr>
            <a:spLocks noGrp="1"/>
          </p:cNvSpPr>
          <p:nvPr>
            <p:ph idx="1"/>
          </p:nvPr>
        </p:nvSpPr>
        <p:spPr>
          <a:xfrm>
            <a:off x="1143000" y="1447800"/>
            <a:ext cx="7790688" cy="5257800"/>
          </a:xfrm>
        </p:spPr>
        <p:txBody>
          <a:bodyPr>
            <a:normAutofit fontScale="55000" lnSpcReduction="20000"/>
          </a:bodyPr>
          <a:lstStyle/>
          <a:p>
            <a:r>
              <a:rPr lang="en-US" dirty="0" smtClean="0"/>
              <a:t>Synchronous</a:t>
            </a:r>
          </a:p>
          <a:p>
            <a:pPr lvl="1"/>
            <a:r>
              <a:rPr lang="en-US" dirty="0" smtClean="0"/>
              <a:t>Students should have accomplished the formative assessment before the scheduled online meeting</a:t>
            </a:r>
          </a:p>
          <a:p>
            <a:pPr lvl="1"/>
            <a:r>
              <a:rPr lang="en-US" dirty="0" smtClean="0"/>
              <a:t>Process the answers your have seen from the formative assessment</a:t>
            </a:r>
          </a:p>
          <a:p>
            <a:pPr lvl="2"/>
            <a:r>
              <a:rPr lang="en-US" dirty="0" smtClean="0"/>
              <a:t>Point out the common mistakes</a:t>
            </a:r>
          </a:p>
          <a:p>
            <a:pPr lvl="2"/>
            <a:r>
              <a:rPr lang="en-US" dirty="0" smtClean="0"/>
              <a:t>Point out the expressions that needs to be corrected</a:t>
            </a:r>
          </a:p>
          <a:p>
            <a:pPr lvl="2"/>
            <a:r>
              <a:rPr lang="en-US" dirty="0" smtClean="0"/>
              <a:t>Point out ideas that needs further elaboration</a:t>
            </a:r>
          </a:p>
          <a:p>
            <a:pPr lvl="1"/>
            <a:r>
              <a:rPr lang="en-US" dirty="0" smtClean="0"/>
              <a:t>Do not repeat the lecture you provided in the asynchronous. If you like to lecture (1) refer students to read it again, (2) upload your video lecture and tell students to watch again, (3) refer students to read a specific page of a reference.</a:t>
            </a:r>
          </a:p>
          <a:p>
            <a:pPr lvl="1"/>
            <a:r>
              <a:rPr lang="en-US" dirty="0" smtClean="0"/>
              <a:t>Do not use </a:t>
            </a:r>
            <a:r>
              <a:rPr lang="en-US" dirty="0" err="1" smtClean="0"/>
              <a:t>ppt</a:t>
            </a:r>
            <a:r>
              <a:rPr lang="en-US" dirty="0" smtClean="0"/>
              <a:t> slides to present during the synchronous (not effective), If you have </a:t>
            </a:r>
            <a:r>
              <a:rPr lang="en-US" dirty="0" err="1" smtClean="0"/>
              <a:t>ppt</a:t>
            </a:r>
            <a:r>
              <a:rPr lang="en-US" dirty="0" smtClean="0"/>
              <a:t>, upload it as part of the asynchronous. </a:t>
            </a:r>
          </a:p>
          <a:p>
            <a:pPr lvl="1"/>
            <a:r>
              <a:rPr lang="en-US" dirty="0" smtClean="0"/>
              <a:t>Synchronous:</a:t>
            </a:r>
          </a:p>
          <a:p>
            <a:pPr lvl="2"/>
            <a:r>
              <a:rPr lang="en-US" dirty="0" smtClean="0"/>
              <a:t>Feedback on students work (what needs to be improved?)</a:t>
            </a:r>
          </a:p>
          <a:p>
            <a:pPr lvl="2"/>
            <a:r>
              <a:rPr lang="en-US" dirty="0" smtClean="0"/>
              <a:t>Process the answers</a:t>
            </a:r>
          </a:p>
          <a:p>
            <a:pPr lvl="2"/>
            <a:r>
              <a:rPr lang="en-US" dirty="0" smtClean="0"/>
              <a:t>Entertain their questions and clarifications</a:t>
            </a:r>
          </a:p>
          <a:p>
            <a:pPr lvl="2"/>
            <a:r>
              <a:rPr lang="en-US" dirty="0" smtClean="0"/>
              <a:t>Show more examples</a:t>
            </a:r>
          </a:p>
          <a:p>
            <a:pPr lvl="2"/>
            <a:r>
              <a:rPr lang="en-US" dirty="0" smtClean="0"/>
              <a:t>Tips on study strategies</a:t>
            </a:r>
          </a:p>
          <a:p>
            <a:pPr lvl="2"/>
            <a:r>
              <a:rPr lang="en-US" dirty="0" smtClean="0"/>
              <a:t>Summative assessments</a:t>
            </a:r>
          </a:p>
          <a:p>
            <a:pPr lvl="2"/>
            <a:r>
              <a:rPr lang="en-US" dirty="0" smtClean="0"/>
              <a:t>Reminders for the next task </a:t>
            </a:r>
          </a:p>
          <a:p>
            <a:pPr lvl="2"/>
            <a:r>
              <a:rPr lang="en-US" dirty="0" smtClean="0"/>
              <a:t>Reminders on the schedule</a:t>
            </a:r>
          </a:p>
          <a:p>
            <a:pPr lvl="2"/>
            <a:endParaRPr lang="en-US" dirty="0" smtClean="0"/>
          </a:p>
          <a:p>
            <a:endParaRPr lang="en-US" dirty="0"/>
          </a:p>
        </p:txBody>
      </p:sp>
      <p:sp>
        <p:nvSpPr>
          <p:cNvPr id="4" name="TextBox 3"/>
          <p:cNvSpPr txBox="1"/>
          <p:nvPr/>
        </p:nvSpPr>
        <p:spPr>
          <a:xfrm>
            <a:off x="1143000" y="5943600"/>
            <a:ext cx="7315200" cy="646331"/>
          </a:xfrm>
          <a:prstGeom prst="rect">
            <a:avLst/>
          </a:prstGeom>
          <a:noFill/>
        </p:spPr>
        <p:txBody>
          <a:bodyPr wrap="square" rtlCol="0">
            <a:spAutoFit/>
          </a:bodyPr>
          <a:lstStyle/>
          <a:p>
            <a:r>
              <a:rPr lang="en-US" dirty="0" smtClean="0"/>
              <a:t>We are focusing on feedback in students work so that they will become successful in the task.</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Assessment Principles</a:t>
            </a:r>
            <a:endParaRPr lang="en-US" dirty="0"/>
          </a:p>
        </p:txBody>
      </p:sp>
      <p:sp>
        <p:nvSpPr>
          <p:cNvPr id="3" name="Content Placeholder 2"/>
          <p:cNvSpPr>
            <a:spLocks noGrp="1"/>
          </p:cNvSpPr>
          <p:nvPr>
            <p:ph idx="1"/>
          </p:nvPr>
        </p:nvSpPr>
        <p:spPr>
          <a:xfrm>
            <a:off x="2438400" y="1600200"/>
            <a:ext cx="6248400" cy="4525963"/>
          </a:xfrm>
        </p:spPr>
        <p:txBody>
          <a:bodyPr/>
          <a:lstStyle/>
          <a:p>
            <a:r>
              <a:rPr lang="en-US" b="1" i="1" dirty="0"/>
              <a:t>Principle </a:t>
            </a:r>
            <a:r>
              <a:rPr lang="en-US" b="1" i="1" dirty="0" smtClean="0"/>
              <a:t>4</a:t>
            </a:r>
            <a:r>
              <a:rPr lang="en-US" b="1" dirty="0" smtClean="0"/>
              <a:t>:  </a:t>
            </a:r>
            <a:r>
              <a:rPr lang="en-US" b="1" dirty="0"/>
              <a:t>Assessment results needs to be used by teachers to help students learn better.</a:t>
            </a:r>
            <a:endParaRPr lang="en-US" dirty="0"/>
          </a:p>
        </p:txBody>
      </p:sp>
      <p:pic>
        <p:nvPicPr>
          <p:cNvPr id="34819" name="Picture 3" descr="C:\Users\S400\AppData\Local\Microsoft\Windows\Temporary Internet Files\Content.IE5\YLICSSZS\MC900436153[1].wmf"/>
          <p:cNvPicPr>
            <a:picLocks noChangeAspect="1" noChangeArrowheads="1"/>
          </p:cNvPicPr>
          <p:nvPr/>
        </p:nvPicPr>
        <p:blipFill>
          <a:blip r:embed="rId2" cstate="print"/>
          <a:srcRect/>
          <a:stretch>
            <a:fillRect/>
          </a:stretch>
        </p:blipFill>
        <p:spPr bwMode="auto">
          <a:xfrm>
            <a:off x="3657600" y="3640931"/>
            <a:ext cx="2971800" cy="3064669"/>
          </a:xfrm>
          <a:prstGeom prst="rect">
            <a:avLst/>
          </a:prstGeom>
          <a:noFill/>
        </p:spPr>
      </p:pic>
      <p:pic>
        <p:nvPicPr>
          <p:cNvPr id="1026" name="Picture 2" descr="C:\Users\S400\AppData\Local\Microsoft\Windows\Temporary Internet Files\Content.IE5\L5TG84T7\PngMedium-Creation-Days-Numbers-3-5066[1].gif"/>
          <p:cNvPicPr>
            <a:picLocks noChangeAspect="1" noChangeArrowheads="1"/>
          </p:cNvPicPr>
          <p:nvPr/>
        </p:nvPicPr>
        <p:blipFill>
          <a:blip r:embed="rId3" cstate="print"/>
          <a:srcRect/>
          <a:stretch>
            <a:fillRect/>
          </a:stretch>
        </p:blipFill>
        <p:spPr bwMode="auto">
          <a:xfrm>
            <a:off x="1219200" y="1600200"/>
            <a:ext cx="1123950" cy="183203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Assessment for flexible learning </a:t>
            </a:r>
            <a:endParaRPr lang="en-PH" dirty="0"/>
          </a:p>
        </p:txBody>
      </p:sp>
      <p:sp>
        <p:nvSpPr>
          <p:cNvPr id="3" name="Content Placeholder 2"/>
          <p:cNvSpPr>
            <a:spLocks noGrp="1"/>
          </p:cNvSpPr>
          <p:nvPr>
            <p:ph idx="1"/>
          </p:nvPr>
        </p:nvSpPr>
        <p:spPr/>
        <p:txBody>
          <a:bodyPr>
            <a:normAutofit fontScale="92500" lnSpcReduction="20000"/>
          </a:bodyPr>
          <a:lstStyle/>
          <a:p>
            <a:r>
              <a:rPr lang="en-PH" dirty="0" err="1" smtClean="0"/>
              <a:t>AfL</a:t>
            </a:r>
            <a:r>
              <a:rPr lang="en-PH" dirty="0" smtClean="0"/>
              <a:t>: Using assessment to make students want to learn</a:t>
            </a:r>
          </a:p>
          <a:p>
            <a:r>
              <a:rPr lang="en-PH" dirty="0" err="1" smtClean="0"/>
              <a:t>AfL</a:t>
            </a:r>
            <a:r>
              <a:rPr lang="en-PH" dirty="0" smtClean="0"/>
              <a:t>: Using assessment results to improve instruction</a:t>
            </a:r>
          </a:p>
          <a:p>
            <a:r>
              <a:rPr lang="en-PH" dirty="0" err="1" smtClean="0"/>
              <a:t>AfL</a:t>
            </a:r>
            <a:r>
              <a:rPr lang="en-PH" dirty="0" smtClean="0"/>
              <a:t>: Using assessment to support students achieve the learning targets (learning competencies/objectives/outcomes)</a:t>
            </a:r>
          </a:p>
          <a:p>
            <a:r>
              <a:rPr lang="en-PH" dirty="0" smtClean="0"/>
              <a:t>New aspect (</a:t>
            </a:r>
            <a:r>
              <a:rPr lang="en-PH" dirty="0" err="1" smtClean="0"/>
              <a:t>AfFL</a:t>
            </a:r>
            <a:r>
              <a:rPr lang="en-PH" dirty="0" smtClean="0"/>
              <a:t>): </a:t>
            </a:r>
          </a:p>
          <a:p>
            <a:pPr lvl="1"/>
            <a:r>
              <a:rPr lang="en-PH" dirty="0" smtClean="0">
                <a:solidFill>
                  <a:schemeClr val="tx1"/>
                </a:solidFill>
              </a:rPr>
              <a:t>Making quality assessment accessible at various modes of instructional delivery</a:t>
            </a:r>
          </a:p>
          <a:p>
            <a:pPr lvl="1"/>
            <a:r>
              <a:rPr lang="en-PH" dirty="0" smtClean="0">
                <a:solidFill>
                  <a:schemeClr val="tx1"/>
                </a:solidFill>
              </a:rPr>
              <a:t>Using assessment to continuously improve the delivery of flexible learning</a:t>
            </a:r>
          </a:p>
          <a:p>
            <a:pPr lvl="1"/>
            <a:endParaRPr lang="en-PH" dirty="0"/>
          </a:p>
        </p:txBody>
      </p:sp>
      <p:sp>
        <p:nvSpPr>
          <p:cNvPr id="4" name="Footer Placeholder 3"/>
          <p:cNvSpPr>
            <a:spLocks noGrp="1"/>
          </p:cNvSpPr>
          <p:nvPr>
            <p:ph type="ftr" sz="quarter" idx="11"/>
          </p:nvPr>
        </p:nvSpPr>
        <p:spPr>
          <a:prstGeom prst="rect">
            <a:avLst/>
          </a:prstGeom>
        </p:spPr>
        <p:txBody>
          <a:bodyPr/>
          <a:lstStyle/>
          <a:p>
            <a:r>
              <a:rPr lang="en-PH" smtClean="0"/>
              <a:t>CLAD-Asia</a:t>
            </a:r>
            <a:endParaRPr lang="en-PH"/>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Assessment Principles</a:t>
            </a:r>
            <a:endParaRPr lang="en-US" dirty="0"/>
          </a:p>
        </p:txBody>
      </p:sp>
      <p:sp>
        <p:nvSpPr>
          <p:cNvPr id="3" name="Content Placeholder 2"/>
          <p:cNvSpPr>
            <a:spLocks noGrp="1"/>
          </p:cNvSpPr>
          <p:nvPr>
            <p:ph idx="1"/>
          </p:nvPr>
        </p:nvSpPr>
        <p:spPr>
          <a:xfrm>
            <a:off x="2209800" y="1600200"/>
            <a:ext cx="6477000" cy="4525963"/>
          </a:xfrm>
        </p:spPr>
        <p:txBody>
          <a:bodyPr/>
          <a:lstStyle/>
          <a:p>
            <a:r>
              <a:rPr lang="en-US" b="1" i="1" dirty="0"/>
              <a:t>Principle </a:t>
            </a:r>
            <a:r>
              <a:rPr lang="en-US" b="1" i="1" dirty="0" smtClean="0"/>
              <a:t>5</a:t>
            </a:r>
            <a:r>
              <a:rPr lang="en-US" b="1" dirty="0" smtClean="0"/>
              <a:t>: </a:t>
            </a:r>
            <a:r>
              <a:rPr lang="en-US" b="1" dirty="0"/>
              <a:t>Assessment is NOT used to threaten and intimidate students.</a:t>
            </a:r>
            <a:endParaRPr lang="en-US" dirty="0"/>
          </a:p>
        </p:txBody>
      </p:sp>
      <p:pic>
        <p:nvPicPr>
          <p:cNvPr id="35843" name="Picture 3" descr="C:\Users\S400\AppData\Local\Microsoft\Windows\Temporary Internet Files\Content.IE5\L30UAKPS\MP900431043[1].jpg"/>
          <p:cNvPicPr>
            <a:picLocks noChangeAspect="1" noChangeArrowheads="1"/>
          </p:cNvPicPr>
          <p:nvPr/>
        </p:nvPicPr>
        <p:blipFill>
          <a:blip r:embed="rId2" cstate="print"/>
          <a:srcRect/>
          <a:stretch>
            <a:fillRect/>
          </a:stretch>
        </p:blipFill>
        <p:spPr bwMode="auto">
          <a:xfrm>
            <a:off x="2209800" y="3124200"/>
            <a:ext cx="6019800" cy="3581400"/>
          </a:xfrm>
          <a:prstGeom prst="rect">
            <a:avLst/>
          </a:prstGeom>
          <a:noFill/>
        </p:spPr>
      </p:pic>
      <p:pic>
        <p:nvPicPr>
          <p:cNvPr id="6" name="Picture 2" descr="C:\Users\S400\AppData\Local\Microsoft\Windows\Temporary Internet Files\Content.IE5\NT6SPNRB\MC900437054[1].png"/>
          <p:cNvPicPr>
            <a:picLocks noChangeAspect="1" noChangeArrowheads="1"/>
          </p:cNvPicPr>
          <p:nvPr/>
        </p:nvPicPr>
        <p:blipFill>
          <a:blip r:embed="rId3" cstate="print"/>
          <a:srcRect/>
          <a:stretch>
            <a:fillRect/>
          </a:stretch>
        </p:blipFill>
        <p:spPr bwMode="auto">
          <a:xfrm>
            <a:off x="762000" y="1295400"/>
            <a:ext cx="1714500" cy="17145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Mistaken Beliefs about assessment</a:t>
            </a:r>
            <a:endParaRPr lang="en-US" dirty="0"/>
          </a:p>
        </p:txBody>
      </p:sp>
      <p:sp>
        <p:nvSpPr>
          <p:cNvPr id="3" name="Content Placeholder 2"/>
          <p:cNvSpPr>
            <a:spLocks noGrp="1"/>
          </p:cNvSpPr>
          <p:nvPr>
            <p:ph idx="1"/>
          </p:nvPr>
        </p:nvSpPr>
        <p:spPr/>
        <p:txBody>
          <a:bodyPr/>
          <a:lstStyle/>
          <a:p>
            <a:r>
              <a:rPr lang="en-US" b="1" dirty="0" smtClean="0"/>
              <a:t>Mistaken beliefs about how to use assessment to support school improvement:</a:t>
            </a:r>
          </a:p>
          <a:p>
            <a:pPr>
              <a:buFont typeface="Arial" charset="0"/>
              <a:buAutoNum type="arabicPeriod"/>
            </a:pPr>
            <a:r>
              <a:rPr lang="en-US" dirty="0" smtClean="0"/>
              <a:t>High-stakes tests are good for all students because they motivate learning</a:t>
            </a:r>
          </a:p>
          <a:p>
            <a:pPr>
              <a:buFont typeface="Arial" charset="0"/>
              <a:buAutoNum type="arabicPeriod"/>
            </a:pPr>
            <a:r>
              <a:rPr lang="en-US" dirty="0" smtClean="0"/>
              <a:t>If I threaten to fail you, it will cause you to try harder</a:t>
            </a:r>
          </a:p>
          <a:p>
            <a:pPr>
              <a:buFont typeface="Arial" charset="0"/>
              <a:buAutoNum type="arabicPeriod"/>
            </a:pPr>
            <a:r>
              <a:rPr lang="en-US" dirty="0" smtClean="0"/>
              <a:t>If a little intimidation doesn’t work, use a lot of intimidation</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Mistaken Beliefs about assessment</a:t>
            </a:r>
            <a:endParaRPr lang="en-US" dirty="0"/>
          </a:p>
        </p:txBody>
      </p:sp>
      <p:sp>
        <p:nvSpPr>
          <p:cNvPr id="3" name="Content Placeholder 2"/>
          <p:cNvSpPr>
            <a:spLocks noGrp="1"/>
          </p:cNvSpPr>
          <p:nvPr>
            <p:ph idx="1"/>
          </p:nvPr>
        </p:nvSpPr>
        <p:spPr/>
        <p:txBody>
          <a:bodyPr/>
          <a:lstStyle/>
          <a:p>
            <a:pPr>
              <a:buFont typeface="Wingdings" pitchFamily="2" charset="2"/>
              <a:buNone/>
            </a:pPr>
            <a:r>
              <a:rPr lang="en-US" dirty="0" smtClean="0"/>
              <a:t>4. The way to maximize learning is to maximize anxiety</a:t>
            </a:r>
          </a:p>
          <a:p>
            <a:pPr>
              <a:buFont typeface="Wingdings" pitchFamily="2" charset="2"/>
              <a:buNone/>
            </a:pPr>
            <a:r>
              <a:rPr lang="en-US" dirty="0" smtClean="0"/>
              <a:t>5. It is the adults who use assessment results to make the most important instructional decision.</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Assessment Principles</a:t>
            </a:r>
            <a:endParaRPr lang="en-US" dirty="0"/>
          </a:p>
        </p:txBody>
      </p:sp>
      <p:sp>
        <p:nvSpPr>
          <p:cNvPr id="3" name="Content Placeholder 2"/>
          <p:cNvSpPr>
            <a:spLocks noGrp="1"/>
          </p:cNvSpPr>
          <p:nvPr>
            <p:ph idx="1"/>
          </p:nvPr>
        </p:nvSpPr>
        <p:spPr>
          <a:xfrm>
            <a:off x="2514600" y="1600200"/>
            <a:ext cx="6172200" cy="4525963"/>
          </a:xfrm>
        </p:spPr>
        <p:txBody>
          <a:bodyPr/>
          <a:lstStyle/>
          <a:p>
            <a:r>
              <a:rPr lang="en-US" b="1" i="1" dirty="0"/>
              <a:t>Principle </a:t>
            </a:r>
            <a:r>
              <a:rPr lang="en-US" b="1" i="1" dirty="0" smtClean="0"/>
              <a:t>6</a:t>
            </a:r>
            <a:r>
              <a:rPr lang="en-US" b="1" dirty="0" smtClean="0"/>
              <a:t>: </a:t>
            </a:r>
            <a:r>
              <a:rPr lang="en-US" b="1" dirty="0"/>
              <a:t>The teacher should encourage the learning community to engage in assessment.</a:t>
            </a:r>
            <a:endParaRPr lang="en-US" dirty="0"/>
          </a:p>
        </p:txBody>
      </p:sp>
      <p:pic>
        <p:nvPicPr>
          <p:cNvPr id="36867" name="Picture 3" descr="C:\Users\S400\AppData\Local\Microsoft\Windows\Temporary Internet Files\Content.IE5\L5TG84T7\MC900056116[1].wmf"/>
          <p:cNvPicPr>
            <a:picLocks noChangeAspect="1" noChangeArrowheads="1"/>
          </p:cNvPicPr>
          <p:nvPr/>
        </p:nvPicPr>
        <p:blipFill>
          <a:blip r:embed="rId2" cstate="print"/>
          <a:srcRect/>
          <a:stretch>
            <a:fillRect/>
          </a:stretch>
        </p:blipFill>
        <p:spPr bwMode="auto">
          <a:xfrm>
            <a:off x="3200400" y="3733800"/>
            <a:ext cx="3429000" cy="2735139"/>
          </a:xfrm>
          <a:prstGeom prst="rect">
            <a:avLst/>
          </a:prstGeom>
          <a:noFill/>
        </p:spPr>
      </p:pic>
      <p:pic>
        <p:nvPicPr>
          <p:cNvPr id="6" name="Picture 2" descr="C:\Users\S400\AppData\Local\Microsoft\Windows\Temporary Internet Files\Content.IE5\L5TG84T7\MC900437055[1].png"/>
          <p:cNvPicPr>
            <a:picLocks noChangeAspect="1" noChangeArrowheads="1"/>
          </p:cNvPicPr>
          <p:nvPr/>
        </p:nvPicPr>
        <p:blipFill>
          <a:blip r:embed="rId3" cstate="print"/>
          <a:srcRect/>
          <a:stretch>
            <a:fillRect/>
          </a:stretch>
        </p:blipFill>
        <p:spPr bwMode="auto">
          <a:xfrm>
            <a:off x="838200" y="1371600"/>
            <a:ext cx="1714500" cy="17145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Professional Learning Community</a:t>
            </a:r>
            <a:endParaRPr lang="en-US" dirty="0"/>
          </a:p>
        </p:txBody>
      </p:sp>
      <p:sp>
        <p:nvSpPr>
          <p:cNvPr id="3" name="Content Placeholder 2"/>
          <p:cNvSpPr>
            <a:spLocks noGrp="1"/>
          </p:cNvSpPr>
          <p:nvPr>
            <p:ph idx="1"/>
          </p:nvPr>
        </p:nvSpPr>
        <p:spPr/>
        <p:txBody>
          <a:bodyPr>
            <a:normAutofit lnSpcReduction="10000"/>
          </a:bodyPr>
          <a:lstStyle/>
          <a:p>
            <a:r>
              <a:rPr lang="en-US" dirty="0" smtClean="0"/>
              <a:t>Driving the initiative, followed by inevitable implementation problems, the conclusion that the reform has failed to bring about the desired results, abandonment of the reform, and the launch of a new search for the next promising initiative.</a:t>
            </a:r>
          </a:p>
          <a:p>
            <a:r>
              <a:rPr lang="en-US" dirty="0" smtClean="0"/>
              <a:t>Big Idea 1: Ensure that students learn</a:t>
            </a:r>
          </a:p>
          <a:p>
            <a:r>
              <a:rPr lang="en-US" dirty="0" smtClean="0"/>
              <a:t>Big idea 2: A culture of collaboration</a:t>
            </a:r>
          </a:p>
          <a:p>
            <a:r>
              <a:rPr lang="en-US" dirty="0" smtClean="0"/>
              <a:t>Big Idea 3: Focus on Results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Assessment Principles</a:t>
            </a:r>
            <a:endParaRPr lang="en-US" dirty="0"/>
          </a:p>
        </p:txBody>
      </p:sp>
      <p:sp>
        <p:nvSpPr>
          <p:cNvPr id="3" name="Content Placeholder 2"/>
          <p:cNvSpPr>
            <a:spLocks noGrp="1"/>
          </p:cNvSpPr>
          <p:nvPr>
            <p:ph idx="1"/>
          </p:nvPr>
        </p:nvSpPr>
        <p:spPr>
          <a:xfrm>
            <a:off x="2590800" y="1600200"/>
            <a:ext cx="6096000" cy="4525963"/>
          </a:xfrm>
        </p:spPr>
        <p:txBody>
          <a:bodyPr/>
          <a:lstStyle/>
          <a:p>
            <a:r>
              <a:rPr lang="en-US" b="1" i="1" dirty="0"/>
              <a:t>Principle </a:t>
            </a:r>
            <a:r>
              <a:rPr lang="en-US" b="1" i="1" dirty="0" smtClean="0"/>
              <a:t>7</a:t>
            </a:r>
            <a:r>
              <a:rPr lang="en-US" b="1" dirty="0" smtClean="0"/>
              <a:t>: </a:t>
            </a:r>
            <a:r>
              <a:rPr lang="en-US" b="1" dirty="0"/>
              <a:t>Assessment is a technical competency.</a:t>
            </a:r>
            <a:endParaRPr lang="en-US" dirty="0"/>
          </a:p>
        </p:txBody>
      </p:sp>
      <p:pic>
        <p:nvPicPr>
          <p:cNvPr id="37891" name="Picture 3" descr="C:\Users\S400\AppData\Local\Microsoft\Windows\Temporary Internet Files\Content.IE5\L30UAKPS\MC900216738[1].wmf"/>
          <p:cNvPicPr>
            <a:picLocks noChangeAspect="1" noChangeArrowheads="1"/>
          </p:cNvPicPr>
          <p:nvPr/>
        </p:nvPicPr>
        <p:blipFill>
          <a:blip r:embed="rId2" cstate="print"/>
          <a:srcRect/>
          <a:stretch>
            <a:fillRect/>
          </a:stretch>
        </p:blipFill>
        <p:spPr bwMode="auto">
          <a:xfrm>
            <a:off x="3276600" y="2743200"/>
            <a:ext cx="3580486" cy="3383362"/>
          </a:xfrm>
          <a:prstGeom prst="rect">
            <a:avLst/>
          </a:prstGeom>
          <a:noFill/>
        </p:spPr>
      </p:pic>
      <p:pic>
        <p:nvPicPr>
          <p:cNvPr id="1026" name="Picture 2" descr="C:\Users\S400\AppData\Local\Microsoft\Windows\Temporary Internet Files\Content.IE5\NT6SPNRB\MC900437056[1].png"/>
          <p:cNvPicPr>
            <a:picLocks noChangeAspect="1" noChangeArrowheads="1"/>
          </p:cNvPicPr>
          <p:nvPr/>
        </p:nvPicPr>
        <p:blipFill>
          <a:blip r:embed="rId3" cstate="print"/>
          <a:srcRect/>
          <a:stretch>
            <a:fillRect/>
          </a:stretch>
        </p:blipFill>
        <p:spPr bwMode="auto">
          <a:xfrm>
            <a:off x="609600" y="1676400"/>
            <a:ext cx="1714500" cy="1714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competencies</a:t>
            </a:r>
            <a:endParaRPr lang="en-US" dirty="0"/>
          </a:p>
        </p:txBody>
      </p:sp>
      <p:sp>
        <p:nvSpPr>
          <p:cNvPr id="3" name="Content Placeholder 2"/>
          <p:cNvSpPr>
            <a:spLocks noGrp="1"/>
          </p:cNvSpPr>
          <p:nvPr>
            <p:ph idx="1"/>
          </p:nvPr>
        </p:nvSpPr>
        <p:spPr/>
        <p:txBody>
          <a:bodyPr>
            <a:normAutofit lnSpcReduction="10000"/>
          </a:bodyPr>
          <a:lstStyle/>
          <a:p>
            <a:r>
              <a:rPr lang="en-US" dirty="0" smtClean="0"/>
              <a:t>Utilizing assessment to make decisions about the instruction, learners, and the school</a:t>
            </a:r>
          </a:p>
          <a:p>
            <a:r>
              <a:rPr lang="en-US" dirty="0" smtClean="0"/>
              <a:t>Interpreting assessment information</a:t>
            </a:r>
          </a:p>
          <a:p>
            <a:r>
              <a:rPr lang="en-US" dirty="0" smtClean="0"/>
              <a:t>Identifying appropriate indicators of learning</a:t>
            </a:r>
          </a:p>
          <a:p>
            <a:r>
              <a:rPr lang="en-US" dirty="0" smtClean="0"/>
              <a:t>Communicating assessment information to stakeholders</a:t>
            </a:r>
          </a:p>
          <a:p>
            <a:r>
              <a:rPr lang="en-US" dirty="0" smtClean="0"/>
              <a:t>Recognizing unethical procedures in assessment</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dirty="0" smtClean="0"/>
              <a:t>Features of OBE Assessment</a:t>
            </a:r>
            <a:endParaRPr lang="en-US" dirty="0"/>
          </a:p>
        </p:txBody>
      </p:sp>
      <p:pic>
        <p:nvPicPr>
          <p:cNvPr id="3074" name="Picture 2" descr="C:\Users\S400\AppData\Local\Microsoft\Windows\Temporary Internet Files\Content.IE5\L30UAKPS\hold_hands1[1].png"/>
          <p:cNvPicPr>
            <a:picLocks noChangeAspect="1" noChangeArrowheads="1"/>
          </p:cNvPicPr>
          <p:nvPr/>
        </p:nvPicPr>
        <p:blipFill>
          <a:blip r:embed="rId2" cstate="print"/>
          <a:srcRect/>
          <a:stretch>
            <a:fillRect/>
          </a:stretch>
        </p:blipFill>
        <p:spPr bwMode="auto">
          <a:xfrm>
            <a:off x="0" y="5257800"/>
            <a:ext cx="9144000" cy="1676400"/>
          </a:xfrm>
          <a:prstGeom prst="rect">
            <a:avLst/>
          </a:prstGeom>
          <a:noFill/>
        </p:spPr>
      </p:pic>
      <p:sp>
        <p:nvSpPr>
          <p:cNvPr id="5" name="Content Placeholder 4"/>
          <p:cNvSpPr>
            <a:spLocks noGrp="1"/>
          </p:cNvSpPr>
          <p:nvPr>
            <p:ph idx="1"/>
          </p:nvPr>
        </p:nvSpPr>
        <p:spPr>
          <a:xfrm>
            <a:off x="1264920" y="1066800"/>
            <a:ext cx="7498080" cy="4800600"/>
          </a:xfrm>
        </p:spPr>
        <p:txBody>
          <a:bodyPr>
            <a:normAutofit fontScale="70000" lnSpcReduction="20000"/>
          </a:bodyPr>
          <a:lstStyle/>
          <a:p>
            <a:pPr lvl="0"/>
            <a:r>
              <a:rPr lang="en-PH" b="1" dirty="0" smtClean="0">
                <a:solidFill>
                  <a:srgbClr val="FF0000"/>
                </a:solidFill>
              </a:rPr>
              <a:t>(S1)</a:t>
            </a:r>
            <a:r>
              <a:rPr lang="en-PH" b="1" dirty="0" smtClean="0"/>
              <a:t> Clarity </a:t>
            </a:r>
            <a:r>
              <a:rPr lang="en-PH" b="1" dirty="0" smtClean="0"/>
              <a:t>of focus:</a:t>
            </a:r>
            <a:r>
              <a:rPr lang="en-PH" dirty="0" smtClean="0"/>
              <a:t> having specific outcomes gives a strong sense of purpose to everything teachers and students do.</a:t>
            </a:r>
          </a:p>
          <a:p>
            <a:pPr lvl="0"/>
            <a:r>
              <a:rPr lang="en-PH" b="1" dirty="0" smtClean="0">
                <a:solidFill>
                  <a:srgbClr val="0070C0"/>
                </a:solidFill>
              </a:rPr>
              <a:t>(S2)</a:t>
            </a:r>
            <a:r>
              <a:rPr lang="en-PH" b="1" dirty="0" smtClean="0"/>
              <a:t> Design </a:t>
            </a:r>
            <a:r>
              <a:rPr lang="en-PH" b="1" dirty="0" smtClean="0"/>
              <a:t>down, deliver up:</a:t>
            </a:r>
            <a:r>
              <a:rPr lang="en-PH" dirty="0" smtClean="0"/>
              <a:t> when planning curriculum, educators start with the outcomes and work backwards; when planning instruction, teachers teach what students need to learn to demonstrate the outcomes.</a:t>
            </a:r>
          </a:p>
          <a:p>
            <a:pPr lvl="0"/>
            <a:r>
              <a:rPr lang="en-PH" b="1" dirty="0" smtClean="0">
                <a:solidFill>
                  <a:srgbClr val="FF0000"/>
                </a:solidFill>
              </a:rPr>
              <a:t>(S1) </a:t>
            </a:r>
            <a:r>
              <a:rPr lang="en-PH" b="1" dirty="0" smtClean="0"/>
              <a:t>High </a:t>
            </a:r>
            <a:r>
              <a:rPr lang="en-PH" b="1" dirty="0" smtClean="0"/>
              <a:t>expectations: </a:t>
            </a:r>
            <a:r>
              <a:rPr lang="en-PH" dirty="0" smtClean="0"/>
              <a:t> OBE departs from traditional education in its assumption that all students can learn well—although not in the same way and not necessarily on the same day.</a:t>
            </a:r>
          </a:p>
          <a:p>
            <a:pPr lvl="0"/>
            <a:r>
              <a:rPr lang="en-PH" b="1" dirty="0" smtClean="0">
                <a:solidFill>
                  <a:srgbClr val="0070C0"/>
                </a:solidFill>
              </a:rPr>
              <a:t>(S2) </a:t>
            </a:r>
            <a:r>
              <a:rPr lang="en-PH" b="1" dirty="0" smtClean="0"/>
              <a:t>Expanded </a:t>
            </a:r>
            <a:r>
              <a:rPr lang="en-PH" b="1" dirty="0" smtClean="0"/>
              <a:t>opportunities: </a:t>
            </a:r>
            <a:r>
              <a:rPr lang="en-PH" dirty="0" smtClean="0"/>
              <a:t> Students must be permitted to demonstrate their learning in different ways, and they must have numerous opportunities to demonstrate the outcomes, not just one. </a:t>
            </a:r>
            <a:r>
              <a:rPr lang="en-PH" dirty="0" err="1" smtClean="0"/>
              <a:t>Spady</a:t>
            </a:r>
            <a:r>
              <a:rPr lang="en-PH" dirty="0" smtClean="0"/>
              <a:t> calls this “grading in pencil</a:t>
            </a:r>
            <a:endParaRPr lang="en-PH"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think about in assessing outcome?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OBE is not Time-Based: Are we still required to submit grades for the prelim and midterms?</a:t>
            </a:r>
          </a:p>
          <a:p>
            <a:r>
              <a:rPr lang="en-US" dirty="0" smtClean="0"/>
              <a:t>Assessing outcomes requires much performance-based tasks:  Are we still required to submit test papers requiring right and wrong answers?</a:t>
            </a:r>
          </a:p>
          <a:p>
            <a:r>
              <a:rPr lang="en-US" dirty="0" smtClean="0"/>
              <a:t>Outcomes are suppose to facilitate success until the students perfects the demonstration, are there still students failing at the end of the semester?</a:t>
            </a:r>
          </a:p>
          <a:p>
            <a:pPr lvl="1"/>
            <a:r>
              <a:rPr lang="en-US" dirty="0" smtClean="0"/>
              <a:t>When was assessment conducted?</a:t>
            </a:r>
          </a:p>
          <a:p>
            <a:pPr lvl="1"/>
            <a:r>
              <a:rPr lang="en-US" dirty="0" smtClean="0"/>
              <a:t>When was the requirement assigned?</a:t>
            </a:r>
          </a:p>
          <a:p>
            <a:pPr lvl="1"/>
            <a:r>
              <a:rPr lang="en-US" dirty="0" smtClean="0"/>
              <a:t>Was feedback provided after they submitted?</a:t>
            </a:r>
          </a:p>
          <a:p>
            <a:pPr lvl="1"/>
            <a:r>
              <a:rPr lang="en-US" dirty="0" smtClean="0"/>
              <a:t>Was time provided for the revision process?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presentation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Design down, deliver up</a:t>
            </a:r>
            <a:endParaRPr lang="en-US" dirty="0"/>
          </a:p>
        </p:txBody>
      </p:sp>
      <p:sp>
        <p:nvSpPr>
          <p:cNvPr id="3" name="Content Placeholder 2"/>
          <p:cNvSpPr>
            <a:spLocks noGrp="1"/>
          </p:cNvSpPr>
          <p:nvPr>
            <p:ph idx="1"/>
          </p:nvPr>
        </p:nvSpPr>
        <p:spPr>
          <a:xfrm>
            <a:off x="2286000" y="1600200"/>
            <a:ext cx="6400800" cy="4525963"/>
          </a:xfrm>
        </p:spPr>
        <p:txBody>
          <a:bodyPr/>
          <a:lstStyle/>
          <a:p>
            <a:r>
              <a:rPr lang="en-US" b="1" i="1" dirty="0"/>
              <a:t>Principle 1</a:t>
            </a:r>
            <a:r>
              <a:rPr lang="en-US" b="1" dirty="0"/>
              <a:t>: Assessment should be well aligned with students’ </a:t>
            </a:r>
            <a:r>
              <a:rPr lang="en-US" b="1" dirty="0" smtClean="0"/>
              <a:t>outcomes reflecting the standards of the </a:t>
            </a:r>
            <a:r>
              <a:rPr lang="en-US" b="1" dirty="0" smtClean="0"/>
              <a:t>teaching profession</a:t>
            </a:r>
            <a:r>
              <a:rPr lang="en-US" b="1" dirty="0" smtClean="0"/>
              <a:t>.</a:t>
            </a:r>
            <a:endParaRPr lang="en-US" dirty="0"/>
          </a:p>
        </p:txBody>
      </p:sp>
      <p:pic>
        <p:nvPicPr>
          <p:cNvPr id="32770" name="Picture 2" descr="C:\Users\S400\AppData\Local\Microsoft\Windows\Temporary Internet Files\Content.IE5\NT6SPNRB\MC900437050[1].png"/>
          <p:cNvPicPr>
            <a:picLocks noChangeAspect="1" noChangeArrowheads="1"/>
          </p:cNvPicPr>
          <p:nvPr/>
        </p:nvPicPr>
        <p:blipFill>
          <a:blip r:embed="rId2" cstate="print"/>
          <a:srcRect/>
          <a:stretch>
            <a:fillRect/>
          </a:stretch>
        </p:blipFill>
        <p:spPr bwMode="auto">
          <a:xfrm>
            <a:off x="457200" y="1524000"/>
            <a:ext cx="1714500" cy="1714500"/>
          </a:xfrm>
          <a:prstGeom prst="rect">
            <a:avLst/>
          </a:prstGeom>
          <a:noFill/>
        </p:spPr>
      </p:pic>
      <p:pic>
        <p:nvPicPr>
          <p:cNvPr id="32771" name="Picture 3" descr="C:\Users\S400\AppData\Local\Microsoft\Windows\Temporary Internet Files\Content.IE5\YLICSSZS\MC900088888[1].wmf"/>
          <p:cNvPicPr>
            <a:picLocks noChangeAspect="1" noChangeArrowheads="1"/>
          </p:cNvPicPr>
          <p:nvPr/>
        </p:nvPicPr>
        <p:blipFill>
          <a:blip r:embed="rId3" cstate="print"/>
          <a:srcRect/>
          <a:stretch>
            <a:fillRect/>
          </a:stretch>
        </p:blipFill>
        <p:spPr bwMode="auto">
          <a:xfrm>
            <a:off x="381000" y="3200400"/>
            <a:ext cx="2303189" cy="3276600"/>
          </a:xfrm>
          <a:prstGeom prst="rect">
            <a:avLst/>
          </a:prstGeom>
          <a:noFill/>
        </p:spPr>
      </p:pic>
      <p:pic>
        <p:nvPicPr>
          <p:cNvPr id="32772" name="Picture 4" descr="C:\Users\S400\AppData\Local\Microsoft\Windows\Temporary Internet Files\Content.IE5\NT6SPNRB\MC900390798[1].wmf"/>
          <p:cNvPicPr>
            <a:picLocks noChangeAspect="1" noChangeArrowheads="1"/>
          </p:cNvPicPr>
          <p:nvPr/>
        </p:nvPicPr>
        <p:blipFill>
          <a:blip r:embed="rId4" cstate="print"/>
          <a:srcRect/>
          <a:stretch>
            <a:fillRect/>
          </a:stretch>
        </p:blipFill>
        <p:spPr bwMode="auto">
          <a:xfrm>
            <a:off x="5943600" y="3810000"/>
            <a:ext cx="2772461" cy="24777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is Standards-Based</a:t>
            </a:r>
            <a:endParaRPr lang="en-US" dirty="0"/>
          </a:p>
        </p:txBody>
      </p:sp>
      <p:sp>
        <p:nvSpPr>
          <p:cNvPr id="3" name="Content Placeholder 2"/>
          <p:cNvSpPr>
            <a:spLocks noGrp="1"/>
          </p:cNvSpPr>
          <p:nvPr>
            <p:ph idx="1"/>
          </p:nvPr>
        </p:nvSpPr>
        <p:spPr/>
        <p:txBody>
          <a:bodyPr/>
          <a:lstStyle/>
          <a:p>
            <a:r>
              <a:rPr lang="en-US" dirty="0" smtClean="0"/>
              <a:t>Align the kind of assessment task you write based on given standards.</a:t>
            </a:r>
            <a:endParaRPr lang="en-US" dirty="0"/>
          </a:p>
        </p:txBody>
      </p:sp>
      <p:graphicFrame>
        <p:nvGraphicFramePr>
          <p:cNvPr id="5" name="Table 4"/>
          <p:cNvGraphicFramePr>
            <a:graphicFrameLocks noGrp="1"/>
          </p:cNvGraphicFramePr>
          <p:nvPr/>
        </p:nvGraphicFramePr>
        <p:xfrm>
          <a:off x="457200" y="2667000"/>
          <a:ext cx="8382000" cy="3814572"/>
        </p:xfrm>
        <a:graphic>
          <a:graphicData uri="http://schemas.openxmlformats.org/drawingml/2006/table">
            <a:tbl>
              <a:tblPr/>
              <a:tblGrid>
                <a:gridCol w="3320939"/>
                <a:gridCol w="5061061"/>
              </a:tblGrid>
              <a:tr h="0">
                <a:tc>
                  <a:txBody>
                    <a:bodyPr/>
                    <a:lstStyle/>
                    <a:p>
                      <a:pPr algn="just">
                        <a:lnSpc>
                          <a:spcPct val="115000"/>
                        </a:lnSpc>
                        <a:spcAft>
                          <a:spcPts val="0"/>
                        </a:spcAft>
                      </a:pPr>
                      <a:r>
                        <a:rPr lang="en-PH" sz="2000" b="1" dirty="0">
                          <a:latin typeface="Calibri"/>
                          <a:ea typeface="Calibri"/>
                          <a:cs typeface="Times New Roman"/>
                        </a:rPr>
                        <a:t>Course Outcome</a:t>
                      </a:r>
                      <a:endParaRPr lang="en-PH"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PH" sz="2000" b="1">
                          <a:latin typeface="Calibri"/>
                          <a:ea typeface="Calibri"/>
                          <a:cs typeface="Times New Roman"/>
                        </a:rPr>
                        <a:t>Assessment</a:t>
                      </a:r>
                      <a:endParaRPr lang="en-PH"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PH" sz="2000" dirty="0">
                          <a:latin typeface="Calibri"/>
                          <a:ea typeface="Calibri"/>
                          <a:cs typeface="Times New Roman"/>
                        </a:rPr>
                        <a:t>Students who </a:t>
                      </a:r>
                      <a:r>
                        <a:rPr lang="en-PH" sz="2000" dirty="0" smtClean="0">
                          <a:latin typeface="Calibri"/>
                          <a:ea typeface="Calibri"/>
                          <a:cs typeface="Times New Roman"/>
                        </a:rPr>
                        <a:t>uses the findings of a </a:t>
                      </a:r>
                      <a:r>
                        <a:rPr lang="en-PH" sz="2000" dirty="0" smtClean="0">
                          <a:latin typeface="Calibri"/>
                          <a:ea typeface="Calibri"/>
                          <a:cs typeface="Times New Roman"/>
                        </a:rPr>
                        <a:t>research study </a:t>
                      </a:r>
                      <a:r>
                        <a:rPr lang="en-PH" sz="2000" dirty="0" smtClean="0">
                          <a:latin typeface="Calibri"/>
                          <a:ea typeface="Calibri"/>
                          <a:cs typeface="Times New Roman"/>
                        </a:rPr>
                        <a:t>before </a:t>
                      </a:r>
                      <a:r>
                        <a:rPr lang="en-PH" sz="2000" dirty="0" smtClean="0">
                          <a:latin typeface="Calibri"/>
                          <a:ea typeface="Calibri"/>
                          <a:cs typeface="Times New Roman"/>
                        </a:rPr>
                        <a:t>selecting an effective  method of instruction when planning a lesson.</a:t>
                      </a:r>
                    </a:p>
                    <a:p>
                      <a:pPr algn="just">
                        <a:lnSpc>
                          <a:spcPct val="115000"/>
                        </a:lnSpc>
                        <a:spcAft>
                          <a:spcPts val="0"/>
                        </a:spcAft>
                      </a:pPr>
                      <a:r>
                        <a:rPr lang="en-PH" sz="2000" dirty="0" smtClean="0">
                          <a:solidFill>
                            <a:srgbClr val="0070C0"/>
                          </a:solidFill>
                          <a:latin typeface="Calibri"/>
                          <a:ea typeface="Calibri"/>
                          <a:cs typeface="Times New Roman"/>
                        </a:rPr>
                        <a:t>(facilitating</a:t>
                      </a:r>
                      <a:r>
                        <a:rPr lang="en-PH" sz="2000" baseline="0" dirty="0" smtClean="0">
                          <a:solidFill>
                            <a:srgbClr val="0070C0"/>
                          </a:solidFill>
                          <a:latin typeface="Calibri"/>
                          <a:ea typeface="Calibri"/>
                          <a:cs typeface="Times New Roman"/>
                        </a:rPr>
                        <a:t> learning)</a:t>
                      </a:r>
                      <a:endParaRPr lang="en-PH" sz="2000"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PH" sz="2000" dirty="0">
                          <a:latin typeface="Calibri"/>
                          <a:ea typeface="Calibri"/>
                          <a:cs typeface="Times New Roman"/>
                        </a:rPr>
                        <a:t>A performance task will be done by students where they will </a:t>
                      </a:r>
                      <a:r>
                        <a:rPr lang="en-PH" sz="2000" dirty="0" smtClean="0">
                          <a:latin typeface="Calibri"/>
                          <a:ea typeface="Calibri"/>
                          <a:cs typeface="Times New Roman"/>
                        </a:rPr>
                        <a:t>plan a lesson</a:t>
                      </a:r>
                      <a:r>
                        <a:rPr lang="en-PH" sz="2000" baseline="0" dirty="0" smtClean="0">
                          <a:latin typeface="Calibri"/>
                          <a:ea typeface="Calibri"/>
                          <a:cs typeface="Times New Roman"/>
                        </a:rPr>
                        <a:t> for K to 12</a:t>
                      </a:r>
                      <a:r>
                        <a:rPr lang="en-PH" sz="2000" dirty="0" smtClean="0">
                          <a:latin typeface="Calibri"/>
                          <a:ea typeface="Calibri"/>
                          <a:cs typeface="Times New Roman"/>
                        </a:rPr>
                        <a:t>. </a:t>
                      </a:r>
                      <a:r>
                        <a:rPr lang="en-PH" sz="2000" dirty="0">
                          <a:latin typeface="Calibri"/>
                          <a:ea typeface="Calibri"/>
                          <a:cs typeface="Times New Roman"/>
                        </a:rPr>
                        <a:t>They </a:t>
                      </a:r>
                      <a:r>
                        <a:rPr lang="en-PH" sz="2000" dirty="0" smtClean="0">
                          <a:latin typeface="Calibri"/>
                          <a:ea typeface="Calibri"/>
                          <a:cs typeface="Times New Roman"/>
                        </a:rPr>
                        <a:t>will</a:t>
                      </a:r>
                      <a:r>
                        <a:rPr lang="en-PH" sz="2000" baseline="0" dirty="0" smtClean="0">
                          <a:latin typeface="Calibri"/>
                          <a:ea typeface="Calibri"/>
                          <a:cs typeface="Times New Roman"/>
                        </a:rPr>
                        <a:t> rationalize each part of the teaching method by mentioning the research findings behind it to a classmate</a:t>
                      </a:r>
                      <a:r>
                        <a:rPr lang="en-PH" sz="2000" dirty="0" smtClean="0">
                          <a:latin typeface="Calibri"/>
                          <a:ea typeface="Calibri"/>
                          <a:cs typeface="Times New Roman"/>
                        </a:rPr>
                        <a:t>. The planning and rationalizing</a:t>
                      </a:r>
                      <a:r>
                        <a:rPr lang="en-PH" sz="2000" baseline="0" dirty="0" smtClean="0">
                          <a:latin typeface="Calibri"/>
                          <a:ea typeface="Calibri"/>
                          <a:cs typeface="Times New Roman"/>
                        </a:rPr>
                        <a:t> should</a:t>
                      </a:r>
                      <a:r>
                        <a:rPr lang="en-PH" sz="2000" dirty="0" smtClean="0">
                          <a:latin typeface="Calibri"/>
                          <a:ea typeface="Calibri"/>
                          <a:cs typeface="Times New Roman"/>
                        </a:rPr>
                        <a:t>:</a:t>
                      </a:r>
                      <a:endParaRPr lang="en-PH" sz="2000" dirty="0">
                        <a:latin typeface="Calibri"/>
                        <a:ea typeface="Calibri"/>
                        <a:cs typeface="Times New Roman"/>
                      </a:endParaRPr>
                    </a:p>
                    <a:p>
                      <a:pPr algn="just">
                        <a:lnSpc>
                          <a:spcPct val="115000"/>
                        </a:lnSpc>
                        <a:spcAft>
                          <a:spcPts val="0"/>
                        </a:spcAft>
                      </a:pPr>
                      <a:r>
                        <a:rPr lang="en-PH" sz="2000" dirty="0">
                          <a:latin typeface="Calibri"/>
                          <a:ea typeface="Calibri"/>
                          <a:cs typeface="Times New Roman"/>
                        </a:rPr>
                        <a:t>Criteria:</a:t>
                      </a:r>
                    </a:p>
                    <a:p>
                      <a:pPr marL="342900" lvl="0" indent="-342900" algn="just">
                        <a:lnSpc>
                          <a:spcPct val="115000"/>
                        </a:lnSpc>
                        <a:spcAft>
                          <a:spcPts val="0"/>
                        </a:spcAft>
                        <a:buFont typeface="Symbol"/>
                        <a:buChar char=""/>
                      </a:pPr>
                      <a:r>
                        <a:rPr lang="en-US" sz="2000" dirty="0" smtClean="0">
                          <a:latin typeface="Calibri"/>
                          <a:ea typeface="Calibri"/>
                          <a:cs typeface="Times New Roman"/>
                        </a:rPr>
                        <a:t>Have a logical</a:t>
                      </a:r>
                      <a:r>
                        <a:rPr lang="en-US" sz="2000" baseline="0" dirty="0" smtClean="0">
                          <a:latin typeface="Calibri"/>
                          <a:ea typeface="Calibri"/>
                          <a:cs typeface="Times New Roman"/>
                        </a:rPr>
                        <a:t> theory</a:t>
                      </a:r>
                      <a:endParaRPr lang="en-PH" sz="2000" dirty="0">
                        <a:latin typeface="Calibri"/>
                        <a:ea typeface="Calibri"/>
                        <a:cs typeface="Times New Roman"/>
                      </a:endParaRPr>
                    </a:p>
                    <a:p>
                      <a:pPr marL="342900" lvl="0" indent="-342900" algn="just">
                        <a:lnSpc>
                          <a:spcPct val="115000"/>
                        </a:lnSpc>
                        <a:spcAft>
                          <a:spcPts val="0"/>
                        </a:spcAft>
                        <a:buFont typeface="Symbol"/>
                        <a:buChar char=""/>
                      </a:pPr>
                      <a:r>
                        <a:rPr lang="en-US" sz="2000" dirty="0" smtClean="0">
                          <a:latin typeface="Calibri"/>
                          <a:ea typeface="Calibri"/>
                          <a:cs typeface="Times New Roman"/>
                        </a:rPr>
                        <a:t>Correct use of the theory</a:t>
                      </a:r>
                      <a:endParaRPr lang="en-PH" sz="2000" dirty="0">
                        <a:latin typeface="Calibri"/>
                        <a:ea typeface="Calibri"/>
                        <a:cs typeface="Times New Roman"/>
                      </a:endParaRPr>
                    </a:p>
                    <a:p>
                      <a:pPr marL="342900" lvl="0" indent="-342900" algn="just">
                        <a:lnSpc>
                          <a:spcPct val="115000"/>
                        </a:lnSpc>
                        <a:spcAft>
                          <a:spcPts val="0"/>
                        </a:spcAft>
                        <a:buFont typeface="Symbol"/>
                        <a:buChar char=""/>
                      </a:pPr>
                      <a:r>
                        <a:rPr lang="en-PH" sz="2000" dirty="0" smtClean="0">
                          <a:latin typeface="Calibri"/>
                          <a:ea typeface="Calibri"/>
                          <a:cs typeface="Times New Roman"/>
                        </a:rPr>
                        <a:t>Realistic</a:t>
                      </a:r>
                      <a:r>
                        <a:rPr lang="en-PH" sz="2000" baseline="0" dirty="0" smtClean="0">
                          <a:latin typeface="Calibri"/>
                          <a:ea typeface="Calibri"/>
                          <a:cs typeface="Times New Roman"/>
                        </a:rPr>
                        <a:t> set of methods/steps</a:t>
                      </a:r>
                      <a:endParaRPr lang="en-PH"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nvPr>
        </p:nvGraphicFramePr>
        <p:xfrm>
          <a:off x="533400" y="1676400"/>
          <a:ext cx="8229600" cy="4181539"/>
        </p:xfrm>
        <a:graphic>
          <a:graphicData uri="http://schemas.openxmlformats.org/drawingml/2006/table">
            <a:tbl>
              <a:tblPr/>
              <a:tblGrid>
                <a:gridCol w="3260558"/>
                <a:gridCol w="4969042"/>
              </a:tblGrid>
              <a:tr h="0">
                <a:tc>
                  <a:txBody>
                    <a:bodyPr/>
                    <a:lstStyle/>
                    <a:p>
                      <a:pPr algn="just">
                        <a:lnSpc>
                          <a:spcPct val="115000"/>
                        </a:lnSpc>
                        <a:spcAft>
                          <a:spcPts val="0"/>
                        </a:spcAft>
                      </a:pPr>
                      <a:r>
                        <a:rPr lang="en-PH" sz="2400" dirty="0">
                          <a:latin typeface="Calibri"/>
                          <a:ea typeface="Calibri"/>
                          <a:cs typeface="Times New Roman"/>
                        </a:rPr>
                        <a:t>Students who can use print media as a way to disseminate information about scientific findings</a:t>
                      </a:r>
                      <a:r>
                        <a:rPr lang="en-PH" sz="2400" dirty="0" smtClean="0">
                          <a:latin typeface="Calibri"/>
                          <a:ea typeface="Calibri"/>
                          <a:cs typeface="Times New Roman"/>
                        </a:rPr>
                        <a:t>.</a:t>
                      </a:r>
                    </a:p>
                    <a:p>
                      <a:pPr algn="just">
                        <a:lnSpc>
                          <a:spcPct val="115000"/>
                        </a:lnSpc>
                        <a:spcAft>
                          <a:spcPts val="0"/>
                        </a:spcAft>
                      </a:pPr>
                      <a:r>
                        <a:rPr lang="en-PH" sz="2400" dirty="0" smtClean="0">
                          <a:solidFill>
                            <a:srgbClr val="0070C0"/>
                          </a:solidFill>
                          <a:latin typeface="Calibri"/>
                          <a:ea typeface="Calibri"/>
                          <a:cs typeface="Times New Roman"/>
                        </a:rPr>
                        <a:t>(educational</a:t>
                      </a:r>
                      <a:r>
                        <a:rPr lang="en-PH" sz="2400" baseline="0" dirty="0" smtClean="0">
                          <a:solidFill>
                            <a:srgbClr val="0070C0"/>
                          </a:solidFill>
                          <a:latin typeface="Calibri"/>
                          <a:ea typeface="Calibri"/>
                          <a:cs typeface="Times New Roman"/>
                        </a:rPr>
                        <a:t> technology)</a:t>
                      </a:r>
                      <a:r>
                        <a:rPr lang="en-PH" sz="2400" dirty="0" smtClean="0">
                          <a:solidFill>
                            <a:srgbClr val="0070C0"/>
                          </a:solidFill>
                          <a:latin typeface="Calibri"/>
                          <a:ea typeface="Calibri"/>
                          <a:cs typeface="Times New Roman"/>
                        </a:rPr>
                        <a:t> </a:t>
                      </a:r>
                      <a:endParaRPr lang="en-PH" sz="2400"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PH" sz="2400" dirty="0">
                          <a:latin typeface="Calibri"/>
                          <a:ea typeface="Calibri"/>
                          <a:cs typeface="Times New Roman"/>
                        </a:rPr>
                        <a:t>A performance task will be created by the students where each group is going to create a short newsletter containing recent development in science. </a:t>
                      </a:r>
                    </a:p>
                    <a:p>
                      <a:pPr algn="just">
                        <a:lnSpc>
                          <a:spcPct val="115000"/>
                        </a:lnSpc>
                        <a:spcAft>
                          <a:spcPts val="0"/>
                        </a:spcAft>
                      </a:pPr>
                      <a:r>
                        <a:rPr lang="en-PH" sz="2400" dirty="0">
                          <a:latin typeface="Calibri"/>
                          <a:ea typeface="Calibri"/>
                          <a:cs typeface="Times New Roman"/>
                        </a:rPr>
                        <a:t>Criteria:</a:t>
                      </a:r>
                    </a:p>
                    <a:p>
                      <a:pPr marL="342900" lvl="0" indent="-342900" algn="just">
                        <a:lnSpc>
                          <a:spcPct val="115000"/>
                        </a:lnSpc>
                        <a:spcAft>
                          <a:spcPts val="0"/>
                        </a:spcAft>
                        <a:buFont typeface="Symbol"/>
                        <a:buChar char=""/>
                      </a:pPr>
                      <a:r>
                        <a:rPr lang="en-US" sz="2400" dirty="0">
                          <a:latin typeface="Calibri"/>
                          <a:ea typeface="Calibri"/>
                          <a:cs typeface="Times New Roman"/>
                        </a:rPr>
                        <a:t>Parts of the newsletter is complete</a:t>
                      </a:r>
                      <a:endParaRPr lang="en-PH" sz="2400" dirty="0">
                        <a:latin typeface="Calibri"/>
                        <a:ea typeface="Calibri"/>
                        <a:cs typeface="Times New Roman"/>
                      </a:endParaRPr>
                    </a:p>
                    <a:p>
                      <a:pPr marL="342900" lvl="0" indent="-342900" algn="just">
                        <a:lnSpc>
                          <a:spcPct val="115000"/>
                        </a:lnSpc>
                        <a:spcAft>
                          <a:spcPts val="0"/>
                        </a:spcAft>
                        <a:buFont typeface="Symbol"/>
                        <a:buChar char=""/>
                      </a:pPr>
                      <a:r>
                        <a:rPr lang="en-US" sz="2400" dirty="0">
                          <a:latin typeface="Calibri"/>
                          <a:ea typeface="Calibri"/>
                          <a:cs typeface="Times New Roman"/>
                        </a:rPr>
                        <a:t>Each article is organized, accurate and clear.</a:t>
                      </a:r>
                      <a:endParaRPr lang="en-PH" sz="2400" dirty="0">
                        <a:latin typeface="Calibri"/>
                        <a:ea typeface="Calibri"/>
                        <a:cs typeface="Times New Roman"/>
                      </a:endParaRPr>
                    </a:p>
                    <a:p>
                      <a:pPr marL="342900" lvl="0" indent="-342900" algn="just">
                        <a:lnSpc>
                          <a:spcPct val="115000"/>
                        </a:lnSpc>
                        <a:spcAft>
                          <a:spcPts val="0"/>
                        </a:spcAft>
                        <a:buFont typeface="Symbol"/>
                        <a:buChar char=""/>
                      </a:pPr>
                      <a:r>
                        <a:rPr lang="en-US" sz="2400" dirty="0">
                          <a:latin typeface="Calibri"/>
                          <a:ea typeface="Calibri"/>
                          <a:cs typeface="Times New Roman"/>
                        </a:rPr>
                        <a:t>The layout is visually appealing</a:t>
                      </a:r>
                      <a:endParaRPr lang="en-PH"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nvPr>
        </p:nvGraphicFramePr>
        <p:xfrm>
          <a:off x="457200" y="1752600"/>
          <a:ext cx="8229600" cy="4602163"/>
        </p:xfrm>
        <a:graphic>
          <a:graphicData uri="http://schemas.openxmlformats.org/drawingml/2006/table">
            <a:tbl>
              <a:tblPr/>
              <a:tblGrid>
                <a:gridCol w="3260558"/>
                <a:gridCol w="4969042"/>
              </a:tblGrid>
              <a:tr h="0">
                <a:tc>
                  <a:txBody>
                    <a:bodyPr/>
                    <a:lstStyle/>
                    <a:p>
                      <a:pPr algn="just">
                        <a:lnSpc>
                          <a:spcPct val="115000"/>
                        </a:lnSpc>
                        <a:spcAft>
                          <a:spcPts val="0"/>
                        </a:spcAft>
                      </a:pPr>
                      <a:r>
                        <a:rPr lang="en-PH" sz="2400" dirty="0">
                          <a:latin typeface="Calibri"/>
                          <a:ea typeface="Calibri"/>
                          <a:cs typeface="Times New Roman"/>
                        </a:rPr>
                        <a:t>Students will </a:t>
                      </a:r>
                      <a:r>
                        <a:rPr lang="en-PH" sz="2400" dirty="0" smtClean="0">
                          <a:latin typeface="Calibri"/>
                          <a:ea typeface="Calibri"/>
                          <a:cs typeface="Times New Roman"/>
                        </a:rPr>
                        <a:t>recommend appropriate tasks for ADHD</a:t>
                      </a:r>
                      <a:r>
                        <a:rPr lang="en-PH" sz="2400" baseline="0" dirty="0" smtClean="0">
                          <a:latin typeface="Calibri"/>
                          <a:ea typeface="Calibri"/>
                          <a:cs typeface="Times New Roman"/>
                        </a:rPr>
                        <a:t> students based on the action research conducted.</a:t>
                      </a:r>
                    </a:p>
                    <a:p>
                      <a:pPr algn="just">
                        <a:lnSpc>
                          <a:spcPct val="115000"/>
                        </a:lnSpc>
                        <a:spcAft>
                          <a:spcPts val="0"/>
                        </a:spcAft>
                      </a:pPr>
                      <a:r>
                        <a:rPr lang="en-PH" sz="2400" baseline="0" dirty="0" smtClean="0">
                          <a:solidFill>
                            <a:srgbClr val="0070C0"/>
                          </a:solidFill>
                          <a:latin typeface="Calibri"/>
                          <a:ea typeface="Calibri"/>
                          <a:cs typeface="Times New Roman"/>
                        </a:rPr>
                        <a:t>(special education)</a:t>
                      </a:r>
                      <a:endParaRPr lang="en-PH" sz="2400"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PH" sz="2400" dirty="0">
                          <a:latin typeface="Calibri"/>
                          <a:ea typeface="Calibri"/>
                          <a:cs typeface="Times New Roman"/>
                        </a:rPr>
                        <a:t>The students will </a:t>
                      </a:r>
                      <a:r>
                        <a:rPr lang="en-PH" sz="2400" dirty="0" smtClean="0">
                          <a:latin typeface="Calibri"/>
                          <a:ea typeface="Calibri"/>
                          <a:cs typeface="Times New Roman"/>
                        </a:rPr>
                        <a:t>conduct an action research to test appropriate tasks</a:t>
                      </a:r>
                      <a:r>
                        <a:rPr lang="en-PH" sz="2400" baseline="0" dirty="0" smtClean="0">
                          <a:latin typeface="Calibri"/>
                          <a:ea typeface="Calibri"/>
                          <a:cs typeface="Times New Roman"/>
                        </a:rPr>
                        <a:t> for ADHD students</a:t>
                      </a:r>
                      <a:r>
                        <a:rPr lang="en-PH" sz="2400" dirty="0" smtClean="0">
                          <a:latin typeface="Calibri"/>
                          <a:ea typeface="Calibri"/>
                          <a:cs typeface="Times New Roman"/>
                        </a:rPr>
                        <a:t>.</a:t>
                      </a:r>
                      <a:r>
                        <a:rPr lang="en-PH" sz="2400" baseline="0" dirty="0" smtClean="0">
                          <a:latin typeface="Calibri"/>
                          <a:ea typeface="Calibri"/>
                          <a:cs typeface="Times New Roman"/>
                        </a:rPr>
                        <a:t> The action research will include recommendations for teachers and school heads</a:t>
                      </a:r>
                      <a:r>
                        <a:rPr lang="en-PH" sz="2400" dirty="0" smtClean="0">
                          <a:latin typeface="Calibri"/>
                          <a:ea typeface="Calibri"/>
                          <a:cs typeface="Times New Roman"/>
                        </a:rPr>
                        <a:t>.</a:t>
                      </a:r>
                      <a:endParaRPr lang="en-PH" sz="2400" dirty="0">
                        <a:latin typeface="Calibri"/>
                        <a:ea typeface="Calibri"/>
                        <a:cs typeface="Times New Roman"/>
                      </a:endParaRPr>
                    </a:p>
                    <a:p>
                      <a:pPr algn="just">
                        <a:lnSpc>
                          <a:spcPct val="115000"/>
                        </a:lnSpc>
                        <a:spcAft>
                          <a:spcPts val="0"/>
                        </a:spcAft>
                      </a:pPr>
                      <a:r>
                        <a:rPr lang="en-PH" sz="2400" dirty="0">
                          <a:latin typeface="Calibri"/>
                          <a:ea typeface="Calibri"/>
                          <a:cs typeface="Times New Roman"/>
                        </a:rPr>
                        <a:t>Criteria:</a:t>
                      </a:r>
                    </a:p>
                    <a:p>
                      <a:pPr marL="342900" lvl="0" indent="-342900" algn="just">
                        <a:lnSpc>
                          <a:spcPct val="115000"/>
                        </a:lnSpc>
                        <a:spcAft>
                          <a:spcPts val="0"/>
                        </a:spcAft>
                        <a:buFont typeface="Symbol"/>
                        <a:buChar char=""/>
                      </a:pPr>
                      <a:r>
                        <a:rPr lang="en-US" sz="2400" dirty="0" smtClean="0">
                          <a:latin typeface="Calibri"/>
                          <a:ea typeface="Calibri"/>
                          <a:cs typeface="Times New Roman"/>
                        </a:rPr>
                        <a:t>Three or more recommendations are provided</a:t>
                      </a:r>
                      <a:endParaRPr lang="en-PH" sz="2400" dirty="0">
                        <a:latin typeface="Calibri"/>
                        <a:ea typeface="Calibri"/>
                        <a:cs typeface="Times New Roman"/>
                      </a:endParaRPr>
                    </a:p>
                    <a:p>
                      <a:pPr marL="342900" lvl="0" indent="-342900" algn="just">
                        <a:lnSpc>
                          <a:spcPct val="115000"/>
                        </a:lnSpc>
                        <a:spcAft>
                          <a:spcPts val="0"/>
                        </a:spcAft>
                        <a:buFont typeface="Symbol"/>
                        <a:buChar char=""/>
                      </a:pPr>
                      <a:r>
                        <a:rPr lang="en-US" sz="2400" dirty="0" smtClean="0">
                          <a:latin typeface="Calibri"/>
                          <a:ea typeface="Calibri"/>
                          <a:cs typeface="Times New Roman"/>
                        </a:rPr>
                        <a:t>The recommendations</a:t>
                      </a:r>
                      <a:r>
                        <a:rPr lang="en-US" sz="2400" baseline="0" dirty="0" smtClean="0">
                          <a:latin typeface="Calibri"/>
                          <a:ea typeface="Calibri"/>
                          <a:cs typeface="Times New Roman"/>
                        </a:rPr>
                        <a:t> are relevant to the findings </a:t>
                      </a:r>
                      <a:endParaRPr lang="en-PH" sz="2400" dirty="0">
                        <a:latin typeface="Calibri"/>
                        <a:ea typeface="Calibri"/>
                        <a:cs typeface="Times New Roman"/>
                      </a:endParaRPr>
                    </a:p>
                    <a:p>
                      <a:pPr marL="342900" lvl="0" indent="-342900" algn="just">
                        <a:lnSpc>
                          <a:spcPct val="115000"/>
                        </a:lnSpc>
                        <a:spcAft>
                          <a:spcPts val="0"/>
                        </a:spcAft>
                        <a:buFont typeface="Symbol"/>
                        <a:buChar char=""/>
                      </a:pPr>
                      <a:r>
                        <a:rPr lang="en-US" sz="2400" dirty="0">
                          <a:latin typeface="Calibri"/>
                          <a:ea typeface="Calibri"/>
                          <a:cs typeface="Times New Roman"/>
                        </a:rPr>
                        <a:t>The </a:t>
                      </a:r>
                      <a:r>
                        <a:rPr lang="en-US" sz="2400" dirty="0" smtClean="0">
                          <a:latin typeface="Calibri"/>
                          <a:ea typeface="Calibri"/>
                          <a:cs typeface="Times New Roman"/>
                        </a:rPr>
                        <a:t>recommendations</a:t>
                      </a:r>
                      <a:r>
                        <a:rPr lang="en-US" sz="2400" baseline="0" dirty="0" smtClean="0">
                          <a:latin typeface="Calibri"/>
                          <a:ea typeface="Calibri"/>
                          <a:cs typeface="Times New Roman"/>
                        </a:rPr>
                        <a:t> are specific</a:t>
                      </a:r>
                      <a:endParaRPr lang="en-PH"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form of assessment is needed for the outcomes?</a:t>
            </a:r>
            <a:endParaRPr lang="en-US" dirty="0"/>
          </a:p>
        </p:txBody>
      </p:sp>
      <p:graphicFrame>
        <p:nvGraphicFramePr>
          <p:cNvPr id="4" name="Content Placeholder 3"/>
          <p:cNvGraphicFramePr>
            <a:graphicFrameLocks noGrp="1"/>
          </p:cNvGraphicFramePr>
          <p:nvPr>
            <p:ph idx="1"/>
          </p:nvPr>
        </p:nvGraphicFramePr>
        <p:xfrm>
          <a:off x="1435100" y="1447800"/>
          <a:ext cx="7499350" cy="4582160"/>
        </p:xfrm>
        <a:graphic>
          <a:graphicData uri="http://schemas.openxmlformats.org/drawingml/2006/table">
            <a:tbl>
              <a:tblPr firstRow="1" bandRow="1">
                <a:tableStyleId>{5C22544A-7EE6-4342-B048-85BDC9FD1C3A}</a:tableStyleId>
              </a:tblPr>
              <a:tblGrid>
                <a:gridCol w="4279900"/>
                <a:gridCol w="3219450"/>
              </a:tblGrid>
              <a:tr h="370840">
                <a:tc>
                  <a:txBody>
                    <a:bodyPr/>
                    <a:lstStyle/>
                    <a:p>
                      <a:r>
                        <a:rPr lang="en-US" dirty="0" smtClean="0"/>
                        <a:t>Teacher</a:t>
                      </a:r>
                      <a:r>
                        <a:rPr lang="en-US" baseline="0" dirty="0" smtClean="0"/>
                        <a:t> Ed Outcomes</a:t>
                      </a:r>
                      <a:endParaRPr lang="en-US" dirty="0"/>
                    </a:p>
                  </a:txBody>
                  <a:tcPr/>
                </a:tc>
                <a:tc>
                  <a:txBody>
                    <a:bodyPr/>
                    <a:lstStyle/>
                    <a:p>
                      <a:r>
                        <a:rPr lang="en-US" dirty="0" smtClean="0"/>
                        <a:t>Form</a:t>
                      </a:r>
                      <a:r>
                        <a:rPr lang="en-US" baseline="0" dirty="0" smtClean="0"/>
                        <a:t> of assessment</a:t>
                      </a:r>
                      <a:endParaRPr lang="en-US" dirty="0"/>
                    </a:p>
                  </a:txBody>
                  <a:tcPr/>
                </a:tc>
              </a:tr>
              <a:tr h="370840">
                <a:tc>
                  <a:txBody>
                    <a:bodyPr/>
                    <a:lstStyle/>
                    <a:p>
                      <a:r>
                        <a:rPr lang="en-US" dirty="0" smtClean="0"/>
                        <a:t>Make a lesson plan</a:t>
                      </a:r>
                      <a:r>
                        <a:rPr lang="en-US" baseline="0" dirty="0" smtClean="0"/>
                        <a:t> for a specific subject in a level anchored on the MELC.</a:t>
                      </a:r>
                      <a:endParaRPr lang="en-US" dirty="0"/>
                    </a:p>
                  </a:txBody>
                  <a:tcPr/>
                </a:tc>
                <a:tc>
                  <a:txBody>
                    <a:bodyPr/>
                    <a:lstStyle/>
                    <a:p>
                      <a:r>
                        <a:rPr lang="en-US" dirty="0" smtClean="0"/>
                        <a:t>Performance or written?</a:t>
                      </a:r>
                      <a:endParaRPr lang="en-US" dirty="0"/>
                    </a:p>
                  </a:txBody>
                  <a:tcPr/>
                </a:tc>
              </a:tr>
              <a:tr h="370840">
                <a:tc>
                  <a:txBody>
                    <a:bodyPr/>
                    <a:lstStyle/>
                    <a:p>
                      <a:r>
                        <a:rPr lang="en-US" dirty="0" smtClean="0"/>
                        <a:t>Make a syllabus using the framework in the CG for</a:t>
                      </a:r>
                      <a:r>
                        <a:rPr lang="en-US" baseline="0" dirty="0" smtClean="0"/>
                        <a:t> the K to 12</a:t>
                      </a:r>
                      <a:r>
                        <a:rPr lang="en-US" dirty="0" smtClean="0"/>
                        <a:t>.</a:t>
                      </a:r>
                      <a:endParaRPr lang="en-US" dirty="0"/>
                    </a:p>
                  </a:txBody>
                  <a:tcPr/>
                </a:tc>
                <a:tc>
                  <a:txBody>
                    <a:bodyPr/>
                    <a:lstStyle/>
                    <a:p>
                      <a:r>
                        <a:rPr lang="en-US" dirty="0" smtClean="0"/>
                        <a:t>Performance or written?</a:t>
                      </a:r>
                      <a:endParaRPr lang="en-US" dirty="0"/>
                    </a:p>
                  </a:txBody>
                  <a:tcPr/>
                </a:tc>
              </a:tr>
              <a:tr h="370840">
                <a:tc>
                  <a:txBody>
                    <a:bodyPr/>
                    <a:lstStyle/>
                    <a:p>
                      <a:r>
                        <a:rPr lang="en-US" dirty="0" smtClean="0"/>
                        <a:t>Write</a:t>
                      </a:r>
                      <a:r>
                        <a:rPr lang="en-US" baseline="0" dirty="0" smtClean="0"/>
                        <a:t> items based on the MELC.</a:t>
                      </a:r>
                      <a:endParaRPr lang="en-US" dirty="0"/>
                    </a:p>
                  </a:txBody>
                  <a:tcPr/>
                </a:tc>
                <a:tc>
                  <a:txBody>
                    <a:bodyPr/>
                    <a:lstStyle/>
                    <a:p>
                      <a:r>
                        <a:rPr lang="en-US" dirty="0" smtClean="0"/>
                        <a:t>Performance or written?</a:t>
                      </a:r>
                      <a:endParaRPr lang="en-US" dirty="0"/>
                    </a:p>
                  </a:txBody>
                  <a:tcPr/>
                </a:tc>
              </a:tr>
              <a:tr h="370840">
                <a:tc>
                  <a:txBody>
                    <a:bodyPr/>
                    <a:lstStyle/>
                    <a:p>
                      <a:r>
                        <a:rPr lang="en-US" dirty="0" smtClean="0"/>
                        <a:t>Construct</a:t>
                      </a:r>
                      <a:r>
                        <a:rPr lang="en-US" baseline="0" dirty="0" smtClean="0"/>
                        <a:t> a rubric for a performance task in a selected competency in PE </a:t>
                      </a:r>
                      <a:endParaRPr lang="en-US" dirty="0"/>
                    </a:p>
                  </a:txBody>
                  <a:tcPr/>
                </a:tc>
                <a:tc>
                  <a:txBody>
                    <a:bodyPr/>
                    <a:lstStyle/>
                    <a:p>
                      <a:r>
                        <a:rPr lang="en-US" dirty="0" smtClean="0"/>
                        <a:t>Performance or written?</a:t>
                      </a:r>
                      <a:endParaRPr lang="en-US" dirty="0"/>
                    </a:p>
                  </a:txBody>
                  <a:tcPr/>
                </a:tc>
              </a:tr>
              <a:tr h="370840">
                <a:tc>
                  <a:txBody>
                    <a:bodyPr/>
                    <a:lstStyle/>
                    <a:p>
                      <a:r>
                        <a:rPr lang="en-US" dirty="0" smtClean="0"/>
                        <a:t>Demonstrate</a:t>
                      </a:r>
                      <a:r>
                        <a:rPr lang="en-US" baseline="0" dirty="0" smtClean="0"/>
                        <a:t> in class inquiry-based instruction</a:t>
                      </a:r>
                      <a:endParaRPr lang="en-US" dirty="0"/>
                    </a:p>
                  </a:txBody>
                  <a:tcPr/>
                </a:tc>
                <a:tc>
                  <a:txBody>
                    <a:bodyPr/>
                    <a:lstStyle/>
                    <a:p>
                      <a:r>
                        <a:rPr lang="en-US" dirty="0" smtClean="0"/>
                        <a:t>Performance or written?</a:t>
                      </a:r>
                      <a:endParaRPr lang="en-US" dirty="0"/>
                    </a:p>
                  </a:txBody>
                  <a:tcPr/>
                </a:tc>
              </a:tr>
              <a:tr h="370840">
                <a:tc>
                  <a:txBody>
                    <a:bodyPr/>
                    <a:lstStyle/>
                    <a:p>
                      <a:r>
                        <a:rPr lang="en-US" dirty="0" smtClean="0"/>
                        <a:t>Test the effectiveness</a:t>
                      </a:r>
                      <a:r>
                        <a:rPr lang="en-US" baseline="0" dirty="0" smtClean="0"/>
                        <a:t> of project-based learning based through an action research</a:t>
                      </a:r>
                      <a:endParaRPr lang="en-US" dirty="0"/>
                    </a:p>
                  </a:txBody>
                  <a:tcPr/>
                </a:tc>
                <a:tc>
                  <a:txBody>
                    <a:bodyPr/>
                    <a:lstStyle/>
                    <a:p>
                      <a:r>
                        <a:rPr lang="en-US" dirty="0" smtClean="0"/>
                        <a:t>Performance or written?</a:t>
                      </a:r>
                      <a:endParaRPr lang="en-US" dirty="0"/>
                    </a:p>
                  </a:txBody>
                  <a:tcPr/>
                </a:tc>
              </a:tr>
              <a:tr h="370840">
                <a:tc>
                  <a:txBody>
                    <a:bodyPr/>
                    <a:lstStyle/>
                    <a:p>
                      <a:r>
                        <a:rPr lang="en-US" dirty="0" smtClean="0"/>
                        <a:t>Propose</a:t>
                      </a:r>
                      <a:r>
                        <a:rPr lang="en-US" baseline="0" dirty="0" smtClean="0"/>
                        <a:t> a training program for science teachers</a:t>
                      </a:r>
                      <a:endParaRPr lang="en-US" dirty="0"/>
                    </a:p>
                  </a:txBody>
                  <a:tcPr/>
                </a:tc>
                <a:tc>
                  <a:txBody>
                    <a:bodyPr/>
                    <a:lstStyle/>
                    <a:p>
                      <a:r>
                        <a:rPr lang="en-US" dirty="0" smtClean="0"/>
                        <a:t>Performance or written?</a:t>
                      </a:r>
                      <a:endParaRPr lang="en-US"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304</TotalTime>
  <Words>2523</Words>
  <Application>Microsoft Office PowerPoint</Application>
  <PresentationFormat>On-screen Show (4:3)</PresentationFormat>
  <Paragraphs>247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Solstice</vt:lpstr>
      <vt:lpstr>Principles of Assessing Outcomes in the Teacher Education Programs </vt:lpstr>
      <vt:lpstr>Big Ideas</vt:lpstr>
      <vt:lpstr>Outcome</vt:lpstr>
      <vt:lpstr>Features of OBE Assessment</vt:lpstr>
      <vt:lpstr>Design down, deliver up</vt:lpstr>
      <vt:lpstr>Assessment is Standards-Based</vt:lpstr>
      <vt:lpstr>Slide 7</vt:lpstr>
      <vt:lpstr>Slide 8</vt:lpstr>
      <vt:lpstr>What form of assessment is needed for the outcomes?</vt:lpstr>
      <vt:lpstr>Exercise: Constructive alignment</vt:lpstr>
      <vt:lpstr>Exercise: Constructive Alignment</vt:lpstr>
      <vt:lpstr>Exercise: Constructive Alignment</vt:lpstr>
      <vt:lpstr>Expanded Opportunities for Learning</vt:lpstr>
      <vt:lpstr>Slide 14</vt:lpstr>
      <vt:lpstr>What is Formative Assessment?</vt:lpstr>
      <vt:lpstr>Delivering Formative Assessment</vt:lpstr>
      <vt:lpstr>How will Teachers Do It?</vt:lpstr>
      <vt:lpstr>Sample Lesson Flow</vt:lpstr>
      <vt:lpstr>Formative or Summative?</vt:lpstr>
      <vt:lpstr>Formative or summative?</vt:lpstr>
      <vt:lpstr>Formative or summative?</vt:lpstr>
      <vt:lpstr>Marking formative and summative</vt:lpstr>
      <vt:lpstr>Assessment Principles</vt:lpstr>
      <vt:lpstr>Zone of Proximal Development</vt:lpstr>
      <vt:lpstr>Practices</vt:lpstr>
      <vt:lpstr>CO1: Choose contents relevant for the outcome</vt:lpstr>
      <vt:lpstr>CO2: Choose contents relevant for the outcome</vt:lpstr>
      <vt:lpstr>CO3: Choose contents relevant for the outcome</vt:lpstr>
      <vt:lpstr>Practices</vt:lpstr>
      <vt:lpstr>Practices</vt:lpstr>
      <vt:lpstr>Assessment Principles</vt:lpstr>
      <vt:lpstr>Assessment for flexible learning </vt:lpstr>
      <vt:lpstr>Assessment Principles</vt:lpstr>
      <vt:lpstr>Mistaken Beliefs about assessment</vt:lpstr>
      <vt:lpstr>Mistaken Beliefs about assessment</vt:lpstr>
      <vt:lpstr>Assessment Principles</vt:lpstr>
      <vt:lpstr>The Professional Learning Community</vt:lpstr>
      <vt:lpstr>Assessment Principles</vt:lpstr>
      <vt:lpstr>Technical competencies</vt:lpstr>
      <vt:lpstr>What to think about in assessing outcome?</vt:lpstr>
      <vt:lpstr>End of the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Assessment in the  K to 12</dc:title>
  <dc:creator>S400</dc:creator>
  <cp:lastModifiedBy>HP</cp:lastModifiedBy>
  <cp:revision>116</cp:revision>
  <dcterms:created xsi:type="dcterms:W3CDTF">2015-04-05T19:31:43Z</dcterms:created>
  <dcterms:modified xsi:type="dcterms:W3CDTF">2020-11-02T10:32:07Z</dcterms:modified>
</cp:coreProperties>
</file>