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5" r:id="rId3"/>
    <p:sldId id="284" r:id="rId4"/>
    <p:sldId id="287" r:id="rId5"/>
    <p:sldId id="286" r:id="rId6"/>
    <p:sldId id="288" r:id="rId7"/>
    <p:sldId id="257" r:id="rId8"/>
    <p:sldId id="259" r:id="rId9"/>
    <p:sldId id="260" r:id="rId10"/>
    <p:sldId id="261" r:id="rId11"/>
    <p:sldId id="263" r:id="rId12"/>
    <p:sldId id="275" r:id="rId13"/>
    <p:sldId id="276" r:id="rId14"/>
    <p:sldId id="277" r:id="rId15"/>
    <p:sldId id="278" r:id="rId16"/>
    <p:sldId id="280" r:id="rId17"/>
    <p:sldId id="282" r:id="rId18"/>
    <p:sldId id="279" r:id="rId19"/>
    <p:sldId id="283"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3300"/>
    <a:srgbClr val="FFCCCC"/>
    <a:srgbClr val="CCFFFF"/>
    <a:srgbClr val="00FFFF"/>
    <a:srgbClr val="660066"/>
    <a:srgbClr val="CC0099"/>
    <a:srgbClr val="008000"/>
    <a:srgbClr val="FFFF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434" autoAdjust="0"/>
  </p:normalViewPr>
  <p:slideViewPr>
    <p:cSldViewPr snapToGrid="0">
      <p:cViewPr varScale="1">
        <p:scale>
          <a:sx n="70" d="100"/>
          <a:sy n="70" d="100"/>
        </p:scale>
        <p:origin x="-726" y="-90"/>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D7481-F1DC-4821-AC5D-FE0912508A66}"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462C4-D3D3-43AC-B4DB-391BD2B02114}" type="slidenum">
              <a:rPr lang="en-US" smtClean="0"/>
              <a:t>‹#›</a:t>
            </a:fld>
            <a:endParaRPr lang="en-US"/>
          </a:p>
        </p:txBody>
      </p:sp>
    </p:spTree>
    <p:extLst>
      <p:ext uri="{BB962C8B-B14F-4D97-AF65-F5344CB8AC3E}">
        <p14:creationId xmlns:p14="http://schemas.microsoft.com/office/powerpoint/2010/main" val="252545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BD2F5-6689-476B-8254-6247B95A2E00}" type="slidenum">
              <a:rPr lang="en-US" smtClean="0"/>
              <a:pPr/>
              <a:t>2</a:t>
            </a:fld>
            <a:endParaRPr lang="en-US"/>
          </a:p>
        </p:txBody>
      </p:sp>
    </p:spTree>
    <p:extLst>
      <p:ext uri="{BB962C8B-B14F-4D97-AF65-F5344CB8AC3E}">
        <p14:creationId xmlns:p14="http://schemas.microsoft.com/office/powerpoint/2010/main" val="30282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462C4-D3D3-43AC-B4DB-391BD2B02114}" type="slidenum">
              <a:rPr lang="en-US" smtClean="0"/>
              <a:t>3</a:t>
            </a:fld>
            <a:endParaRPr lang="en-US"/>
          </a:p>
        </p:txBody>
      </p:sp>
    </p:spTree>
    <p:extLst>
      <p:ext uri="{BB962C8B-B14F-4D97-AF65-F5344CB8AC3E}">
        <p14:creationId xmlns:p14="http://schemas.microsoft.com/office/powerpoint/2010/main" val="31107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462C4-D3D3-43AC-B4DB-391BD2B02114}" type="slidenum">
              <a:rPr lang="en-US" smtClean="0"/>
              <a:t>4</a:t>
            </a:fld>
            <a:endParaRPr lang="en-US"/>
          </a:p>
        </p:txBody>
      </p:sp>
    </p:spTree>
    <p:extLst>
      <p:ext uri="{BB962C8B-B14F-4D97-AF65-F5344CB8AC3E}">
        <p14:creationId xmlns:p14="http://schemas.microsoft.com/office/powerpoint/2010/main" val="15041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462C4-D3D3-43AC-B4DB-391BD2B02114}" type="slidenum">
              <a:rPr lang="en-US" smtClean="0"/>
              <a:t>7</a:t>
            </a:fld>
            <a:endParaRPr lang="en-US"/>
          </a:p>
        </p:txBody>
      </p:sp>
    </p:spTree>
    <p:extLst>
      <p:ext uri="{BB962C8B-B14F-4D97-AF65-F5344CB8AC3E}">
        <p14:creationId xmlns:p14="http://schemas.microsoft.com/office/powerpoint/2010/main" val="310577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462C4-D3D3-43AC-B4DB-391BD2B02114}" type="slidenum">
              <a:rPr lang="en-US" smtClean="0"/>
              <a:t>12</a:t>
            </a:fld>
            <a:endParaRPr lang="en-US"/>
          </a:p>
        </p:txBody>
      </p:sp>
    </p:spTree>
    <p:extLst>
      <p:ext uri="{BB962C8B-B14F-4D97-AF65-F5344CB8AC3E}">
        <p14:creationId xmlns:p14="http://schemas.microsoft.com/office/powerpoint/2010/main" val="1678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F2C2B-67AE-4B7D-9317-39F0B6BA87D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18702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2C2B-67AE-4B7D-9317-39F0B6BA87D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231983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2C2B-67AE-4B7D-9317-39F0B6BA87D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11181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2C2B-67AE-4B7D-9317-39F0B6BA87D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35837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F2C2B-67AE-4B7D-9317-39F0B6BA87D9}"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4822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F2C2B-67AE-4B7D-9317-39F0B6BA87D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26191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F2C2B-67AE-4B7D-9317-39F0B6BA87D9}"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381116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F2C2B-67AE-4B7D-9317-39F0B6BA87D9}"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215218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2C2B-67AE-4B7D-9317-39F0B6BA87D9}"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327115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F2C2B-67AE-4B7D-9317-39F0B6BA87D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1765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F2C2B-67AE-4B7D-9317-39F0B6BA87D9}"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1479-0AE3-4DFC-B08B-5799EE131A4C}" type="slidenum">
              <a:rPr lang="en-US" smtClean="0"/>
              <a:t>‹#›</a:t>
            </a:fld>
            <a:endParaRPr lang="en-US"/>
          </a:p>
        </p:txBody>
      </p:sp>
    </p:spTree>
    <p:extLst>
      <p:ext uri="{BB962C8B-B14F-4D97-AF65-F5344CB8AC3E}">
        <p14:creationId xmlns:p14="http://schemas.microsoft.com/office/powerpoint/2010/main" val="217585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2C2B-67AE-4B7D-9317-39F0B6BA87D9}" type="datetimeFigureOut">
              <a:rPr lang="en-US" smtClean="0"/>
              <a:t>8/21/2017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F1479-0AE3-4DFC-B08B-5799EE131A4C}" type="slidenum">
              <a:rPr lang="en-US" smtClean="0"/>
              <a:t>‹#›</a:t>
            </a:fld>
            <a:endParaRPr lang="en-US"/>
          </a:p>
        </p:txBody>
      </p:sp>
    </p:spTree>
    <p:extLst>
      <p:ext uri="{BB962C8B-B14F-4D97-AF65-F5344CB8AC3E}">
        <p14:creationId xmlns:p14="http://schemas.microsoft.com/office/powerpoint/2010/main" val="45504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225008" y="3625317"/>
            <a:ext cx="7216387" cy="2711669"/>
          </a:xfrm>
        </p:spPr>
        <p:txBody>
          <a:bodyPr anchor="ctr">
            <a:noAutofit/>
          </a:bodyPr>
          <a:lstStyle/>
          <a:p>
            <a:r>
              <a:rPr lang="en-US" sz="4400" dirty="0" smtClean="0">
                <a:solidFill>
                  <a:srgbClr val="9933FF"/>
                </a:solidFill>
                <a:latin typeface="Berlin Sans FB Demi" panose="020E0802020502020306" pitchFamily="34" charset="0"/>
              </a:rPr>
              <a:t>Portfolio </a:t>
            </a:r>
            <a:r>
              <a:rPr lang="en-US" sz="4400" dirty="0">
                <a:solidFill>
                  <a:srgbClr val="663300"/>
                </a:solidFill>
                <a:latin typeface="Berlin Sans FB Demi" panose="020E0802020502020306" pitchFamily="34" charset="0"/>
              </a:rPr>
              <a:t>Development </a:t>
            </a:r>
            <a:r>
              <a:rPr lang="en-US" sz="4400" dirty="0" smtClean="0">
                <a:solidFill>
                  <a:srgbClr val="FF0000"/>
                </a:solidFill>
                <a:latin typeface="Berlin Sans FB Demi" panose="020E0802020502020306" pitchFamily="34" charset="0"/>
              </a:rPr>
              <a:t>as</a:t>
            </a:r>
            <a:r>
              <a:rPr lang="en-US" sz="4400" dirty="0" smtClean="0">
                <a:solidFill>
                  <a:srgbClr val="9933FF"/>
                </a:solidFill>
                <a:latin typeface="Berlin Sans FB Demi" panose="020E0802020502020306" pitchFamily="34" charset="0"/>
              </a:rPr>
              <a:t> </a:t>
            </a:r>
            <a:r>
              <a:rPr lang="en-US" sz="4400" dirty="0">
                <a:solidFill>
                  <a:schemeClr val="accent1">
                    <a:lumMod val="75000"/>
                  </a:schemeClr>
                </a:solidFill>
                <a:latin typeface="Berlin Sans FB Demi" panose="020E0802020502020306" pitchFamily="34" charset="0"/>
              </a:rPr>
              <a:t>a</a:t>
            </a:r>
            <a:r>
              <a:rPr lang="en-US" sz="4400" dirty="0" smtClean="0">
                <a:solidFill>
                  <a:schemeClr val="accent1">
                    <a:lumMod val="75000"/>
                  </a:schemeClr>
                </a:solidFill>
                <a:latin typeface="Berlin Sans FB Demi" panose="020E0802020502020306" pitchFamily="34" charset="0"/>
              </a:rPr>
              <a:t>ssessment</a:t>
            </a:r>
            <a:r>
              <a:rPr lang="en-US" sz="4400" dirty="0" smtClean="0">
                <a:solidFill>
                  <a:srgbClr val="9933FF"/>
                </a:solidFill>
                <a:latin typeface="Berlin Sans FB Demi" panose="020E0802020502020306" pitchFamily="34" charset="0"/>
              </a:rPr>
              <a:t> </a:t>
            </a:r>
            <a:r>
              <a:rPr lang="en-US" sz="4400" dirty="0" smtClean="0">
                <a:solidFill>
                  <a:srgbClr val="CC0099"/>
                </a:solidFill>
                <a:latin typeface="Berlin Sans FB Demi" panose="020E0802020502020306" pitchFamily="34" charset="0"/>
              </a:rPr>
              <a:t>tool</a:t>
            </a:r>
            <a:r>
              <a:rPr lang="en-US" sz="4400" dirty="0" smtClean="0">
                <a:solidFill>
                  <a:srgbClr val="9933FF"/>
                </a:solidFill>
                <a:latin typeface="Berlin Sans FB Demi" panose="020E0802020502020306" pitchFamily="34" charset="0"/>
              </a:rPr>
              <a:t> </a:t>
            </a:r>
            <a:r>
              <a:rPr lang="en-US" sz="4400" dirty="0" smtClean="0">
                <a:solidFill>
                  <a:srgbClr val="00FFFF"/>
                </a:solidFill>
                <a:latin typeface="Berlin Sans FB Demi" panose="020E0802020502020306" pitchFamily="34" charset="0"/>
              </a:rPr>
              <a:t>in</a:t>
            </a:r>
            <a:r>
              <a:rPr lang="en-US" sz="4400" dirty="0" smtClean="0">
                <a:solidFill>
                  <a:srgbClr val="9933FF"/>
                </a:solidFill>
                <a:latin typeface="Berlin Sans FB Demi" panose="020E0802020502020306" pitchFamily="34" charset="0"/>
              </a:rPr>
              <a:t> </a:t>
            </a:r>
            <a:r>
              <a:rPr lang="en-US" sz="4400" dirty="0" smtClean="0">
                <a:solidFill>
                  <a:srgbClr val="660066"/>
                </a:solidFill>
                <a:latin typeface="Berlin Sans FB Demi" panose="020E0802020502020306" pitchFamily="34" charset="0"/>
              </a:rPr>
              <a:t>the</a:t>
            </a:r>
            <a:r>
              <a:rPr lang="en-US" sz="4400" dirty="0" smtClean="0">
                <a:solidFill>
                  <a:srgbClr val="9933FF"/>
                </a:solidFill>
                <a:latin typeface="Elephant" panose="02020904090505020303" pitchFamily="18" charset="0"/>
              </a:rPr>
              <a:t/>
            </a:r>
            <a:br>
              <a:rPr lang="en-US" sz="4400" dirty="0" smtClean="0">
                <a:solidFill>
                  <a:srgbClr val="9933FF"/>
                </a:solidFill>
                <a:latin typeface="Elephant" panose="02020904090505020303" pitchFamily="18" charset="0"/>
              </a:rPr>
            </a:br>
            <a:r>
              <a:rPr lang="en-US" sz="8000" dirty="0" smtClean="0">
                <a:solidFill>
                  <a:srgbClr val="9933FF"/>
                </a:solidFill>
                <a:latin typeface="Elephant" panose="02020904090505020303" pitchFamily="18" charset="0"/>
              </a:rPr>
              <a:t> </a:t>
            </a:r>
            <a:r>
              <a:rPr lang="en-US" sz="8000" dirty="0" smtClean="0">
                <a:solidFill>
                  <a:srgbClr val="FF0000"/>
                </a:solidFill>
                <a:latin typeface="Elephant" panose="02020904090505020303" pitchFamily="18" charset="0"/>
              </a:rPr>
              <a:t>A</a:t>
            </a:r>
            <a:r>
              <a:rPr lang="en-US" sz="8000" dirty="0" smtClean="0">
                <a:solidFill>
                  <a:srgbClr val="008000"/>
                </a:solidFill>
                <a:latin typeface="Elephant" panose="02020904090505020303" pitchFamily="18" charset="0"/>
              </a:rPr>
              <a:t>R</a:t>
            </a:r>
            <a:r>
              <a:rPr lang="en-US" sz="8000" dirty="0" smtClean="0">
                <a:solidFill>
                  <a:srgbClr val="FF0066"/>
                </a:solidFill>
                <a:latin typeface="Elephant" panose="02020904090505020303" pitchFamily="18" charset="0"/>
              </a:rPr>
              <a:t>T</a:t>
            </a:r>
            <a:r>
              <a:rPr lang="en-US" sz="8000" dirty="0" smtClean="0">
                <a:solidFill>
                  <a:schemeClr val="accent1">
                    <a:lumMod val="75000"/>
                  </a:schemeClr>
                </a:solidFill>
                <a:latin typeface="Elephant" panose="02020904090505020303" pitchFamily="18" charset="0"/>
              </a:rPr>
              <a:t>S</a:t>
            </a:r>
            <a:endParaRPr lang="en-US" sz="8000" dirty="0">
              <a:solidFill>
                <a:schemeClr val="accent1">
                  <a:lumMod val="75000"/>
                </a:schemeClr>
              </a:solidFill>
              <a:latin typeface="Elephant" panose="02020904090505020303" pitchFamily="18" charset="0"/>
            </a:endParaRPr>
          </a:p>
        </p:txBody>
      </p:sp>
    </p:spTree>
    <p:extLst>
      <p:ext uri="{BB962C8B-B14F-4D97-AF65-F5344CB8AC3E}">
        <p14:creationId xmlns:p14="http://schemas.microsoft.com/office/powerpoint/2010/main" val="250155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160" name="Picture 40" descr="Image result for painting pal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9" y="1473492"/>
            <a:ext cx="7810500" cy="51901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68426" y="156589"/>
            <a:ext cx="8042573" cy="2319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tx1"/>
                </a:solidFill>
                <a:latin typeface="Arial" panose="020B0604020202020204" pitchFamily="34" charset="0"/>
                <a:cs typeface="Arial" panose="020B0604020202020204" pitchFamily="34" charset="0"/>
              </a:rPr>
              <a:t>Howard Gardner (1987) said that the arts is difficult to assess because…</a:t>
            </a:r>
            <a:endParaRPr lang="en-US" sz="3600" dirty="0">
              <a:solidFill>
                <a:schemeClr val="tx1"/>
              </a:solidFill>
              <a:latin typeface="Arial" panose="020B0604020202020204" pitchFamily="34" charset="0"/>
              <a:cs typeface="Arial" panose="020B0604020202020204" pitchFamily="34" charset="0"/>
            </a:endParaRPr>
          </a:p>
        </p:txBody>
      </p:sp>
      <p:pic>
        <p:nvPicPr>
          <p:cNvPr id="5136" name="Picture 16" descr="Image result for howard gardner art is difficult to assess"/>
          <p:cNvPicPr>
            <a:picLocks noChangeAspect="1" noChangeArrowheads="1"/>
          </p:cNvPicPr>
          <p:nvPr/>
        </p:nvPicPr>
        <p:blipFill rotWithShape="1">
          <a:blip r:embed="rId3">
            <a:extLst>
              <a:ext uri="{28A0092B-C50C-407E-A947-70E740481C1C}">
                <a14:useLocalDpi xmlns:a14="http://schemas.microsoft.com/office/drawing/2010/main" val="0"/>
              </a:ext>
            </a:extLst>
          </a:blip>
          <a:srcRect l="36071" r="8666"/>
          <a:stretch/>
        </p:blipFill>
        <p:spPr bwMode="auto">
          <a:xfrm>
            <a:off x="490847" y="156589"/>
            <a:ext cx="3182603" cy="39473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352240" y="1805571"/>
            <a:ext cx="2189747" cy="1200329"/>
          </a:xfrm>
          <a:prstGeom prst="rect">
            <a:avLst/>
          </a:prstGeom>
          <a:solidFill>
            <a:srgbClr val="FFFF00"/>
          </a:solidFill>
        </p:spPr>
        <p:txBody>
          <a:bodyPr wrap="square" rtlCol="0">
            <a:spAutoFit/>
          </a:bodyPr>
          <a:lstStyle/>
          <a:p>
            <a:pPr algn="ctr"/>
            <a:r>
              <a:rPr lang="en-US" sz="3600" dirty="0" smtClean="0">
                <a:latin typeface="Arial" panose="020B0604020202020204" pitchFamily="34" charset="0"/>
                <a:cs typeface="Arial" panose="020B0604020202020204" pitchFamily="34" charset="0"/>
              </a:rPr>
              <a:t>personal meaning</a:t>
            </a:r>
            <a:endParaRPr lang="en-US" sz="3600" dirty="0">
              <a:latin typeface="Arial" panose="020B0604020202020204" pitchFamily="34" charset="0"/>
              <a:cs typeface="Arial" panose="020B0604020202020204" pitchFamily="34" charset="0"/>
            </a:endParaRPr>
          </a:p>
        </p:txBody>
      </p:sp>
      <p:sp>
        <p:nvSpPr>
          <p:cNvPr id="22" name="TextBox 21"/>
          <p:cNvSpPr txBox="1"/>
          <p:nvPr/>
        </p:nvSpPr>
        <p:spPr>
          <a:xfrm>
            <a:off x="6694838" y="3005900"/>
            <a:ext cx="2189747" cy="1754326"/>
          </a:xfrm>
          <a:prstGeom prst="rect">
            <a:avLst/>
          </a:prstGeom>
          <a:solidFill>
            <a:srgbClr val="FFCCFF"/>
          </a:solidFill>
        </p:spPr>
        <p:txBody>
          <a:bodyPr wrap="square" rtlCol="0">
            <a:spAutoFit/>
          </a:bodyPr>
          <a:lstStyle/>
          <a:p>
            <a:pPr algn="ctr"/>
            <a:r>
              <a:rPr lang="en-US" sz="3600" dirty="0" smtClean="0">
                <a:latin typeface="Arial" panose="020B0604020202020204" pitchFamily="34" charset="0"/>
                <a:cs typeface="Arial" panose="020B0604020202020204" pitchFamily="34" charset="0"/>
              </a:rPr>
              <a:t>deal with emotional content</a:t>
            </a:r>
            <a:endParaRPr lang="en-US" sz="3600" dirty="0">
              <a:latin typeface="Arial" panose="020B0604020202020204" pitchFamily="34" charset="0"/>
              <a:cs typeface="Arial" panose="020B0604020202020204" pitchFamily="34" charset="0"/>
            </a:endParaRPr>
          </a:p>
        </p:txBody>
      </p:sp>
      <p:sp>
        <p:nvSpPr>
          <p:cNvPr id="25" name="TextBox 24"/>
          <p:cNvSpPr txBox="1"/>
          <p:nvPr/>
        </p:nvSpPr>
        <p:spPr>
          <a:xfrm>
            <a:off x="8963808" y="4760226"/>
            <a:ext cx="2377240" cy="1200329"/>
          </a:xfrm>
          <a:prstGeom prst="rect">
            <a:avLst/>
          </a:prstGeom>
          <a:solidFill>
            <a:srgbClr val="CCFFFF"/>
          </a:solidFill>
        </p:spPr>
        <p:txBody>
          <a:bodyPr wrap="square" rtlCol="0">
            <a:spAutoFit/>
          </a:bodyPr>
          <a:lstStyle/>
          <a:p>
            <a:pPr algn="ctr"/>
            <a:r>
              <a:rPr lang="en-US" sz="3600" dirty="0" smtClean="0">
                <a:latin typeface="Arial" panose="020B0604020202020204" pitchFamily="34" charset="0"/>
                <a:cs typeface="Arial" panose="020B0604020202020204" pitchFamily="34" charset="0"/>
              </a:rPr>
              <a:t>often very subjective</a:t>
            </a:r>
            <a:endParaRPr lang="en-US" sz="3600" dirty="0">
              <a:latin typeface="Arial" panose="020B0604020202020204" pitchFamily="34" charset="0"/>
              <a:cs typeface="Arial" panose="020B0604020202020204" pitchFamily="34" charset="0"/>
            </a:endParaRPr>
          </a:p>
        </p:txBody>
      </p:sp>
      <p:sp>
        <p:nvSpPr>
          <p:cNvPr id="33" name="Rounded Rectangle 32"/>
          <p:cNvSpPr/>
          <p:nvPr/>
        </p:nvSpPr>
        <p:spPr>
          <a:xfrm>
            <a:off x="131249" y="4159784"/>
            <a:ext cx="3705726" cy="1200883"/>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Arial" panose="020B0604020202020204" pitchFamily="34" charset="0"/>
                <a:cs typeface="Arial" panose="020B0604020202020204" pitchFamily="34" charset="0"/>
              </a:rPr>
              <a:t>artistic expression</a:t>
            </a:r>
            <a:endParaRPr lang="en-US" sz="3600" dirty="0">
              <a:latin typeface="Arial" panose="020B0604020202020204" pitchFamily="34" charset="0"/>
              <a:cs typeface="Arial" panose="020B0604020202020204" pitchFamily="34" charset="0"/>
            </a:endParaRPr>
          </a:p>
        </p:txBody>
      </p:sp>
      <p:sp>
        <p:nvSpPr>
          <p:cNvPr id="34" name="Rounded Rectangle 33"/>
          <p:cNvSpPr/>
          <p:nvPr/>
        </p:nvSpPr>
        <p:spPr>
          <a:xfrm>
            <a:off x="131249" y="5416549"/>
            <a:ext cx="3705726" cy="12019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esthetic </a:t>
            </a:r>
          </a:p>
          <a:p>
            <a:pPr algn="ctr"/>
            <a:r>
              <a:rPr lang="en-US" sz="3600" dirty="0" smtClean="0">
                <a:latin typeface="Arial" panose="020B0604020202020204" pitchFamily="34" charset="0"/>
                <a:cs typeface="Arial" panose="020B0604020202020204" pitchFamily="34" charset="0"/>
              </a:rPr>
              <a:t>growth</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238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43"/>
            <a:ext cx="12192000" cy="686233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033751" y="1781239"/>
            <a:ext cx="8418786" cy="21598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Cooper Black" panose="0208090404030B020404" pitchFamily="18" charset="0"/>
              </a:rPr>
              <a:t>Portfolio Assessment</a:t>
            </a:r>
            <a:endParaRPr lang="en-US" sz="8000" dirty="0">
              <a:latin typeface="Cooper Black" panose="0208090404030B020404" pitchFamily="18" charset="0"/>
            </a:endParaRPr>
          </a:p>
        </p:txBody>
      </p:sp>
    </p:spTree>
    <p:extLst>
      <p:ext uri="{BB962C8B-B14F-4D97-AF65-F5344CB8AC3E}">
        <p14:creationId xmlns:p14="http://schemas.microsoft.com/office/powerpoint/2010/main" val="3639903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178"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79" y="0"/>
            <a:ext cx="34480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484" y="378372"/>
            <a:ext cx="3904058" cy="249883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663300"/>
                </a:solidFill>
                <a:latin typeface="Arial" panose="020B0604020202020204" pitchFamily="34" charset="0"/>
                <a:cs typeface="Arial" panose="020B0604020202020204" pitchFamily="34" charset="0"/>
              </a:rPr>
              <a:t>Portfolio assessment is a systematic collection of students’ works</a:t>
            </a:r>
            <a:endParaRPr lang="en-US" sz="3200" dirty="0">
              <a:solidFill>
                <a:srgbClr val="663300"/>
              </a:solidFill>
              <a:latin typeface="Arial" panose="020B0604020202020204" pitchFamily="34" charset="0"/>
              <a:cs typeface="Arial" panose="020B0604020202020204" pitchFamily="34" charset="0"/>
            </a:endParaRPr>
          </a:p>
        </p:txBody>
      </p:sp>
      <p:sp>
        <p:nvSpPr>
          <p:cNvPr id="18" name="Rectangle 17"/>
          <p:cNvSpPr/>
          <p:nvPr/>
        </p:nvSpPr>
        <p:spPr>
          <a:xfrm>
            <a:off x="236484" y="4279537"/>
            <a:ext cx="3904058" cy="16903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6600"/>
                </a:solidFill>
                <a:latin typeface="Arial" panose="020B0604020202020204" pitchFamily="34" charset="0"/>
                <a:cs typeface="Arial" panose="020B0604020202020204" pitchFamily="34" charset="0"/>
              </a:rPr>
              <a:t>It is a method of displaying skills &amp; accomplishments</a:t>
            </a:r>
            <a:endParaRPr lang="en-US" sz="3200" dirty="0">
              <a:solidFill>
                <a:srgbClr val="006600"/>
              </a:solidFill>
              <a:latin typeface="Arial" panose="020B0604020202020204" pitchFamily="34" charset="0"/>
              <a:cs typeface="Arial" panose="020B0604020202020204" pitchFamily="34" charset="0"/>
            </a:endParaRPr>
          </a:p>
        </p:txBody>
      </p:sp>
      <p:sp>
        <p:nvSpPr>
          <p:cNvPr id="19" name="Rectangle 18"/>
          <p:cNvSpPr/>
          <p:nvPr/>
        </p:nvSpPr>
        <p:spPr>
          <a:xfrm>
            <a:off x="8245930" y="262069"/>
            <a:ext cx="3698420" cy="3031578"/>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solidFill>
                  <a:srgbClr val="0066FF"/>
                </a:solidFill>
                <a:latin typeface="Arial" panose="020B0604020202020204" pitchFamily="34" charset="0"/>
                <a:cs typeface="Arial" panose="020B0604020202020204" pitchFamily="34" charset="0"/>
              </a:rPr>
              <a:t>It is a way to assess experiential learning to discover the meaning of experience</a:t>
            </a:r>
            <a:endParaRPr lang="en-US" sz="3200" dirty="0">
              <a:solidFill>
                <a:srgbClr val="0066FF"/>
              </a:solidFill>
              <a:latin typeface="Arial" panose="020B0604020202020204" pitchFamily="34" charset="0"/>
              <a:cs typeface="Arial" panose="020B0604020202020204" pitchFamily="34" charset="0"/>
            </a:endParaRPr>
          </a:p>
        </p:txBody>
      </p:sp>
      <p:sp>
        <p:nvSpPr>
          <p:cNvPr id="8" name="Rectangle 7"/>
          <p:cNvSpPr/>
          <p:nvPr/>
        </p:nvSpPr>
        <p:spPr>
          <a:xfrm>
            <a:off x="4760980" y="2266950"/>
            <a:ext cx="2344670" cy="610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1"/>
                </a:solidFill>
                <a:latin typeface="Arial" panose="020B0604020202020204" pitchFamily="34" charset="0"/>
                <a:cs typeface="Arial" panose="020B0604020202020204" pitchFamily="34" charset="0"/>
              </a:rPr>
              <a:t>Articulation  </a:t>
            </a:r>
            <a:endParaRPr lang="en-US" sz="28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8296030" y="3981705"/>
            <a:ext cx="3648320" cy="259871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smtClean="0">
                <a:solidFill>
                  <a:srgbClr val="C00000"/>
                </a:solidFill>
                <a:latin typeface="Arial" panose="020B0604020202020204" pitchFamily="34" charset="0"/>
                <a:cs typeface="Arial" panose="020B0604020202020204" pitchFamily="34" charset="0"/>
              </a:rPr>
              <a:t>Must be structured to identify the difference between what is learned &amp; what is done</a:t>
            </a:r>
            <a:endParaRPr lang="en-US" sz="3200"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4760980" y="2818745"/>
            <a:ext cx="2344670" cy="610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1"/>
                </a:solidFill>
                <a:latin typeface="Arial" panose="020B0604020202020204" pitchFamily="34" charset="0"/>
                <a:cs typeface="Arial" panose="020B0604020202020204" pitchFamily="34" charset="0"/>
              </a:rPr>
              <a:t>Organization  </a:t>
            </a:r>
            <a:endParaRPr lang="en-US" sz="2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4627629" y="3370540"/>
            <a:ext cx="2611371" cy="610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1"/>
                </a:solidFill>
                <a:latin typeface="Arial" panose="020B0604020202020204" pitchFamily="34" charset="0"/>
                <a:cs typeface="Arial" panose="020B0604020202020204" pitchFamily="34" charset="0"/>
              </a:rPr>
              <a:t>Documentation  </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69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2950" y="138500"/>
            <a:ext cx="10668000" cy="646331"/>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Portfolio Development as Personal Exploration</a:t>
            </a:r>
            <a:endParaRPr lang="en-US" sz="36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28600" y="923331"/>
            <a:ext cx="4114800" cy="2862322"/>
          </a:xfrm>
          <a:prstGeom prst="rect">
            <a:avLst/>
          </a:prstGeom>
          <a:noFill/>
        </p:spPr>
        <p:txBody>
          <a:bodyPr wrap="square" rtlCol="0">
            <a:spAutoFit/>
          </a:bodyPr>
          <a:lstStyle/>
          <a:p>
            <a:pPr algn="ctr"/>
            <a:r>
              <a:rPr lang="en-US" sz="3600" dirty="0" smtClean="0">
                <a:solidFill>
                  <a:srgbClr val="FFFF00"/>
                </a:solidFill>
                <a:latin typeface="Arial" panose="020B0604020202020204" pitchFamily="34" charset="0"/>
                <a:cs typeface="Arial" panose="020B0604020202020204" pitchFamily="34" charset="0"/>
              </a:rPr>
              <a:t>It provides opportunity to explore individual development as learners.</a:t>
            </a:r>
            <a:endParaRPr lang="en-US" sz="3600"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8743950" y="923331"/>
            <a:ext cx="3448050" cy="4524315"/>
          </a:xfrm>
          <a:prstGeom prst="rect">
            <a:avLst/>
          </a:prstGeom>
          <a:noFill/>
        </p:spPr>
        <p:txBody>
          <a:bodyPr wrap="square" rtlCol="0">
            <a:spAutoFit/>
          </a:bodyPr>
          <a:lstStyle/>
          <a:p>
            <a:pPr algn="ctr"/>
            <a:r>
              <a:rPr lang="en-US" sz="3600" dirty="0" smtClean="0">
                <a:solidFill>
                  <a:srgbClr val="FFFF00"/>
                </a:solidFill>
                <a:latin typeface="Arial" panose="020B0604020202020204" pitchFamily="34" charset="0"/>
                <a:cs typeface="Arial" panose="020B0604020202020204" pitchFamily="34" charset="0"/>
              </a:rPr>
              <a:t>It serves as a self-reflective process of what is done, is being done, &amp; how it can remold their perceptions.</a:t>
            </a:r>
            <a:endParaRPr lang="en-US" sz="3600"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2152650" y="5586146"/>
            <a:ext cx="7258050" cy="1200329"/>
          </a:xfrm>
          <a:prstGeom prst="rect">
            <a:avLst/>
          </a:prstGeom>
          <a:noFill/>
        </p:spPr>
        <p:txBody>
          <a:bodyPr wrap="square" rtlCol="0">
            <a:spAutoFit/>
          </a:bodyPr>
          <a:lstStyle/>
          <a:p>
            <a:pPr algn="ctr"/>
            <a:r>
              <a:rPr lang="en-US" sz="3600" dirty="0" smtClean="0">
                <a:solidFill>
                  <a:srgbClr val="FFFF00"/>
                </a:solidFill>
                <a:latin typeface="Arial" panose="020B0604020202020204" pitchFamily="34" charset="0"/>
                <a:cs typeface="Arial" panose="020B0604020202020204" pitchFamily="34" charset="0"/>
              </a:rPr>
              <a:t>It reflects the relationship between </a:t>
            </a:r>
          </a:p>
          <a:p>
            <a:pPr algn="ctr"/>
            <a:r>
              <a:rPr lang="en-US" sz="3600" dirty="0" smtClean="0">
                <a:solidFill>
                  <a:srgbClr val="FFFF00"/>
                </a:solidFill>
                <a:latin typeface="Arial" panose="020B0604020202020204" pitchFamily="34" charset="0"/>
                <a:cs typeface="Arial" panose="020B0604020202020204" pitchFamily="34" charset="0"/>
              </a:rPr>
              <a:t>understanding &amp; action.</a:t>
            </a:r>
            <a:endParaRPr lang="en-US"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16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7"/>
            <a:ext cx="5010150" cy="6869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10150" y="138500"/>
            <a:ext cx="6400800" cy="646331"/>
          </a:xfrm>
          <a:prstGeom prst="rect">
            <a:avLst/>
          </a:prstGeom>
          <a:noFill/>
        </p:spPr>
        <p:txBody>
          <a:bodyPr wrap="square" rtlCol="0">
            <a:spAutoFit/>
          </a:bodyPr>
          <a:lstStyle/>
          <a:p>
            <a:pPr algn="ctr"/>
            <a:r>
              <a:rPr lang="en-US" sz="3600" dirty="0" smtClean="0">
                <a:solidFill>
                  <a:srgbClr val="FF00FF"/>
                </a:solidFill>
                <a:latin typeface="Arial" panose="020B0604020202020204" pitchFamily="34" charset="0"/>
                <a:cs typeface="Arial" panose="020B0604020202020204" pitchFamily="34" charset="0"/>
              </a:rPr>
              <a:t>Framing Experience</a:t>
            </a:r>
            <a:endParaRPr lang="en-US" sz="3600" dirty="0">
              <a:solidFill>
                <a:srgbClr val="FF00FF"/>
              </a:solidFill>
              <a:latin typeface="Arial" panose="020B0604020202020204" pitchFamily="34" charset="0"/>
              <a:cs typeface="Arial" panose="020B0604020202020204" pitchFamily="34" charset="0"/>
            </a:endParaRPr>
          </a:p>
        </p:txBody>
      </p:sp>
      <p:sp>
        <p:nvSpPr>
          <p:cNvPr id="9" name="TextBox 8"/>
          <p:cNvSpPr txBox="1"/>
          <p:nvPr/>
        </p:nvSpPr>
        <p:spPr>
          <a:xfrm>
            <a:off x="3886200" y="934588"/>
            <a:ext cx="8115300" cy="646331"/>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Appreciating art is experiencing art</a:t>
            </a:r>
            <a:endParaRPr lang="en-US" sz="3600" dirty="0">
              <a:solidFill>
                <a:schemeClr val="bg1"/>
              </a:solidFill>
              <a:latin typeface="Arial" panose="020B0604020202020204" pitchFamily="34" charset="0"/>
              <a:cs typeface="Arial" panose="020B0604020202020204" pitchFamily="34" charset="0"/>
            </a:endParaRPr>
          </a:p>
        </p:txBody>
      </p:sp>
      <p:cxnSp>
        <p:nvCxnSpPr>
          <p:cNvPr id="3" name="Straight Arrow Connector 2"/>
          <p:cNvCxnSpPr/>
          <p:nvPr/>
        </p:nvCxnSpPr>
        <p:spPr>
          <a:xfrm>
            <a:off x="7943849" y="1546720"/>
            <a:ext cx="1" cy="367912"/>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6493667" y="1730676"/>
            <a:ext cx="2900363" cy="646331"/>
          </a:xfrm>
          <a:prstGeom prst="rect">
            <a:avLst/>
          </a:prstGeom>
          <a:noFill/>
        </p:spPr>
        <p:txBody>
          <a:bodyPr wrap="square" rtlCol="0">
            <a:spAutoFit/>
          </a:bodyPr>
          <a:lstStyle/>
          <a:p>
            <a:pPr algn="ctr"/>
            <a:r>
              <a:rPr lang="en-US" sz="3600" dirty="0" smtClean="0">
                <a:solidFill>
                  <a:srgbClr val="FFFF00"/>
                </a:solidFill>
                <a:latin typeface="Cooper Black" panose="0208090404030B020404" pitchFamily="18" charset="0"/>
                <a:cs typeface="Arial" panose="020B0604020202020204" pitchFamily="34" charset="0"/>
              </a:rPr>
              <a:t>CREATING</a:t>
            </a:r>
            <a:endParaRPr lang="en-US" sz="3600" dirty="0">
              <a:solidFill>
                <a:srgbClr val="FFFF00"/>
              </a:solidFill>
              <a:latin typeface="Cooper Black" panose="0208090404030B020404" pitchFamily="18" charset="0"/>
              <a:cs typeface="Arial" panose="020B0604020202020204" pitchFamily="34" charset="0"/>
            </a:endParaRPr>
          </a:p>
        </p:txBody>
      </p:sp>
      <p:cxnSp>
        <p:nvCxnSpPr>
          <p:cNvPr id="23" name="Straight Arrow Connector 22"/>
          <p:cNvCxnSpPr/>
          <p:nvPr/>
        </p:nvCxnSpPr>
        <p:spPr>
          <a:xfrm>
            <a:off x="7943848" y="2377007"/>
            <a:ext cx="1" cy="367912"/>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25" name="TextBox 24"/>
          <p:cNvSpPr txBox="1"/>
          <p:nvPr/>
        </p:nvSpPr>
        <p:spPr>
          <a:xfrm>
            <a:off x="4324350" y="2744919"/>
            <a:ext cx="7677150" cy="3108543"/>
          </a:xfrm>
          <a:prstGeom prst="rect">
            <a:avLst/>
          </a:prstGeom>
          <a:noFill/>
        </p:spPr>
        <p:txBody>
          <a:bodyPr wrap="square" rtlCol="0">
            <a:spAutoFit/>
          </a:bodyPr>
          <a:lstStyle/>
          <a:p>
            <a:pPr marL="571500" indent="-571500" algn="just">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Identify &amp; demonstrate in the present what has been learned from prior experience.</a:t>
            </a:r>
          </a:p>
          <a:p>
            <a:pPr marL="571500" indent="-571500" algn="just">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Engage in reflective participation &amp; demonstration.</a:t>
            </a:r>
          </a:p>
          <a:p>
            <a:pPr marL="571500" indent="-571500" algn="just">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Develop individual identity as learner who has the ability &amp; confidence to learn independently.</a:t>
            </a:r>
          </a:p>
        </p:txBody>
      </p:sp>
    </p:spTree>
    <p:extLst>
      <p:ext uri="{BB962C8B-B14F-4D97-AF65-F5344CB8AC3E}">
        <p14:creationId xmlns:p14="http://schemas.microsoft.com/office/powerpoint/2010/main" val="2011054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8"/>
            <a:ext cx="4724400" cy="6855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138500"/>
            <a:ext cx="7467600" cy="646331"/>
          </a:xfrm>
          <a:prstGeom prst="rect">
            <a:avLst/>
          </a:prstGeom>
          <a:noFill/>
        </p:spPr>
        <p:txBody>
          <a:bodyPr wrap="square" rtlCol="0">
            <a:spAutoFit/>
          </a:bodyPr>
          <a:lstStyle/>
          <a:p>
            <a:pPr algn="ctr"/>
            <a:r>
              <a:rPr lang="en-US" sz="3600" dirty="0" smtClean="0">
                <a:solidFill>
                  <a:schemeClr val="accent5"/>
                </a:solidFill>
                <a:latin typeface="Arial" panose="020B0604020202020204" pitchFamily="34" charset="0"/>
                <a:cs typeface="Arial" panose="020B0604020202020204" pitchFamily="34" charset="0"/>
              </a:rPr>
              <a:t>Abilities as Framework for Learning</a:t>
            </a:r>
            <a:endParaRPr lang="en-US" sz="3600"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4876800" y="771844"/>
            <a:ext cx="7162800" cy="3108543"/>
          </a:xfrm>
          <a:prstGeom prst="rect">
            <a:avLst/>
          </a:prstGeom>
          <a:noFill/>
        </p:spPr>
        <p:txBody>
          <a:bodyPr wrap="square" rtlCol="0">
            <a:spAutoFit/>
          </a:bodyPr>
          <a:lstStyle/>
          <a:p>
            <a:pPr marL="228600" indent="-228600" algn="just">
              <a:buFont typeface="Arial" panose="020B0604020202020204" pitchFamily="34" charset="0"/>
              <a:buChar char="•"/>
            </a:pPr>
            <a:r>
              <a:rPr lang="en-US" sz="2800" dirty="0">
                <a:solidFill>
                  <a:srgbClr val="008000"/>
                </a:solidFill>
                <a:latin typeface="Arial" panose="020B0604020202020204" pitchFamily="34" charset="0"/>
                <a:cs typeface="Arial" panose="020B0604020202020204" pitchFamily="34" charset="0"/>
              </a:rPr>
              <a:t>L</a:t>
            </a:r>
            <a:r>
              <a:rPr lang="en-US" sz="2800" dirty="0" smtClean="0">
                <a:solidFill>
                  <a:srgbClr val="008000"/>
                </a:solidFill>
                <a:latin typeface="Arial" panose="020B0604020202020204" pitchFamily="34" charset="0"/>
                <a:cs typeface="Arial" panose="020B0604020202020204" pitchFamily="34" charset="0"/>
              </a:rPr>
              <a:t>earners should be guided in identifying the abilities &amp; skills that they have developed in the context of their prior learnings &amp; experiences.</a:t>
            </a:r>
          </a:p>
          <a:p>
            <a:pPr marL="800100" indent="-800100" algn="just"/>
            <a:r>
              <a:rPr lang="en-US" sz="2800" dirty="0" smtClean="0">
                <a:solidFill>
                  <a:srgbClr val="FF0066"/>
                </a:solidFill>
                <a:latin typeface="Arial" panose="020B0604020202020204" pitchFamily="34" charset="0"/>
                <a:cs typeface="Arial" panose="020B0604020202020204" pitchFamily="34" charset="0"/>
              </a:rPr>
              <a:t>Ex. The learners can exhibit &amp; demonstrate the learning competencies in music &amp; art.</a:t>
            </a:r>
            <a:r>
              <a:rPr lang="en-US" sz="2800" dirty="0">
                <a:solidFill>
                  <a:srgbClr val="FF0066"/>
                </a:solidFill>
                <a:latin typeface="Arial" panose="020B0604020202020204" pitchFamily="34" charset="0"/>
                <a:cs typeface="Arial" panose="020B0604020202020204" pitchFamily="34" charset="0"/>
              </a:rPr>
              <a:t>	</a:t>
            </a:r>
          </a:p>
        </p:txBody>
      </p:sp>
      <p:sp>
        <p:nvSpPr>
          <p:cNvPr id="6" name="TextBox 5"/>
          <p:cNvSpPr txBox="1"/>
          <p:nvPr/>
        </p:nvSpPr>
        <p:spPr>
          <a:xfrm>
            <a:off x="4876800" y="3880387"/>
            <a:ext cx="7162800" cy="2677656"/>
          </a:xfrm>
          <a:prstGeom prst="rect">
            <a:avLst/>
          </a:prstGeom>
          <a:noFill/>
        </p:spPr>
        <p:txBody>
          <a:bodyPr wrap="square" rtlCol="0">
            <a:spAutoFit/>
          </a:bodyPr>
          <a:lstStyle/>
          <a:p>
            <a:pPr marL="228600" indent="-228600" algn="just">
              <a:buFont typeface="Arial" panose="020B0604020202020204" pitchFamily="34" charset="0"/>
              <a:buChar char="•"/>
            </a:pPr>
            <a:r>
              <a:rPr lang="en-US" sz="2800" dirty="0">
                <a:solidFill>
                  <a:srgbClr val="008000"/>
                </a:solidFill>
                <a:latin typeface="Arial" panose="020B0604020202020204" pitchFamily="34" charset="0"/>
                <a:cs typeface="Arial" panose="020B0604020202020204" pitchFamily="34" charset="0"/>
              </a:rPr>
              <a:t>L</a:t>
            </a:r>
            <a:r>
              <a:rPr lang="en-US" sz="2800" dirty="0" smtClean="0">
                <a:solidFill>
                  <a:srgbClr val="008000"/>
                </a:solidFill>
                <a:latin typeface="Arial" panose="020B0604020202020204" pitchFamily="34" charset="0"/>
                <a:cs typeface="Arial" panose="020B0604020202020204" pitchFamily="34" charset="0"/>
              </a:rPr>
              <a:t>earners should be guided in the development of ability framework to enable the reflection of individual development as a result of prior learnings &amp; experiences.  </a:t>
            </a:r>
          </a:p>
          <a:p>
            <a:pPr marL="800100" indent="-800100" algn="just"/>
            <a:endParaRPr lang="en-US" sz="2800" dirty="0">
              <a:solidFill>
                <a:srgbClr val="F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26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3316" name="Picture 4" descr="Image result for famous portraits of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955" y="0"/>
            <a:ext cx="4802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7" y="299743"/>
            <a:ext cx="72823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Types of Portfolio</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57655" y="947382"/>
            <a:ext cx="7282300" cy="5262979"/>
          </a:xfrm>
          <a:prstGeom prst="rect">
            <a:avLst/>
          </a:prstGeom>
          <a:noFill/>
        </p:spPr>
        <p:txBody>
          <a:bodyPr wrap="square" rtlCol="0">
            <a:spAutoFit/>
          </a:bodyPr>
          <a:lstStyle/>
          <a:p>
            <a:pPr marL="236538" indent="-236538">
              <a:buFont typeface="Arial" panose="020B0604020202020204" pitchFamily="34" charset="0"/>
              <a:buChar char="•"/>
            </a:pPr>
            <a:r>
              <a:rPr lang="en-US" sz="2800" u="sng" dirty="0" smtClean="0">
                <a:latin typeface="Arial" panose="020B0604020202020204" pitchFamily="34" charset="0"/>
                <a:cs typeface="Arial" panose="020B0604020202020204" pitchFamily="34" charset="0"/>
              </a:rPr>
              <a:t>Showcase Portfolio </a:t>
            </a:r>
            <a:r>
              <a:rPr lang="en-US" sz="2800" dirty="0" smtClean="0">
                <a:latin typeface="Arial" panose="020B0604020202020204" pitchFamily="34" charset="0"/>
                <a:cs typeface="Arial" panose="020B0604020202020204" pitchFamily="34" charset="0"/>
              </a:rPr>
              <a:t>– learners select their best works &amp; reflect thoughtfully on their quality.</a:t>
            </a:r>
          </a:p>
          <a:p>
            <a:pPr marL="236538" indent="-236538">
              <a:buFont typeface="Arial" panose="020B0604020202020204" pitchFamily="34" charset="0"/>
              <a:buChar char="•"/>
            </a:pPr>
            <a:r>
              <a:rPr lang="en-US" sz="2800" u="sng" dirty="0" smtClean="0">
                <a:latin typeface="Arial" panose="020B0604020202020204" pitchFamily="34" charset="0"/>
                <a:cs typeface="Arial" panose="020B0604020202020204" pitchFamily="34" charset="0"/>
              </a:rPr>
              <a:t>Documentation Portfolio </a:t>
            </a:r>
            <a:r>
              <a:rPr lang="en-US" sz="2800" dirty="0" smtClean="0">
                <a:latin typeface="Arial" panose="020B0604020202020204" pitchFamily="34" charset="0"/>
                <a:cs typeface="Arial" panose="020B0604020202020204" pitchFamily="34" charset="0"/>
              </a:rPr>
              <a:t>– displays the learners changes &amp; accomplishments. It highlights </a:t>
            </a:r>
            <a:r>
              <a:rPr lang="en-US" sz="2800" dirty="0">
                <a:latin typeface="Arial" panose="020B0604020202020204" pitchFamily="34" charset="0"/>
                <a:cs typeface="Arial" panose="020B0604020202020204" pitchFamily="34" charset="0"/>
              </a:rPr>
              <a:t>the development </a:t>
            </a:r>
            <a:r>
              <a:rPr lang="en-US" sz="2800" dirty="0" smtClean="0">
                <a:latin typeface="Arial" panose="020B0604020202020204" pitchFamily="34" charset="0"/>
                <a:cs typeface="Arial" panose="020B0604020202020204" pitchFamily="34" charset="0"/>
              </a:rPr>
              <a:t>&amp; </a:t>
            </a:r>
            <a:r>
              <a:rPr lang="en-US" sz="2800" dirty="0">
                <a:latin typeface="Arial" panose="020B0604020202020204" pitchFamily="34" charset="0"/>
                <a:cs typeface="Arial" panose="020B0604020202020204" pitchFamily="34" charset="0"/>
              </a:rPr>
              <a:t>improvement of </a:t>
            </a:r>
            <a:r>
              <a:rPr lang="en-US" sz="2800" dirty="0" smtClean="0">
                <a:latin typeface="Arial" panose="020B0604020202020204" pitchFamily="34" charset="0"/>
                <a:cs typeface="Arial" panose="020B0604020202020204" pitchFamily="34" charset="0"/>
              </a:rPr>
              <a:t>learners </a:t>
            </a:r>
            <a:r>
              <a:rPr lang="en-US" sz="2800" dirty="0">
                <a:latin typeface="Arial" panose="020B0604020202020204" pitchFamily="34" charset="0"/>
                <a:cs typeface="Arial" panose="020B0604020202020204" pitchFamily="34" charset="0"/>
              </a:rPr>
              <a:t>during a given period of </a:t>
            </a:r>
            <a:r>
              <a:rPr lang="en-US" sz="2800" dirty="0" smtClean="0">
                <a:latin typeface="Arial" panose="020B0604020202020204" pitchFamily="34" charset="0"/>
                <a:cs typeface="Arial" panose="020B0604020202020204" pitchFamily="34" charset="0"/>
              </a:rPr>
              <a:t>time.</a:t>
            </a:r>
          </a:p>
          <a:p>
            <a:pPr marL="236538" indent="-236538">
              <a:buFont typeface="Arial" panose="020B0604020202020204" pitchFamily="34" charset="0"/>
              <a:buChar char="•"/>
            </a:pPr>
            <a:r>
              <a:rPr lang="en-US" sz="2800" u="sng" dirty="0" smtClean="0">
                <a:latin typeface="Arial" panose="020B0604020202020204" pitchFamily="34" charset="0"/>
                <a:cs typeface="Arial" panose="020B0604020202020204" pitchFamily="34" charset="0"/>
              </a:rPr>
              <a:t>Process Portfolio </a:t>
            </a:r>
            <a:r>
              <a:rPr lang="en-US" sz="2800" dirty="0" smtClean="0">
                <a:latin typeface="Arial" panose="020B0604020202020204" pitchFamily="34" charset="0"/>
                <a:cs typeface="Arial" panose="020B0604020202020204" pitchFamily="34" charset="0"/>
              </a:rPr>
              <a:t>– it is </a:t>
            </a:r>
            <a:r>
              <a:rPr lang="en-US" sz="2800" dirty="0">
                <a:latin typeface="Arial" panose="020B0604020202020204" pitchFamily="34" charset="0"/>
                <a:cs typeface="Arial" panose="020B0604020202020204" pitchFamily="34" charset="0"/>
              </a:rPr>
              <a:t>a purposeful collection of student work that documents student growth from novice to master</a:t>
            </a:r>
            <a:r>
              <a:rPr lang="en-US" sz="2800" dirty="0" smtClean="0">
                <a:latin typeface="Arial" panose="020B0604020202020204" pitchFamily="34" charset="0"/>
                <a:cs typeface="Arial" panose="020B0604020202020204" pitchFamily="34" charset="0"/>
              </a:rPr>
              <a:t>. Its purpose </a:t>
            </a:r>
            <a:r>
              <a:rPr lang="en-US" sz="2800" dirty="0"/>
              <a:t>is </a:t>
            </a:r>
            <a:r>
              <a:rPr lang="en-US" sz="2800" dirty="0">
                <a:latin typeface="Arial" panose="020B0604020202020204" pitchFamily="34" charset="0"/>
                <a:cs typeface="Arial" panose="020B0604020202020204" pitchFamily="34" charset="0"/>
              </a:rPr>
              <a:t>to promote student reflection and ownership over the learning </a:t>
            </a:r>
            <a:r>
              <a:rPr lang="en-US" sz="2800" dirty="0" smtClean="0">
                <a:latin typeface="Arial" panose="020B0604020202020204" pitchFamily="34" charset="0"/>
                <a:cs typeface="Arial" panose="020B0604020202020204" pitchFamily="34" charset="0"/>
              </a:rPr>
              <a:t>process.  </a:t>
            </a:r>
          </a:p>
        </p:txBody>
      </p:sp>
    </p:spTree>
    <p:extLst>
      <p:ext uri="{BB962C8B-B14F-4D97-AF65-F5344CB8AC3E}">
        <p14:creationId xmlns:p14="http://schemas.microsoft.com/office/powerpoint/2010/main" val="1680434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3316" name="Picture 4" descr="Image result for famous portraits of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955" y="0"/>
            <a:ext cx="4802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655" y="32982"/>
            <a:ext cx="72823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Types of Portfolio</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157655" y="584775"/>
            <a:ext cx="7282300" cy="5509200"/>
          </a:xfrm>
          <a:prstGeom prst="rect">
            <a:avLst/>
          </a:prstGeom>
          <a:noFill/>
        </p:spPr>
        <p:txBody>
          <a:bodyPr wrap="square" rtlCol="0">
            <a:spAutoFit/>
          </a:bodyPr>
          <a:lstStyle/>
          <a:p>
            <a:pPr marL="236538" indent="-236538">
              <a:buFont typeface="Arial" panose="020B0604020202020204" pitchFamily="34" charset="0"/>
              <a:buChar char="•"/>
            </a:pPr>
            <a:r>
              <a:rPr lang="en-US" sz="3200" u="sng" dirty="0" smtClean="0">
                <a:latin typeface="Arial" panose="020B0604020202020204" pitchFamily="34" charset="0"/>
                <a:cs typeface="Arial" panose="020B0604020202020204" pitchFamily="34" charset="0"/>
              </a:rPr>
              <a:t>Product Portfolio </a:t>
            </a:r>
            <a:r>
              <a:rPr lang="en-US" sz="3200" dirty="0" smtClean="0">
                <a:latin typeface="Arial" panose="020B0604020202020204" pitchFamily="34" charset="0"/>
                <a:cs typeface="Arial" panose="020B0604020202020204" pitchFamily="34" charset="0"/>
              </a:rPr>
              <a:t>– similar to process portfolio except that its focus is on the end product rather than the process in which the product was developed. There in no information about the steps that was used in crafting the product.</a:t>
            </a:r>
          </a:p>
          <a:p>
            <a:pPr marL="236538" indent="-236538">
              <a:buFont typeface="Arial" panose="020B0604020202020204" pitchFamily="34" charset="0"/>
              <a:buChar char="•"/>
            </a:pPr>
            <a:r>
              <a:rPr lang="en-US" sz="3200" u="sng" dirty="0" smtClean="0">
                <a:latin typeface="Arial" panose="020B0604020202020204" pitchFamily="34" charset="0"/>
                <a:cs typeface="Arial" panose="020B0604020202020204" pitchFamily="34" charset="0"/>
              </a:rPr>
              <a:t>Standard-based Portfolio </a:t>
            </a:r>
            <a:r>
              <a:rPr lang="en-US" sz="3200" dirty="0" smtClean="0">
                <a:latin typeface="Arial" panose="020B0604020202020204" pitchFamily="34" charset="0"/>
                <a:cs typeface="Arial" panose="020B0604020202020204" pitchFamily="34" charset="0"/>
              </a:rPr>
              <a:t>– its focus is on specific learning standards. Evidence of accomplishments are gathered &amp; presented.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96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1"/>
            <a:ext cx="12191999" cy="6867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69498"/>
            <a:ext cx="8496300" cy="646331"/>
          </a:xfrm>
          <a:prstGeom prst="rect">
            <a:avLst/>
          </a:prstGeom>
          <a:noFill/>
        </p:spPr>
        <p:txBody>
          <a:bodyPr wrap="square" rtlCol="0">
            <a:spAutoFit/>
          </a:bodyPr>
          <a:lstStyle/>
          <a:p>
            <a:pPr algn="ctr"/>
            <a:r>
              <a:rPr lang="en-US" sz="3600" dirty="0" smtClean="0">
                <a:solidFill>
                  <a:srgbClr val="FFC000"/>
                </a:solidFill>
                <a:latin typeface="Arial" panose="020B0604020202020204" pitchFamily="34" charset="0"/>
                <a:cs typeface="Arial" panose="020B0604020202020204" pitchFamily="34" charset="0"/>
              </a:rPr>
              <a:t>Learning from Experience Worksheet</a:t>
            </a:r>
            <a:endParaRPr lang="en-US" sz="3600" dirty="0">
              <a:solidFill>
                <a:srgbClr val="FFC000"/>
              </a:solidFill>
              <a:latin typeface="Arial" panose="020B0604020202020204" pitchFamily="34" charset="0"/>
              <a:cs typeface="Arial" panose="020B0604020202020204" pitchFamily="34" charset="0"/>
            </a:endParaRPr>
          </a:p>
        </p:txBody>
      </p:sp>
      <p:sp>
        <p:nvSpPr>
          <p:cNvPr id="4" name="Rectangle 3"/>
          <p:cNvSpPr/>
          <p:nvPr/>
        </p:nvSpPr>
        <p:spPr>
          <a:xfrm>
            <a:off x="152400" y="785327"/>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33550" y="785327"/>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6225" y="785327"/>
            <a:ext cx="13335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Experience</a:t>
            </a:r>
            <a:endParaRPr lang="en-US" dirty="0">
              <a:latin typeface="Arial" panose="020B0604020202020204" pitchFamily="34" charset="0"/>
              <a:cs typeface="Arial" panose="020B0604020202020204" pitchFamily="34" charset="0"/>
            </a:endParaRPr>
          </a:p>
        </p:txBody>
      </p:sp>
      <p:sp>
        <p:nvSpPr>
          <p:cNvPr id="18" name="Rectangle 17"/>
          <p:cNvSpPr/>
          <p:nvPr/>
        </p:nvSpPr>
        <p:spPr>
          <a:xfrm>
            <a:off x="152400" y="4232007"/>
            <a:ext cx="1581150" cy="14287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733550" y="4232007"/>
            <a:ext cx="1581150" cy="14287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04975" y="2533542"/>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3825" y="2533542"/>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62868" y="2520526"/>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44018" y="2518877"/>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62575" y="802742"/>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781425" y="802742"/>
            <a:ext cx="1581150" cy="1428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4029" y="802742"/>
            <a:ext cx="1531253" cy="646331"/>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Time Spent </a:t>
            </a:r>
          </a:p>
          <a:p>
            <a:pPr algn="ctr"/>
            <a:r>
              <a:rPr lang="en-US" dirty="0" smtClean="0">
                <a:latin typeface="Arial" panose="020B0604020202020204" pitchFamily="34" charset="0"/>
                <a:cs typeface="Arial" panose="020B0604020202020204" pitchFamily="34" charset="0"/>
              </a:rPr>
              <a:t>in the Activity</a:t>
            </a:r>
            <a:endParaRPr lang="en-US" dirty="0"/>
          </a:p>
        </p:txBody>
      </p:sp>
      <p:sp>
        <p:nvSpPr>
          <p:cNvPr id="10" name="Rectangle 9"/>
          <p:cNvSpPr/>
          <p:nvPr/>
        </p:nvSpPr>
        <p:spPr>
          <a:xfrm>
            <a:off x="102488" y="2547270"/>
            <a:ext cx="1602487" cy="923330"/>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Description of </a:t>
            </a:r>
          </a:p>
          <a:p>
            <a:pPr algn="ctr"/>
            <a:r>
              <a:rPr lang="en-US" dirty="0" smtClean="0">
                <a:latin typeface="Arial" panose="020B0604020202020204" pitchFamily="34" charset="0"/>
                <a:cs typeface="Arial" panose="020B0604020202020204" pitchFamily="34" charset="0"/>
              </a:rPr>
              <a:t>Duties, Tasks, </a:t>
            </a:r>
          </a:p>
          <a:p>
            <a:pPr algn="ctr"/>
            <a:r>
              <a:rPr lang="en-US" dirty="0" smtClean="0">
                <a:latin typeface="Arial" panose="020B0604020202020204" pitchFamily="34" charset="0"/>
                <a:cs typeface="Arial" panose="020B0604020202020204" pitchFamily="34" charset="0"/>
              </a:rPr>
              <a:t>&amp; Activities</a:t>
            </a:r>
            <a:endParaRPr lang="en-US" dirty="0"/>
          </a:p>
        </p:txBody>
      </p:sp>
      <p:sp>
        <p:nvSpPr>
          <p:cNvPr id="13" name="Rectangle 12"/>
          <p:cNvSpPr/>
          <p:nvPr/>
        </p:nvSpPr>
        <p:spPr>
          <a:xfrm>
            <a:off x="3762868" y="2574591"/>
            <a:ext cx="1541165" cy="1200329"/>
          </a:xfrm>
          <a:prstGeom prst="rect">
            <a:avLst/>
          </a:prstGeom>
        </p:spPr>
        <p:txBody>
          <a:bodyPr wrap="square">
            <a:spAutoFit/>
          </a:bodyPr>
          <a:lstStyle/>
          <a:p>
            <a:r>
              <a:rPr lang="en-US" dirty="0" smtClean="0"/>
              <a:t>Description of </a:t>
            </a:r>
          </a:p>
          <a:p>
            <a:pPr algn="ctr"/>
            <a:r>
              <a:rPr lang="en-US" dirty="0" smtClean="0"/>
              <a:t>Learning Outcomes &amp; Competencies</a:t>
            </a:r>
            <a:endParaRPr lang="en-US" dirty="0"/>
          </a:p>
        </p:txBody>
      </p:sp>
      <p:sp>
        <p:nvSpPr>
          <p:cNvPr id="14" name="Rectangle 13"/>
          <p:cNvSpPr/>
          <p:nvPr/>
        </p:nvSpPr>
        <p:spPr>
          <a:xfrm>
            <a:off x="102488" y="4190858"/>
            <a:ext cx="1736373" cy="369332"/>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rPr>
              <a:t>Documentation</a:t>
            </a:r>
            <a:endParaRPr lang="en-US" dirty="0">
              <a:solidFill>
                <a:schemeClr val="bg1"/>
              </a:solidFill>
            </a:endParaRPr>
          </a:p>
        </p:txBody>
      </p:sp>
      <p:sp>
        <p:nvSpPr>
          <p:cNvPr id="33" name="Rectangle 32"/>
          <p:cNvSpPr/>
          <p:nvPr/>
        </p:nvSpPr>
        <p:spPr>
          <a:xfrm>
            <a:off x="3742875" y="4184387"/>
            <a:ext cx="1581150" cy="14287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28859" y="4184387"/>
            <a:ext cx="1581150" cy="14287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928156" y="4155297"/>
            <a:ext cx="1210588" cy="369332"/>
          </a:xfrm>
          <a:prstGeom prst="rect">
            <a:avLst/>
          </a:prstGeom>
        </p:spPr>
        <p:txBody>
          <a:bodyPr wrap="none">
            <a:spAutoFit/>
          </a:bodyPr>
          <a:lstStyle/>
          <a:p>
            <a:r>
              <a:rPr lang="en-US" dirty="0" smtClean="0">
                <a:solidFill>
                  <a:schemeClr val="bg1"/>
                </a:solidFill>
                <a:latin typeface="Arial" panose="020B0604020202020204" pitchFamily="34" charset="0"/>
                <a:cs typeface="Arial" panose="020B0604020202020204" pitchFamily="34" charset="0"/>
              </a:rPr>
              <a:t>Reflection</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259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50" y="0"/>
            <a:ext cx="11487150" cy="4705350"/>
          </a:xfrm>
        </p:spPr>
        <p:txBody>
          <a:bodyPr>
            <a:normAutofit/>
          </a:bodyPr>
          <a:lstStyle/>
          <a:p>
            <a:pPr marL="0" indent="0" algn="ctr">
              <a:buNone/>
            </a:pPr>
            <a:r>
              <a:rPr lang="en-US" sz="8000" dirty="0" smtClean="0">
                <a:solidFill>
                  <a:srgbClr val="FF0000"/>
                </a:solidFill>
                <a:latin typeface="Cooper Black" panose="0208090404030B020404" pitchFamily="18" charset="0"/>
                <a:cs typeface="Arial" panose="020B0604020202020204" pitchFamily="34" charset="0"/>
              </a:rPr>
              <a:t>A</a:t>
            </a:r>
            <a:r>
              <a:rPr lang="en-US" sz="8000" dirty="0" smtClean="0">
                <a:solidFill>
                  <a:schemeClr val="accent6">
                    <a:lumMod val="75000"/>
                  </a:schemeClr>
                </a:solidFill>
                <a:latin typeface="Cooper Black" panose="0208090404030B020404" pitchFamily="18" charset="0"/>
                <a:cs typeface="Arial" panose="020B0604020202020204" pitchFamily="34" charset="0"/>
              </a:rPr>
              <a:t>R</a:t>
            </a:r>
            <a:r>
              <a:rPr lang="en-US" sz="8000" dirty="0" smtClean="0">
                <a:solidFill>
                  <a:schemeClr val="accent2">
                    <a:lumMod val="50000"/>
                  </a:schemeClr>
                </a:solidFill>
                <a:latin typeface="Cooper Black" panose="0208090404030B020404" pitchFamily="18" charset="0"/>
                <a:cs typeface="Arial" panose="020B0604020202020204" pitchFamily="34" charset="0"/>
              </a:rPr>
              <a:t>T</a:t>
            </a:r>
            <a:r>
              <a:rPr lang="en-US" sz="8000" dirty="0" smtClean="0">
                <a:latin typeface="Arial" panose="020B0604020202020204" pitchFamily="34" charset="0"/>
                <a:cs typeface="Arial" panose="020B0604020202020204" pitchFamily="34" charset="0"/>
              </a:rPr>
              <a:t> </a:t>
            </a:r>
          </a:p>
          <a:p>
            <a:pPr marL="0" indent="0" algn="ctr">
              <a:buNone/>
            </a:pPr>
            <a:r>
              <a:rPr lang="en-US" sz="4000" dirty="0" smtClean="0">
                <a:solidFill>
                  <a:srgbClr val="FF0066"/>
                </a:solidFill>
                <a:latin typeface="Arial" panose="020B0604020202020204" pitchFamily="34" charset="0"/>
                <a:cs typeface="Arial" panose="020B0604020202020204" pitchFamily="34" charset="0"/>
              </a:rPr>
              <a:t>could</a:t>
            </a:r>
            <a:r>
              <a:rPr lang="en-US" sz="4000" dirty="0" smtClean="0">
                <a:latin typeface="Arial" panose="020B0604020202020204" pitchFamily="34" charset="0"/>
                <a:cs typeface="Arial" panose="020B0604020202020204" pitchFamily="34" charset="0"/>
              </a:rPr>
              <a:t> </a:t>
            </a:r>
            <a:r>
              <a:rPr lang="en-US" sz="4000" dirty="0">
                <a:solidFill>
                  <a:srgbClr val="3399FF"/>
                </a:solidFill>
                <a:latin typeface="Arial" panose="020B0604020202020204" pitchFamily="34" charset="0"/>
                <a:cs typeface="Arial" panose="020B0604020202020204" pitchFamily="34" charset="0"/>
              </a:rPr>
              <a:t>serve</a:t>
            </a:r>
            <a:r>
              <a:rPr lang="en-US" sz="4000" dirty="0">
                <a:latin typeface="Arial" panose="020B0604020202020204" pitchFamily="34" charset="0"/>
                <a:cs typeface="Arial" panose="020B0604020202020204" pitchFamily="34" charset="0"/>
              </a:rPr>
              <a:t> </a:t>
            </a:r>
            <a:r>
              <a:rPr lang="en-US" sz="4000" dirty="0">
                <a:solidFill>
                  <a:srgbClr val="660033"/>
                </a:solidFill>
                <a:latin typeface="Arial" panose="020B0604020202020204" pitchFamily="34" charset="0"/>
                <a:cs typeface="Arial" panose="020B0604020202020204" pitchFamily="34" charset="0"/>
              </a:rPr>
              <a:t>to </a:t>
            </a:r>
            <a:r>
              <a:rPr lang="en-US" sz="4000" dirty="0">
                <a:solidFill>
                  <a:srgbClr val="009900"/>
                </a:solidFill>
                <a:latin typeface="Arial" panose="020B0604020202020204" pitchFamily="34" charset="0"/>
                <a:cs typeface="Arial" panose="020B0604020202020204" pitchFamily="34" charset="0"/>
              </a:rPr>
              <a:t>make</a:t>
            </a:r>
            <a:r>
              <a:rPr lang="en-US" sz="4000" dirty="0">
                <a:latin typeface="Arial" panose="020B0604020202020204" pitchFamily="34" charset="0"/>
                <a:cs typeface="Arial" panose="020B0604020202020204" pitchFamily="34" charset="0"/>
              </a:rPr>
              <a:t> </a:t>
            </a:r>
            <a:r>
              <a:rPr lang="en-US" sz="4000" dirty="0">
                <a:solidFill>
                  <a:srgbClr val="9933FF"/>
                </a:solidFill>
                <a:latin typeface="Arial" panose="020B0604020202020204" pitchFamily="34" charset="0"/>
                <a:cs typeface="Arial" panose="020B0604020202020204" pitchFamily="34" charset="0"/>
              </a:rPr>
              <a:t>the</a:t>
            </a: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world</a:t>
            </a:r>
            <a:r>
              <a:rPr lang="en-US" sz="4000" dirty="0">
                <a:latin typeface="Arial" panose="020B0604020202020204" pitchFamily="34" charset="0"/>
                <a:cs typeface="Arial" panose="020B0604020202020204" pitchFamily="34" charset="0"/>
              </a:rPr>
              <a:t> </a:t>
            </a:r>
            <a:r>
              <a:rPr lang="en-US" sz="4000" dirty="0">
                <a:solidFill>
                  <a:srgbClr val="0033CC"/>
                </a:solidFill>
                <a:latin typeface="Arial" panose="020B0604020202020204" pitchFamily="34" charset="0"/>
                <a:cs typeface="Arial" panose="020B0604020202020204" pitchFamily="34" charset="0"/>
              </a:rPr>
              <a:t>fresh</a:t>
            </a:r>
            <a:r>
              <a:rPr lang="en-US" sz="4000" dirty="0">
                <a:latin typeface="Arial" panose="020B0604020202020204" pitchFamily="34" charset="0"/>
                <a:cs typeface="Arial" panose="020B0604020202020204" pitchFamily="34" charset="0"/>
              </a:rPr>
              <a:t> </a:t>
            </a:r>
            <a:r>
              <a:rPr lang="en-US" sz="4000" dirty="0">
                <a:solidFill>
                  <a:srgbClr val="008000"/>
                </a:solidFill>
                <a:latin typeface="Arial" panose="020B0604020202020204" pitchFamily="34" charset="0"/>
                <a:cs typeface="Arial" panose="020B0604020202020204" pitchFamily="34" charset="0"/>
              </a:rPr>
              <a:t>and</a:t>
            </a:r>
            <a:r>
              <a:rPr lang="en-US" sz="4000" dirty="0">
                <a:latin typeface="Arial" panose="020B0604020202020204" pitchFamily="34" charset="0"/>
                <a:cs typeface="Arial" panose="020B0604020202020204" pitchFamily="34" charset="0"/>
              </a:rPr>
              <a:t> </a:t>
            </a:r>
            <a:r>
              <a:rPr lang="en-US" sz="4000" dirty="0">
                <a:solidFill>
                  <a:srgbClr val="663300"/>
                </a:solidFill>
                <a:latin typeface="Arial" panose="020B0604020202020204" pitchFamily="34" charset="0"/>
                <a:cs typeface="Arial" panose="020B0604020202020204" pitchFamily="34" charset="0"/>
              </a:rPr>
              <a:t>strange</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marL="0" indent="0" algn="ctr">
              <a:buNone/>
            </a:pPr>
            <a:r>
              <a:rPr lang="en-US" sz="8000" dirty="0" smtClean="0">
                <a:solidFill>
                  <a:srgbClr val="FF0000"/>
                </a:solidFill>
                <a:latin typeface="Cooper Black" panose="0208090404030B020404" pitchFamily="18" charset="0"/>
                <a:cs typeface="Arial" panose="020B0604020202020204" pitchFamily="34" charset="0"/>
              </a:rPr>
              <a:t>A</a:t>
            </a:r>
            <a:r>
              <a:rPr lang="en-US" sz="8000" dirty="0" smtClean="0">
                <a:solidFill>
                  <a:schemeClr val="accent6">
                    <a:lumMod val="75000"/>
                  </a:schemeClr>
                </a:solidFill>
                <a:latin typeface="Cooper Black" panose="0208090404030B020404" pitchFamily="18" charset="0"/>
                <a:cs typeface="Arial" panose="020B0604020202020204" pitchFamily="34" charset="0"/>
              </a:rPr>
              <a:t>R</a:t>
            </a:r>
            <a:r>
              <a:rPr lang="en-US" sz="8000" dirty="0" smtClean="0">
                <a:solidFill>
                  <a:schemeClr val="accent2">
                    <a:lumMod val="50000"/>
                  </a:schemeClr>
                </a:solidFill>
                <a:latin typeface="Cooper Black" panose="0208090404030B020404" pitchFamily="18" charset="0"/>
                <a:cs typeface="Arial" panose="020B0604020202020204" pitchFamily="34" charset="0"/>
              </a:rPr>
              <a:t>T</a:t>
            </a:r>
            <a:r>
              <a:rPr lang="en-US" sz="7700" dirty="0" smtClean="0">
                <a:solidFill>
                  <a:schemeClr val="accent2">
                    <a:lumMod val="50000"/>
                  </a:schemeClr>
                </a:solidFill>
                <a:latin typeface="Cooper Black" panose="0208090404030B020404" pitchFamily="18" charset="0"/>
                <a:cs typeface="Arial" panose="020B0604020202020204" pitchFamily="34" charset="0"/>
              </a:rPr>
              <a:t> </a:t>
            </a:r>
            <a:endParaRPr lang="en-US" sz="7700" dirty="0">
              <a:solidFill>
                <a:srgbClr val="FF0000"/>
              </a:solidFill>
              <a:latin typeface="Cooper Black" panose="0208090404030B020404" pitchFamily="18" charset="0"/>
              <a:cs typeface="Arial" panose="020B0604020202020204" pitchFamily="34" charset="0"/>
            </a:endParaRPr>
          </a:p>
          <a:p>
            <a:pPr marL="0" indent="0" algn="ctr">
              <a:buNone/>
            </a:pPr>
            <a:r>
              <a:rPr lang="en-US" sz="4000" dirty="0" smtClean="0">
                <a:solidFill>
                  <a:schemeClr val="accent2">
                    <a:lumMod val="75000"/>
                  </a:schemeClr>
                </a:solidFill>
                <a:latin typeface="Arial" panose="020B0604020202020204" pitchFamily="34" charset="0"/>
                <a:cs typeface="Arial" panose="020B0604020202020204" pitchFamily="34" charset="0"/>
              </a:rPr>
              <a:t>could</a:t>
            </a:r>
            <a:r>
              <a:rPr lang="en-US" sz="4000" dirty="0" smtClean="0">
                <a:latin typeface="Arial" panose="020B0604020202020204" pitchFamily="34" charset="0"/>
                <a:cs typeface="Arial" panose="020B0604020202020204" pitchFamily="34" charset="0"/>
              </a:rPr>
              <a:t> </a:t>
            </a:r>
            <a:r>
              <a:rPr lang="en-US" sz="4000" dirty="0">
                <a:solidFill>
                  <a:srgbClr val="9933FF"/>
                </a:solidFill>
                <a:latin typeface="Arial" panose="020B0604020202020204" pitchFamily="34" charset="0"/>
                <a:cs typeface="Arial" panose="020B0604020202020204" pitchFamily="34" charset="0"/>
              </a:rPr>
              <a:t>make</a:t>
            </a:r>
            <a:r>
              <a:rPr lang="en-US" sz="4000" dirty="0">
                <a:latin typeface="Arial" panose="020B0604020202020204" pitchFamily="34" charset="0"/>
                <a:cs typeface="Arial" panose="020B0604020202020204" pitchFamily="34" charset="0"/>
              </a:rPr>
              <a:t> </a:t>
            </a:r>
            <a:r>
              <a:rPr lang="en-US" sz="4000" dirty="0">
                <a:solidFill>
                  <a:srgbClr val="FF0066"/>
                </a:solidFill>
                <a:latin typeface="Arial" panose="020B0604020202020204" pitchFamily="34" charset="0"/>
                <a:cs typeface="Arial" panose="020B0604020202020204" pitchFamily="34" charset="0"/>
              </a:rPr>
              <a:t>us</a:t>
            </a:r>
            <a:r>
              <a:rPr lang="en-US" sz="4000" dirty="0">
                <a:latin typeface="Arial" panose="020B0604020202020204" pitchFamily="34" charset="0"/>
                <a:cs typeface="Arial" panose="020B0604020202020204" pitchFamily="34" charset="0"/>
              </a:rPr>
              <a:t> </a:t>
            </a:r>
            <a:r>
              <a:rPr lang="en-US" sz="4000" dirty="0">
                <a:solidFill>
                  <a:srgbClr val="663300"/>
                </a:solidFill>
                <a:latin typeface="Arial" panose="020B0604020202020204" pitchFamily="34" charset="0"/>
                <a:cs typeface="Arial" panose="020B0604020202020204" pitchFamily="34" charset="0"/>
              </a:rPr>
              <a:t>look</a:t>
            </a:r>
            <a:r>
              <a:rPr lang="en-US" sz="4000" dirty="0">
                <a:latin typeface="Arial" panose="020B0604020202020204" pitchFamily="34" charset="0"/>
                <a:cs typeface="Arial" panose="020B0604020202020204" pitchFamily="34" charset="0"/>
              </a:rPr>
              <a:t> </a:t>
            </a:r>
            <a:r>
              <a:rPr lang="en-US" sz="4000" dirty="0">
                <a:solidFill>
                  <a:srgbClr val="990099"/>
                </a:solidFill>
                <a:latin typeface="Arial" panose="020B0604020202020204" pitchFamily="34" charset="0"/>
                <a:cs typeface="Arial" panose="020B0604020202020204" pitchFamily="34" charset="0"/>
              </a:rPr>
              <a:t>at </a:t>
            </a:r>
            <a:r>
              <a:rPr lang="en-US" sz="4000" dirty="0">
                <a:solidFill>
                  <a:srgbClr val="3399FF"/>
                </a:solidFill>
                <a:latin typeface="Arial" panose="020B0604020202020204" pitchFamily="34" charset="0"/>
                <a:cs typeface="Arial" panose="020B0604020202020204" pitchFamily="34" charset="0"/>
              </a:rPr>
              <a:t>the</a:t>
            </a:r>
            <a:r>
              <a:rPr lang="en-US" sz="4000" dirty="0">
                <a:latin typeface="Arial" panose="020B0604020202020204" pitchFamily="34" charset="0"/>
                <a:cs typeface="Arial" panose="020B0604020202020204" pitchFamily="34" charset="0"/>
              </a:rPr>
              <a:t> </a:t>
            </a:r>
            <a:r>
              <a:rPr lang="en-US" sz="4000" dirty="0">
                <a:solidFill>
                  <a:srgbClr val="FF6600"/>
                </a:solidFill>
                <a:latin typeface="Arial" panose="020B0604020202020204" pitchFamily="34" charset="0"/>
                <a:cs typeface="Arial" panose="020B0604020202020204" pitchFamily="34" charset="0"/>
              </a:rPr>
              <a:t>world</a:t>
            </a:r>
            <a:r>
              <a:rPr lang="en-US" sz="4000" dirty="0">
                <a:latin typeface="Arial" panose="020B0604020202020204" pitchFamily="34" charset="0"/>
                <a:cs typeface="Arial" panose="020B0604020202020204" pitchFamily="34" charset="0"/>
              </a:rPr>
              <a:t> </a:t>
            </a:r>
            <a:r>
              <a:rPr lang="en-US" sz="4000" dirty="0">
                <a:solidFill>
                  <a:srgbClr val="FF0066"/>
                </a:solidFill>
                <a:latin typeface="Arial" panose="020B0604020202020204" pitchFamily="34" charset="0"/>
                <a:cs typeface="Arial" panose="020B0604020202020204" pitchFamily="34" charset="0"/>
              </a:rPr>
              <a:t>in</a:t>
            </a:r>
            <a:r>
              <a:rPr lang="en-US" sz="4000" dirty="0">
                <a:latin typeface="Arial" panose="020B0604020202020204" pitchFamily="34" charset="0"/>
                <a:cs typeface="Arial" panose="020B0604020202020204" pitchFamily="34" charset="0"/>
              </a:rPr>
              <a:t> </a:t>
            </a:r>
            <a:r>
              <a:rPr lang="en-US" sz="4000" dirty="0">
                <a:solidFill>
                  <a:srgbClr val="00B050"/>
                </a:solidFill>
                <a:latin typeface="Arial" panose="020B0604020202020204" pitchFamily="34" charset="0"/>
                <a:cs typeface="Arial" panose="020B0604020202020204" pitchFamily="34" charset="0"/>
              </a:rPr>
              <a:t>new</a:t>
            </a:r>
            <a:r>
              <a:rPr lang="en-US" sz="4000" dirty="0">
                <a:latin typeface="Arial" panose="020B0604020202020204" pitchFamily="34" charset="0"/>
                <a:cs typeface="Arial" panose="020B0604020202020204" pitchFamily="34" charset="0"/>
              </a:rPr>
              <a:t> </a:t>
            </a:r>
            <a:r>
              <a:rPr lang="en-US" sz="4000" dirty="0" smtClean="0">
                <a:solidFill>
                  <a:srgbClr val="6600FF"/>
                </a:solidFill>
                <a:latin typeface="Arial" panose="020B0604020202020204" pitchFamily="34" charset="0"/>
                <a:cs typeface="Arial" panose="020B0604020202020204" pitchFamily="34" charset="0"/>
              </a:rPr>
              <a:t>ways.</a:t>
            </a:r>
            <a:endParaRPr lang="en-US" sz="4000" dirty="0">
              <a:solidFill>
                <a:srgbClr val="6600FF"/>
              </a:solidFill>
              <a:latin typeface="Arial" panose="020B0604020202020204" pitchFamily="34" charset="0"/>
              <a:cs typeface="Arial" panose="020B0604020202020204" pitchFamily="34" charset="0"/>
            </a:endParaRPr>
          </a:p>
        </p:txBody>
      </p:sp>
      <p:pic>
        <p:nvPicPr>
          <p:cNvPr id="4106" name="Picture 10" descr="Image result for mona li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15" y="3955932"/>
            <a:ext cx="2011514" cy="243956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mona l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280" y="3955932"/>
            <a:ext cx="1830332" cy="242167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201" y="3955932"/>
            <a:ext cx="2439565" cy="243956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31"/>
          <a:stretch/>
        </p:blipFill>
        <p:spPr bwMode="auto">
          <a:xfrm>
            <a:off x="7593334" y="3955932"/>
            <a:ext cx="1783565" cy="2457461"/>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1467" y="3955932"/>
            <a:ext cx="2049078" cy="245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89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075" name="Picture 3" descr="C:\Users\Perez\Documents\CPAE Training Materials\CPAE IM\IM Photos\11578_622294894463815_217212269_n - Copy.jpg"/>
          <p:cNvPicPr>
            <a:picLocks noChangeAspect="1" noChangeArrowheads="1"/>
          </p:cNvPicPr>
          <p:nvPr/>
        </p:nvPicPr>
        <p:blipFill>
          <a:blip r:embed="rId3" cstate="print"/>
          <a:srcRect/>
          <a:stretch>
            <a:fillRect/>
          </a:stretch>
        </p:blipFill>
        <p:spPr bwMode="auto">
          <a:xfrm>
            <a:off x="8796338" y="3086100"/>
            <a:ext cx="2266950" cy="2895600"/>
          </a:xfrm>
          <a:prstGeom prst="rect">
            <a:avLst/>
          </a:prstGeom>
          <a:noFill/>
        </p:spPr>
      </p:pic>
      <p:sp>
        <p:nvSpPr>
          <p:cNvPr id="10" name="Rectangle 9"/>
          <p:cNvSpPr/>
          <p:nvPr/>
        </p:nvSpPr>
        <p:spPr>
          <a:xfrm>
            <a:off x="4462465" y="914400"/>
            <a:ext cx="4216852" cy="411480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chemeClr val="accent6">
                    <a:lumMod val="75000"/>
                  </a:schemeClr>
                </a:solidFill>
                <a:latin typeface="Comic Sans MS" pitchFamily="66" charset="0"/>
              </a:rPr>
              <a:t>“Tell </a:t>
            </a:r>
            <a:r>
              <a:rPr lang="en-US" sz="4000" b="1" dirty="0">
                <a:solidFill>
                  <a:schemeClr val="accent6">
                    <a:lumMod val="75000"/>
                  </a:schemeClr>
                </a:solidFill>
                <a:latin typeface="Comic Sans MS" pitchFamily="66" charset="0"/>
              </a:rPr>
              <a:t>me &amp; I’ll </a:t>
            </a:r>
            <a:r>
              <a:rPr lang="en-US" sz="4000" b="1" dirty="0" smtClean="0">
                <a:solidFill>
                  <a:schemeClr val="accent6">
                    <a:lumMod val="75000"/>
                  </a:schemeClr>
                </a:solidFill>
                <a:latin typeface="Comic Sans MS" pitchFamily="66" charset="0"/>
              </a:rPr>
              <a:t>forget;</a:t>
            </a:r>
            <a:r>
              <a:rPr lang="en-US" sz="4000" b="1" dirty="0" smtClean="0">
                <a:latin typeface="Comic Sans MS" pitchFamily="66" charset="0"/>
              </a:rPr>
              <a:t> </a:t>
            </a:r>
            <a:endParaRPr lang="en-US" sz="4000" b="1" dirty="0">
              <a:latin typeface="Comic Sans MS" pitchFamily="66" charset="0"/>
            </a:endParaRPr>
          </a:p>
          <a:p>
            <a:pPr algn="ctr"/>
            <a:r>
              <a:rPr lang="en-US" sz="4000" b="1" dirty="0">
                <a:solidFill>
                  <a:srgbClr val="00B050"/>
                </a:solidFill>
                <a:latin typeface="Comic Sans MS" pitchFamily="66" charset="0"/>
              </a:rPr>
              <a:t>Show me &amp; I may </a:t>
            </a:r>
            <a:r>
              <a:rPr lang="en-US" sz="4000" b="1" dirty="0" smtClean="0">
                <a:solidFill>
                  <a:srgbClr val="00B050"/>
                </a:solidFill>
                <a:latin typeface="Comic Sans MS" pitchFamily="66" charset="0"/>
              </a:rPr>
              <a:t>remember;</a:t>
            </a:r>
            <a:r>
              <a:rPr lang="en-US" sz="4000" b="1" dirty="0" smtClean="0">
                <a:latin typeface="Comic Sans MS" pitchFamily="66" charset="0"/>
              </a:rPr>
              <a:t> </a:t>
            </a:r>
            <a:endParaRPr lang="en-US" sz="4000" b="1" dirty="0">
              <a:latin typeface="Comic Sans MS" pitchFamily="66" charset="0"/>
            </a:endParaRPr>
          </a:p>
          <a:p>
            <a:pPr algn="ctr"/>
            <a:r>
              <a:rPr lang="en-US" sz="4000" b="1" dirty="0">
                <a:solidFill>
                  <a:srgbClr val="7030A0"/>
                </a:solidFill>
                <a:latin typeface="Comic Sans MS" pitchFamily="66" charset="0"/>
              </a:rPr>
              <a:t>Involve me &amp; I’ll understand</a:t>
            </a:r>
            <a:r>
              <a:rPr lang="en-US" sz="4000" b="1" dirty="0">
                <a:latin typeface="Comic Sans MS" pitchFamily="66" charset="0"/>
              </a:rPr>
              <a:t>”</a:t>
            </a:r>
          </a:p>
        </p:txBody>
      </p:sp>
      <p:pic>
        <p:nvPicPr>
          <p:cNvPr id="3076" name="Picture 4" descr="C:\Users\Perez\Documents\CPAE Training Materials\CPAE IM\IM Photos\21637_615446245148680_845973108_n - Copy.jpg"/>
          <p:cNvPicPr>
            <a:picLocks noChangeAspect="1" noChangeArrowheads="1"/>
          </p:cNvPicPr>
          <p:nvPr/>
        </p:nvPicPr>
        <p:blipFill>
          <a:blip r:embed="rId4" cstate="print"/>
          <a:srcRect/>
          <a:stretch>
            <a:fillRect/>
          </a:stretch>
        </p:blipFill>
        <p:spPr bwMode="auto">
          <a:xfrm>
            <a:off x="1185864" y="3276600"/>
            <a:ext cx="3276600" cy="2514600"/>
          </a:xfrm>
          <a:prstGeom prst="rect">
            <a:avLst/>
          </a:prstGeom>
          <a:noFill/>
        </p:spPr>
      </p:pic>
      <p:pic>
        <p:nvPicPr>
          <p:cNvPr id="3077" name="Picture 5" descr="C:\Users\Perez\Documents\CPAE Training Materials\CPAE IM\IM Photos\32588_615444128482225_536275718_n - Copy.jpg"/>
          <p:cNvPicPr>
            <a:picLocks noChangeAspect="1" noChangeArrowheads="1"/>
          </p:cNvPicPr>
          <p:nvPr/>
        </p:nvPicPr>
        <p:blipFill>
          <a:blip r:embed="rId5" cstate="print"/>
          <a:srcRect/>
          <a:stretch>
            <a:fillRect/>
          </a:stretch>
        </p:blipFill>
        <p:spPr bwMode="auto">
          <a:xfrm>
            <a:off x="8520113" y="381000"/>
            <a:ext cx="2819400" cy="2209800"/>
          </a:xfrm>
          <a:prstGeom prst="rect">
            <a:avLst/>
          </a:prstGeom>
          <a:noFill/>
        </p:spPr>
      </p:pic>
      <p:pic>
        <p:nvPicPr>
          <p:cNvPr id="3079" name="Picture 7" descr="C:\Users\Perez\Documents\CPAE Training Materials\CPAE IM\IM Photos\600121_615446285148676_2037464178_n.jpg"/>
          <p:cNvPicPr>
            <a:picLocks noChangeAspect="1" noChangeArrowheads="1"/>
          </p:cNvPicPr>
          <p:nvPr/>
        </p:nvPicPr>
        <p:blipFill>
          <a:blip r:embed="rId6" cstate="print"/>
          <a:srcRect/>
          <a:stretch>
            <a:fillRect/>
          </a:stretch>
        </p:blipFill>
        <p:spPr bwMode="auto">
          <a:xfrm>
            <a:off x="1185864" y="457200"/>
            <a:ext cx="3159579" cy="2057400"/>
          </a:xfrm>
          <a:prstGeom prst="rect">
            <a:avLst/>
          </a:prstGeom>
          <a:noFill/>
        </p:spPr>
      </p:pic>
    </p:spTree>
    <p:extLst>
      <p:ext uri="{BB962C8B-B14F-4D97-AF65-F5344CB8AC3E}">
        <p14:creationId xmlns:p14="http://schemas.microsoft.com/office/powerpoint/2010/main" val="3923924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Image result for modern sculpture ch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2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2890" y="514350"/>
            <a:ext cx="7561073" cy="4154984"/>
          </a:xfrm>
          <a:prstGeom prst="rect">
            <a:avLst/>
          </a:prstGeom>
          <a:noFill/>
        </p:spPr>
        <p:txBody>
          <a:bodyPr wrap="square" rtlCol="0">
            <a:spAutoFit/>
          </a:bodyPr>
          <a:lstStyle/>
          <a:p>
            <a:pPr algn="ctr"/>
            <a:r>
              <a:rPr lang="en-US" sz="8800" dirty="0" err="1" smtClean="0">
                <a:solidFill>
                  <a:srgbClr val="FFFF00"/>
                </a:solidFill>
                <a:latin typeface="Rockwell Extra Bold" panose="02060903040505020403" pitchFamily="18" charset="0"/>
              </a:rPr>
              <a:t>Maraming</a:t>
            </a:r>
            <a:r>
              <a:rPr lang="en-US" sz="8800" dirty="0" smtClean="0">
                <a:solidFill>
                  <a:srgbClr val="FFFF00"/>
                </a:solidFill>
                <a:latin typeface="Rockwell Extra Bold" panose="02060903040505020403" pitchFamily="18" charset="0"/>
              </a:rPr>
              <a:t> </a:t>
            </a:r>
            <a:r>
              <a:rPr lang="en-US" sz="8800" dirty="0" err="1" smtClean="0">
                <a:solidFill>
                  <a:srgbClr val="FFFF00"/>
                </a:solidFill>
                <a:latin typeface="Rockwell Extra Bold" panose="02060903040505020403" pitchFamily="18" charset="0"/>
              </a:rPr>
              <a:t>salamat</a:t>
            </a:r>
            <a:r>
              <a:rPr lang="en-US" sz="8800" dirty="0" smtClean="0">
                <a:solidFill>
                  <a:srgbClr val="FFFF00"/>
                </a:solidFill>
                <a:latin typeface="Rockwell Extra Bold" panose="02060903040505020403" pitchFamily="18" charset="0"/>
              </a:rPr>
              <a:t> </a:t>
            </a:r>
            <a:r>
              <a:rPr lang="en-US" sz="8800" dirty="0" err="1" smtClean="0">
                <a:solidFill>
                  <a:srgbClr val="FFFF00"/>
                </a:solidFill>
                <a:latin typeface="Rockwell Extra Bold" panose="02060903040505020403" pitchFamily="18" charset="0"/>
              </a:rPr>
              <a:t>po</a:t>
            </a:r>
            <a:endParaRPr lang="en-US" sz="8800" dirty="0">
              <a:solidFill>
                <a:srgbClr val="FFFF00"/>
              </a:solidFill>
              <a:latin typeface="Rockwell Extra Bold" panose="02060903040505020403" pitchFamily="18" charset="0"/>
            </a:endParaRPr>
          </a:p>
        </p:txBody>
      </p:sp>
    </p:spTree>
    <p:extLst>
      <p:ext uri="{BB962C8B-B14F-4D97-AF65-F5344CB8AC3E}">
        <p14:creationId xmlns:p14="http://schemas.microsoft.com/office/powerpoint/2010/main" val="8403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8194" name="Picture 2" descr="Image result for famous art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11" y="0"/>
            <a:ext cx="4792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0" y="210045"/>
            <a:ext cx="8164567" cy="1569660"/>
          </a:xfrm>
          <a:prstGeom prst="rect">
            <a:avLst/>
          </a:prstGeom>
          <a:noFill/>
          <a:ln>
            <a:noFill/>
          </a:ln>
        </p:spPr>
        <p:txBody>
          <a:bodyPr wrap="square" rtlCol="0">
            <a:spAutoFit/>
          </a:bodyPr>
          <a:lstStyle/>
          <a:p>
            <a:pPr marL="457200" indent="-111125"/>
            <a:r>
              <a:rPr lang="en-US" sz="3200" dirty="0" smtClean="0">
                <a:solidFill>
                  <a:schemeClr val="bg1"/>
                </a:solidFill>
                <a:latin typeface="Arial" panose="020B0604020202020204" pitchFamily="34" charset="0"/>
                <a:cs typeface="Arial" panose="020B0604020202020204" pitchFamily="34" charset="0"/>
              </a:rPr>
              <a:t>☺ Let us EXPLORE!</a:t>
            </a:r>
          </a:p>
          <a:p>
            <a:pPr marL="630238" indent="-284163">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Get a piece of paper &amp; draw as many kinds of lines that you can think of.</a:t>
            </a:r>
          </a:p>
        </p:txBody>
      </p:sp>
      <p:sp>
        <p:nvSpPr>
          <p:cNvPr id="8" name="Rectangle 7"/>
          <p:cNvSpPr/>
          <p:nvPr/>
        </p:nvSpPr>
        <p:spPr>
          <a:xfrm>
            <a:off x="285749" y="1746376"/>
            <a:ext cx="3821167"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2800" dirty="0" smtClean="0">
                <a:solidFill>
                  <a:schemeClr val="bg1"/>
                </a:solidFill>
                <a:latin typeface="Arial" pitchFamily="34" charset="0"/>
                <a:cs typeface="Arial" pitchFamily="34" charset="0"/>
              </a:rPr>
              <a:t> Straight	</a:t>
            </a:r>
          </a:p>
          <a:p>
            <a:pPr>
              <a:buFont typeface="Arial" pitchFamily="34" charset="0"/>
              <a:buChar char="•"/>
            </a:pPr>
            <a:r>
              <a:rPr lang="en-US" sz="2800" dirty="0" smtClean="0">
                <a:solidFill>
                  <a:schemeClr val="bg1"/>
                </a:solidFill>
                <a:latin typeface="Arial" pitchFamily="34" charset="0"/>
                <a:cs typeface="Arial" pitchFamily="34" charset="0"/>
              </a:rPr>
              <a:t> Hills        		</a:t>
            </a:r>
          </a:p>
          <a:p>
            <a:pPr>
              <a:buFont typeface="Arial" pitchFamily="34" charset="0"/>
              <a:buChar char="•"/>
            </a:pPr>
            <a:r>
              <a:rPr lang="en-US" sz="2800" dirty="0" smtClean="0">
                <a:solidFill>
                  <a:schemeClr val="bg1"/>
                </a:solidFill>
                <a:latin typeface="Arial" pitchFamily="34" charset="0"/>
                <a:cs typeface="Arial" pitchFamily="34" charset="0"/>
              </a:rPr>
              <a:t> Dots	</a:t>
            </a:r>
          </a:p>
          <a:p>
            <a:pPr>
              <a:buFont typeface="Arial" pitchFamily="34" charset="0"/>
              <a:buChar char="•"/>
            </a:pPr>
            <a:r>
              <a:rPr lang="en-US" sz="2800" dirty="0" smtClean="0">
                <a:solidFill>
                  <a:schemeClr val="bg1"/>
                </a:solidFill>
                <a:latin typeface="Arial" pitchFamily="34" charset="0"/>
                <a:cs typeface="Arial" pitchFamily="34" charset="0"/>
              </a:rPr>
              <a:t> Zigzags   	</a:t>
            </a:r>
          </a:p>
          <a:p>
            <a:pPr>
              <a:buFont typeface="Arial" pitchFamily="34" charset="0"/>
              <a:buChar char="•"/>
            </a:pPr>
            <a:r>
              <a:rPr lang="en-US" sz="2800" dirty="0" smtClean="0">
                <a:solidFill>
                  <a:schemeClr val="bg1"/>
                </a:solidFill>
                <a:latin typeface="Arial" pitchFamily="34" charset="0"/>
                <a:cs typeface="Arial" pitchFamily="34" charset="0"/>
              </a:rPr>
              <a:t> Dashes</a:t>
            </a:r>
          </a:p>
          <a:p>
            <a:pPr>
              <a:buFont typeface="Arial" pitchFamily="34" charset="0"/>
              <a:buChar char="•"/>
            </a:pPr>
            <a:r>
              <a:rPr lang="en-US" sz="2800" dirty="0" smtClean="0">
                <a:solidFill>
                  <a:schemeClr val="bg1"/>
                </a:solidFill>
                <a:latin typeface="Arial" pitchFamily="34" charset="0"/>
                <a:cs typeface="Arial" pitchFamily="34" charset="0"/>
              </a:rPr>
              <a:t> Clouds</a:t>
            </a:r>
          </a:p>
          <a:p>
            <a:pPr>
              <a:buFont typeface="Arial" pitchFamily="34" charset="0"/>
              <a:buChar char="•"/>
            </a:pPr>
            <a:r>
              <a:rPr lang="en-US" sz="2800" dirty="0" smtClean="0">
                <a:solidFill>
                  <a:schemeClr val="bg1"/>
                </a:solidFill>
                <a:latin typeface="Arial" pitchFamily="34" charset="0"/>
                <a:cs typeface="Arial" pitchFamily="34" charset="0"/>
              </a:rPr>
              <a:t> Castle</a:t>
            </a:r>
          </a:p>
          <a:p>
            <a:pPr>
              <a:buFont typeface="Arial" pitchFamily="34" charset="0"/>
              <a:buChar char="•"/>
            </a:pPr>
            <a:r>
              <a:rPr lang="en-US" sz="2800" dirty="0" smtClean="0">
                <a:solidFill>
                  <a:schemeClr val="bg1"/>
                </a:solidFill>
                <a:latin typeface="Arial" pitchFamily="34" charset="0"/>
                <a:cs typeface="Arial" pitchFamily="34" charset="0"/>
              </a:rPr>
              <a:t> Loops</a:t>
            </a:r>
          </a:p>
          <a:p>
            <a:pPr>
              <a:buFont typeface="Arial" pitchFamily="34" charset="0"/>
              <a:buChar char="•"/>
            </a:pPr>
            <a:r>
              <a:rPr lang="en-US" sz="2800" dirty="0" smtClean="0">
                <a:solidFill>
                  <a:schemeClr val="bg1"/>
                </a:solidFill>
                <a:latin typeface="Arial" pitchFamily="34" charset="0"/>
                <a:cs typeface="Arial" pitchFamily="34" charset="0"/>
              </a:rPr>
              <a:t> Mouse Ears</a:t>
            </a:r>
          </a:p>
          <a:p>
            <a:pPr>
              <a:buFont typeface="Arial" pitchFamily="34" charset="0"/>
              <a:buChar char="•"/>
            </a:pPr>
            <a:r>
              <a:rPr lang="en-US" sz="2800" dirty="0" smtClean="0">
                <a:solidFill>
                  <a:schemeClr val="bg1"/>
                </a:solidFill>
                <a:latin typeface="Arial" pitchFamily="34" charset="0"/>
                <a:cs typeface="Arial" pitchFamily="34" charset="0"/>
              </a:rPr>
              <a:t> Swirl </a:t>
            </a:r>
          </a:p>
          <a:p>
            <a:endParaRPr lang="en-US" sz="2800" dirty="0">
              <a:solidFill>
                <a:schemeClr val="tx1"/>
              </a:solidFill>
              <a:latin typeface="Arial" pitchFamily="34" charset="0"/>
              <a:cs typeface="Arial" pitchFamily="34" charset="0"/>
            </a:endParaRPr>
          </a:p>
        </p:txBody>
      </p:sp>
      <p:sp>
        <p:nvSpPr>
          <p:cNvPr id="9" name="Rectangle 8"/>
          <p:cNvSpPr/>
          <p:nvPr/>
        </p:nvSpPr>
        <p:spPr>
          <a:xfrm>
            <a:off x="4106917" y="1779704"/>
            <a:ext cx="4343400" cy="495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2800" dirty="0" smtClean="0">
                <a:solidFill>
                  <a:schemeClr val="bg1"/>
                </a:solidFill>
                <a:latin typeface="Arial" pitchFamily="34" charset="0"/>
                <a:cs typeface="Arial" pitchFamily="34" charset="0"/>
              </a:rPr>
              <a:t> Wave</a:t>
            </a:r>
          </a:p>
          <a:p>
            <a:pPr>
              <a:buFont typeface="Arial" pitchFamily="34" charset="0"/>
              <a:buChar char="•"/>
            </a:pPr>
            <a:r>
              <a:rPr lang="en-US" sz="2800" dirty="0" smtClean="0">
                <a:solidFill>
                  <a:schemeClr val="bg1"/>
                </a:solidFill>
                <a:latin typeface="Arial" pitchFamily="34" charset="0"/>
                <a:cs typeface="Arial" pitchFamily="34" charset="0"/>
              </a:rPr>
              <a:t> Lightning</a:t>
            </a:r>
          </a:p>
          <a:p>
            <a:pPr>
              <a:buFont typeface="Arial" pitchFamily="34" charset="0"/>
              <a:buChar char="•"/>
            </a:pPr>
            <a:r>
              <a:rPr lang="en-US" sz="2800" dirty="0" smtClean="0">
                <a:solidFill>
                  <a:schemeClr val="bg1"/>
                </a:solidFill>
                <a:latin typeface="Arial" pitchFamily="34" charset="0"/>
                <a:cs typeface="Arial" pitchFamily="34" charset="0"/>
              </a:rPr>
              <a:t> Circle</a:t>
            </a:r>
          </a:p>
          <a:p>
            <a:r>
              <a:rPr lang="en-US" sz="2800" dirty="0" smtClean="0">
                <a:solidFill>
                  <a:schemeClr val="bg1"/>
                </a:solidFill>
                <a:latin typeface="Arial" pitchFamily="34" charset="0"/>
                <a:cs typeface="Arial" pitchFamily="34" charset="0"/>
              </a:rPr>
              <a:t>  Chain </a:t>
            </a:r>
          </a:p>
          <a:p>
            <a:pPr>
              <a:buFont typeface="Arial" pitchFamily="34" charset="0"/>
              <a:buChar char="•"/>
            </a:pPr>
            <a:r>
              <a:rPr lang="en-US" sz="2800" dirty="0" smtClean="0">
                <a:solidFill>
                  <a:schemeClr val="bg1"/>
                </a:solidFill>
                <a:latin typeface="Arial" pitchFamily="34" charset="0"/>
                <a:cs typeface="Arial" pitchFamily="34" charset="0"/>
              </a:rPr>
              <a:t> Shapes</a:t>
            </a:r>
          </a:p>
          <a:p>
            <a:pPr>
              <a:buFont typeface="Arial" pitchFamily="34" charset="0"/>
              <a:buChar char="•"/>
            </a:pPr>
            <a:r>
              <a:rPr lang="en-US" sz="2800" dirty="0" smtClean="0">
                <a:solidFill>
                  <a:schemeClr val="bg1"/>
                </a:solidFill>
                <a:latin typeface="Arial" pitchFamily="34" charset="0"/>
                <a:cs typeface="Arial" pitchFamily="34" charset="0"/>
              </a:rPr>
              <a:t> Long &amp; </a:t>
            </a:r>
          </a:p>
          <a:p>
            <a:r>
              <a:rPr lang="en-US" sz="2800" dirty="0" smtClean="0">
                <a:solidFill>
                  <a:schemeClr val="bg1"/>
                </a:solidFill>
                <a:latin typeface="Arial" pitchFamily="34" charset="0"/>
                <a:cs typeface="Arial" pitchFamily="34" charset="0"/>
              </a:rPr>
              <a:t>  Short</a:t>
            </a:r>
          </a:p>
          <a:p>
            <a:pPr>
              <a:buFont typeface="Arial" pitchFamily="34" charset="0"/>
              <a:buChar char="•"/>
            </a:pPr>
            <a:endParaRPr lang="en-US" sz="2800" dirty="0" smtClean="0">
              <a:solidFill>
                <a:schemeClr val="bg1"/>
              </a:solidFill>
              <a:latin typeface="Arial" pitchFamily="34" charset="0"/>
              <a:cs typeface="Arial" pitchFamily="34" charset="0"/>
            </a:endParaRPr>
          </a:p>
          <a:p>
            <a:pPr>
              <a:buFont typeface="Arial" pitchFamily="34" charset="0"/>
              <a:buChar char="•"/>
            </a:pPr>
            <a:r>
              <a:rPr lang="en-US" sz="2800" dirty="0">
                <a:solidFill>
                  <a:schemeClr val="bg1"/>
                </a:solidFill>
                <a:latin typeface="Arial" pitchFamily="34" charset="0"/>
                <a:cs typeface="Arial" pitchFamily="34" charset="0"/>
              </a:rPr>
              <a:t> </a:t>
            </a:r>
            <a:r>
              <a:rPr lang="en-US" sz="2800" dirty="0" smtClean="0">
                <a:solidFill>
                  <a:schemeClr val="bg1"/>
                </a:solidFill>
                <a:latin typeface="Arial" pitchFamily="34" charset="0"/>
                <a:cs typeface="Arial" pitchFamily="34" charset="0"/>
              </a:rPr>
              <a:t>Diamond</a:t>
            </a:r>
          </a:p>
          <a:p>
            <a:pPr>
              <a:buFont typeface="Arial" pitchFamily="34" charset="0"/>
              <a:buChar char="•"/>
            </a:pPr>
            <a:r>
              <a:rPr lang="en-US" sz="2800" dirty="0" smtClean="0">
                <a:solidFill>
                  <a:schemeClr val="bg1"/>
                </a:solidFill>
                <a:latin typeface="Arial" pitchFamily="34" charset="0"/>
                <a:cs typeface="Arial" pitchFamily="34" charset="0"/>
              </a:rPr>
              <a:t> Broken</a:t>
            </a:r>
          </a:p>
          <a:p>
            <a:r>
              <a:rPr lang="en-US" sz="2800" dirty="0" smtClean="0">
                <a:solidFill>
                  <a:schemeClr val="bg1"/>
                </a:solidFill>
                <a:latin typeface="Arial" pitchFamily="34" charset="0"/>
                <a:cs typeface="Arial" pitchFamily="34" charset="0"/>
              </a:rPr>
              <a:t>   Line    </a:t>
            </a:r>
            <a:endParaRPr lang="en-US" sz="2800" dirty="0">
              <a:solidFill>
                <a:schemeClr val="bg1"/>
              </a:solidFill>
              <a:latin typeface="Arial" pitchFamily="34" charset="0"/>
              <a:cs typeface="Arial" pitchFamily="34" charset="0"/>
            </a:endParaRPr>
          </a:p>
        </p:txBody>
      </p:sp>
      <p:sp>
        <p:nvSpPr>
          <p:cNvPr id="13" name="Freeform 12"/>
          <p:cNvSpPr/>
          <p:nvPr/>
        </p:nvSpPr>
        <p:spPr>
          <a:xfrm>
            <a:off x="1432165" y="2356945"/>
            <a:ext cx="2057400" cy="304800"/>
          </a:xfrm>
          <a:custGeom>
            <a:avLst/>
            <a:gdLst>
              <a:gd name="connsiteX0" fmla="*/ 21785 w 2383985"/>
              <a:gd name="connsiteY0" fmla="*/ 381000 h 444500"/>
              <a:gd name="connsiteX1" fmla="*/ 78935 w 2383985"/>
              <a:gd name="connsiteY1" fmla="*/ 247650 h 444500"/>
              <a:gd name="connsiteX2" fmla="*/ 97985 w 2383985"/>
              <a:gd name="connsiteY2" fmla="*/ 171450 h 444500"/>
              <a:gd name="connsiteX3" fmla="*/ 136085 w 2383985"/>
              <a:gd name="connsiteY3" fmla="*/ 114300 h 444500"/>
              <a:gd name="connsiteX4" fmla="*/ 250385 w 2383985"/>
              <a:gd name="connsiteY4" fmla="*/ 19050 h 444500"/>
              <a:gd name="connsiteX5" fmla="*/ 307535 w 2383985"/>
              <a:gd name="connsiteY5" fmla="*/ 0 h 444500"/>
              <a:gd name="connsiteX6" fmla="*/ 421835 w 2383985"/>
              <a:gd name="connsiteY6" fmla="*/ 19050 h 444500"/>
              <a:gd name="connsiteX7" fmla="*/ 536135 w 2383985"/>
              <a:gd name="connsiteY7" fmla="*/ 133350 h 444500"/>
              <a:gd name="connsiteX8" fmla="*/ 593285 w 2383985"/>
              <a:gd name="connsiteY8" fmla="*/ 323850 h 444500"/>
              <a:gd name="connsiteX9" fmla="*/ 631385 w 2383985"/>
              <a:gd name="connsiteY9" fmla="*/ 381000 h 444500"/>
              <a:gd name="connsiteX10" fmla="*/ 821885 w 2383985"/>
              <a:gd name="connsiteY10" fmla="*/ 361950 h 444500"/>
              <a:gd name="connsiteX11" fmla="*/ 859985 w 2383985"/>
              <a:gd name="connsiteY11" fmla="*/ 304800 h 444500"/>
              <a:gd name="connsiteX12" fmla="*/ 936185 w 2383985"/>
              <a:gd name="connsiteY12" fmla="*/ 152400 h 444500"/>
              <a:gd name="connsiteX13" fmla="*/ 993335 w 2383985"/>
              <a:gd name="connsiteY13" fmla="*/ 95250 h 444500"/>
              <a:gd name="connsiteX14" fmla="*/ 1107635 w 2383985"/>
              <a:gd name="connsiteY14" fmla="*/ 57150 h 444500"/>
              <a:gd name="connsiteX15" fmla="*/ 1355285 w 2383985"/>
              <a:gd name="connsiteY15" fmla="*/ 133350 h 444500"/>
              <a:gd name="connsiteX16" fmla="*/ 1374335 w 2383985"/>
              <a:gd name="connsiteY16" fmla="*/ 209550 h 444500"/>
              <a:gd name="connsiteX17" fmla="*/ 1412435 w 2383985"/>
              <a:gd name="connsiteY17" fmla="*/ 285750 h 444500"/>
              <a:gd name="connsiteX18" fmla="*/ 1488635 w 2383985"/>
              <a:gd name="connsiteY18" fmla="*/ 400050 h 444500"/>
              <a:gd name="connsiteX19" fmla="*/ 1545785 w 2383985"/>
              <a:gd name="connsiteY19" fmla="*/ 419100 h 444500"/>
              <a:gd name="connsiteX20" fmla="*/ 1660085 w 2383985"/>
              <a:gd name="connsiteY20" fmla="*/ 400050 h 444500"/>
              <a:gd name="connsiteX21" fmla="*/ 1717235 w 2383985"/>
              <a:gd name="connsiteY21" fmla="*/ 381000 h 444500"/>
              <a:gd name="connsiteX22" fmla="*/ 1736285 w 2383985"/>
              <a:gd name="connsiteY22" fmla="*/ 304800 h 444500"/>
              <a:gd name="connsiteX23" fmla="*/ 1774385 w 2383985"/>
              <a:gd name="connsiteY23" fmla="*/ 95250 h 444500"/>
              <a:gd name="connsiteX24" fmla="*/ 1831535 w 2383985"/>
              <a:gd name="connsiteY24" fmla="*/ 38100 h 444500"/>
              <a:gd name="connsiteX25" fmla="*/ 1945835 w 2383985"/>
              <a:gd name="connsiteY25" fmla="*/ 0 h 444500"/>
              <a:gd name="connsiteX26" fmla="*/ 2174435 w 2383985"/>
              <a:gd name="connsiteY26" fmla="*/ 38100 h 444500"/>
              <a:gd name="connsiteX27" fmla="*/ 2212535 w 2383985"/>
              <a:gd name="connsiteY27" fmla="*/ 95250 h 444500"/>
              <a:gd name="connsiteX28" fmla="*/ 2231585 w 2383985"/>
              <a:gd name="connsiteY28" fmla="*/ 152400 h 444500"/>
              <a:gd name="connsiteX29" fmla="*/ 2269685 w 2383985"/>
              <a:gd name="connsiteY29" fmla="*/ 304800 h 444500"/>
              <a:gd name="connsiteX30" fmla="*/ 2288735 w 2383985"/>
              <a:gd name="connsiteY30" fmla="*/ 381000 h 444500"/>
              <a:gd name="connsiteX31" fmla="*/ 2383985 w 2383985"/>
              <a:gd name="connsiteY31" fmla="*/ 3810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83985" h="444500">
                <a:moveTo>
                  <a:pt x="21785" y="381000"/>
                </a:moveTo>
                <a:cubicBezTo>
                  <a:pt x="76476" y="162235"/>
                  <a:pt x="0" y="431831"/>
                  <a:pt x="78935" y="247650"/>
                </a:cubicBezTo>
                <a:cubicBezTo>
                  <a:pt x="89248" y="223585"/>
                  <a:pt x="87672" y="195515"/>
                  <a:pt x="97985" y="171450"/>
                </a:cubicBezTo>
                <a:cubicBezTo>
                  <a:pt x="107004" y="150406"/>
                  <a:pt x="121428" y="131889"/>
                  <a:pt x="136085" y="114300"/>
                </a:cubicBezTo>
                <a:cubicBezTo>
                  <a:pt x="166179" y="78188"/>
                  <a:pt x="207571" y="40457"/>
                  <a:pt x="250385" y="19050"/>
                </a:cubicBezTo>
                <a:cubicBezTo>
                  <a:pt x="268346" y="10070"/>
                  <a:pt x="288485" y="6350"/>
                  <a:pt x="307535" y="0"/>
                </a:cubicBezTo>
                <a:cubicBezTo>
                  <a:pt x="345635" y="6350"/>
                  <a:pt x="385972" y="4705"/>
                  <a:pt x="421835" y="19050"/>
                </a:cubicBezTo>
                <a:cubicBezTo>
                  <a:pt x="486278" y="44827"/>
                  <a:pt x="502109" y="82312"/>
                  <a:pt x="536135" y="133350"/>
                </a:cubicBezTo>
                <a:cubicBezTo>
                  <a:pt x="546784" y="175946"/>
                  <a:pt x="574733" y="296022"/>
                  <a:pt x="593285" y="323850"/>
                </a:cubicBezTo>
                <a:lnTo>
                  <a:pt x="631385" y="381000"/>
                </a:lnTo>
                <a:cubicBezTo>
                  <a:pt x="694885" y="374650"/>
                  <a:pt x="761343" y="382131"/>
                  <a:pt x="821885" y="361950"/>
                </a:cubicBezTo>
                <a:cubicBezTo>
                  <a:pt x="843605" y="354710"/>
                  <a:pt x="849022" y="324900"/>
                  <a:pt x="859985" y="304800"/>
                </a:cubicBezTo>
                <a:cubicBezTo>
                  <a:pt x="887182" y="254939"/>
                  <a:pt x="896024" y="192561"/>
                  <a:pt x="936185" y="152400"/>
                </a:cubicBezTo>
                <a:cubicBezTo>
                  <a:pt x="955235" y="133350"/>
                  <a:pt x="969785" y="108334"/>
                  <a:pt x="993335" y="95250"/>
                </a:cubicBezTo>
                <a:cubicBezTo>
                  <a:pt x="1028442" y="75746"/>
                  <a:pt x="1107635" y="57150"/>
                  <a:pt x="1107635" y="57150"/>
                </a:cubicBezTo>
                <a:cubicBezTo>
                  <a:pt x="1119275" y="59478"/>
                  <a:pt x="1315428" y="73564"/>
                  <a:pt x="1355285" y="133350"/>
                </a:cubicBezTo>
                <a:cubicBezTo>
                  <a:pt x="1369808" y="155135"/>
                  <a:pt x="1365142" y="185035"/>
                  <a:pt x="1374335" y="209550"/>
                </a:cubicBezTo>
                <a:cubicBezTo>
                  <a:pt x="1384306" y="236140"/>
                  <a:pt x="1401248" y="259648"/>
                  <a:pt x="1412435" y="285750"/>
                </a:cubicBezTo>
                <a:cubicBezTo>
                  <a:pt x="1440396" y="350993"/>
                  <a:pt x="1416760" y="352134"/>
                  <a:pt x="1488635" y="400050"/>
                </a:cubicBezTo>
                <a:cubicBezTo>
                  <a:pt x="1505343" y="411189"/>
                  <a:pt x="1526735" y="412750"/>
                  <a:pt x="1545785" y="419100"/>
                </a:cubicBezTo>
                <a:cubicBezTo>
                  <a:pt x="1583885" y="412750"/>
                  <a:pt x="1622379" y="408429"/>
                  <a:pt x="1660085" y="400050"/>
                </a:cubicBezTo>
                <a:cubicBezTo>
                  <a:pt x="1679687" y="395694"/>
                  <a:pt x="1704691" y="396680"/>
                  <a:pt x="1717235" y="381000"/>
                </a:cubicBezTo>
                <a:cubicBezTo>
                  <a:pt x="1733591" y="360556"/>
                  <a:pt x="1731601" y="330559"/>
                  <a:pt x="1736285" y="304800"/>
                </a:cubicBezTo>
                <a:cubicBezTo>
                  <a:pt x="1737331" y="299049"/>
                  <a:pt x="1757102" y="125495"/>
                  <a:pt x="1774385" y="95250"/>
                </a:cubicBezTo>
                <a:cubicBezTo>
                  <a:pt x="1787751" y="71859"/>
                  <a:pt x="1807985" y="51184"/>
                  <a:pt x="1831535" y="38100"/>
                </a:cubicBezTo>
                <a:cubicBezTo>
                  <a:pt x="1866642" y="18596"/>
                  <a:pt x="1945835" y="0"/>
                  <a:pt x="1945835" y="0"/>
                </a:cubicBezTo>
                <a:cubicBezTo>
                  <a:pt x="2022035" y="12700"/>
                  <a:pt x="2101684" y="12118"/>
                  <a:pt x="2174435" y="38100"/>
                </a:cubicBezTo>
                <a:cubicBezTo>
                  <a:pt x="2195996" y="45801"/>
                  <a:pt x="2202296" y="74772"/>
                  <a:pt x="2212535" y="95250"/>
                </a:cubicBezTo>
                <a:cubicBezTo>
                  <a:pt x="2221515" y="113211"/>
                  <a:pt x="2226301" y="133027"/>
                  <a:pt x="2231585" y="152400"/>
                </a:cubicBezTo>
                <a:cubicBezTo>
                  <a:pt x="2245363" y="202918"/>
                  <a:pt x="2256985" y="254000"/>
                  <a:pt x="2269685" y="304800"/>
                </a:cubicBezTo>
                <a:cubicBezTo>
                  <a:pt x="2276035" y="330200"/>
                  <a:pt x="2265317" y="369291"/>
                  <a:pt x="2288735" y="381000"/>
                </a:cubicBezTo>
                <a:cubicBezTo>
                  <a:pt x="2377635" y="425450"/>
                  <a:pt x="2352235" y="444500"/>
                  <a:pt x="2383985" y="381000"/>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lowchart: Connector 13"/>
          <p:cNvSpPr/>
          <p:nvPr/>
        </p:nvSpPr>
        <p:spPr>
          <a:xfrm>
            <a:off x="1432165"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376558"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052448"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742306"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2699521"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3330445"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019520" y="2765146"/>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981200" y="1981200"/>
            <a:ext cx="2133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05000" y="3199430"/>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031471" y="3212966"/>
            <a:ext cx="164861" cy="2112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83871" y="3214563"/>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16733" y="3206765"/>
            <a:ext cx="171938" cy="2363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63270" y="3215694"/>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43200" y="3232276"/>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025532" y="3218462"/>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427961" y="3205172"/>
            <a:ext cx="16866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302942" y="3213350"/>
            <a:ext cx="152400" cy="2286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90269" y="3214563"/>
            <a:ext cx="171938" cy="2363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71349" y="3238985"/>
            <a:ext cx="184537" cy="2119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51451" y="3232276"/>
            <a:ext cx="178994" cy="2186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05000" y="3732941"/>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69352" y="3732941"/>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26640" y="3733066"/>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90992" y="3726651"/>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48994" y="3726401"/>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202" name="Block Arc 8201"/>
          <p:cNvSpPr/>
          <p:nvPr/>
        </p:nvSpPr>
        <p:spPr>
          <a:xfrm rot="10800000">
            <a:off x="1740213" y="3795942"/>
            <a:ext cx="548742" cy="527117"/>
          </a:xfrm>
          <a:prstGeom prst="blockArc">
            <a:avLst>
              <a:gd name="adj1" fmla="val 10800000"/>
              <a:gd name="adj2" fmla="val 105897"/>
              <a:gd name="adj3" fmla="val 129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10800000">
            <a:off x="2300484" y="3806902"/>
            <a:ext cx="548742" cy="527117"/>
          </a:xfrm>
          <a:prstGeom prst="blockArc">
            <a:avLst>
              <a:gd name="adj1" fmla="val 10800000"/>
              <a:gd name="adj2" fmla="val 105897"/>
              <a:gd name="adj3" fmla="val 129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rot="10637673">
            <a:off x="2859580" y="3816179"/>
            <a:ext cx="548742" cy="527117"/>
          </a:xfrm>
          <a:prstGeom prst="blockArc">
            <a:avLst>
              <a:gd name="adj1" fmla="val 10800000"/>
              <a:gd name="adj2" fmla="val 105897"/>
              <a:gd name="adj3" fmla="val 129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lock Arc 60"/>
          <p:cNvSpPr/>
          <p:nvPr/>
        </p:nvSpPr>
        <p:spPr>
          <a:xfrm rot="10800000">
            <a:off x="3427961" y="3806902"/>
            <a:ext cx="548742" cy="527117"/>
          </a:xfrm>
          <a:prstGeom prst="blockArc">
            <a:avLst>
              <a:gd name="adj1" fmla="val 10800000"/>
              <a:gd name="adj2" fmla="val 105897"/>
              <a:gd name="adj3" fmla="val 1293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Connector 62"/>
          <p:cNvCxnSpPr/>
          <p:nvPr/>
        </p:nvCxnSpPr>
        <p:spPr>
          <a:xfrm>
            <a:off x="1624527" y="4780826"/>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05000" y="4451426"/>
            <a:ext cx="8058" cy="32153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213015" y="4407046"/>
            <a:ext cx="13886" cy="39168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90604" y="4402534"/>
            <a:ext cx="13257" cy="4007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920031" y="4773887"/>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34527" y="4429539"/>
            <a:ext cx="3560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877235" y="4421215"/>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223447" y="4390443"/>
            <a:ext cx="2470" cy="39038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04804" y="4765359"/>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539470" y="4407605"/>
            <a:ext cx="2421" cy="3956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09985" y="4432574"/>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68548" y="4772956"/>
            <a:ext cx="320917" cy="2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529867" y="4407971"/>
            <a:ext cx="21184" cy="3907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1632721" y="4863765"/>
            <a:ext cx="2133600" cy="294969"/>
          </a:xfrm>
          <a:custGeom>
            <a:avLst/>
            <a:gdLst>
              <a:gd name="connsiteX0" fmla="*/ 11235 w 1524989"/>
              <a:gd name="connsiteY0" fmla="*/ 132407 h 294969"/>
              <a:gd name="connsiteX1" fmla="*/ 21868 w 1524989"/>
              <a:gd name="connsiteY1" fmla="*/ 238732 h 294969"/>
              <a:gd name="connsiteX2" fmla="*/ 85663 w 1524989"/>
              <a:gd name="connsiteY2" fmla="*/ 228100 h 294969"/>
              <a:gd name="connsiteX3" fmla="*/ 160091 w 1524989"/>
              <a:gd name="connsiteY3" fmla="*/ 196202 h 294969"/>
              <a:gd name="connsiteX4" fmla="*/ 181356 w 1524989"/>
              <a:gd name="connsiteY4" fmla="*/ 164305 h 294969"/>
              <a:gd name="connsiteX5" fmla="*/ 202621 w 1524989"/>
              <a:gd name="connsiteY5" fmla="*/ 143039 h 294969"/>
              <a:gd name="connsiteX6" fmla="*/ 213254 w 1524989"/>
              <a:gd name="connsiteY6" fmla="*/ 100509 h 294969"/>
              <a:gd name="connsiteX7" fmla="*/ 202621 w 1524989"/>
              <a:gd name="connsiteY7" fmla="*/ 26081 h 294969"/>
              <a:gd name="connsiteX8" fmla="*/ 170724 w 1524989"/>
              <a:gd name="connsiteY8" fmla="*/ 47346 h 294969"/>
              <a:gd name="connsiteX9" fmla="*/ 138826 w 1524989"/>
              <a:gd name="connsiteY9" fmla="*/ 121774 h 294969"/>
              <a:gd name="connsiteX10" fmla="*/ 149459 w 1524989"/>
              <a:gd name="connsiteY10" fmla="*/ 185570 h 294969"/>
              <a:gd name="connsiteX11" fmla="*/ 223886 w 1524989"/>
              <a:gd name="connsiteY11" fmla="*/ 228100 h 294969"/>
              <a:gd name="connsiteX12" fmla="*/ 277049 w 1524989"/>
              <a:gd name="connsiteY12" fmla="*/ 217467 h 294969"/>
              <a:gd name="connsiteX13" fmla="*/ 308947 w 1524989"/>
              <a:gd name="connsiteY13" fmla="*/ 206835 h 294969"/>
              <a:gd name="connsiteX14" fmla="*/ 340845 w 1524989"/>
              <a:gd name="connsiteY14" fmla="*/ 100509 h 294969"/>
              <a:gd name="connsiteX15" fmla="*/ 330212 w 1524989"/>
              <a:gd name="connsiteY15" fmla="*/ 36714 h 294969"/>
              <a:gd name="connsiteX16" fmla="*/ 277049 w 1524989"/>
              <a:gd name="connsiteY16" fmla="*/ 79244 h 294969"/>
              <a:gd name="connsiteX17" fmla="*/ 287682 w 1524989"/>
              <a:gd name="connsiteY17" fmla="*/ 174937 h 294969"/>
              <a:gd name="connsiteX18" fmla="*/ 340845 w 1524989"/>
              <a:gd name="connsiteY18" fmla="*/ 217467 h 294969"/>
              <a:gd name="connsiteX19" fmla="*/ 383375 w 1524989"/>
              <a:gd name="connsiteY19" fmla="*/ 228100 h 294969"/>
              <a:gd name="connsiteX20" fmla="*/ 425905 w 1524989"/>
              <a:gd name="connsiteY20" fmla="*/ 217467 h 294969"/>
              <a:gd name="connsiteX21" fmla="*/ 457803 w 1524989"/>
              <a:gd name="connsiteY21" fmla="*/ 143039 h 294969"/>
              <a:gd name="connsiteX22" fmla="*/ 447170 w 1524989"/>
              <a:gd name="connsiteY22" fmla="*/ 68612 h 294969"/>
              <a:gd name="connsiteX23" fmla="*/ 404640 w 1524989"/>
              <a:gd name="connsiteY23" fmla="*/ 153672 h 294969"/>
              <a:gd name="connsiteX24" fmla="*/ 425905 w 1524989"/>
              <a:gd name="connsiteY24" fmla="*/ 228100 h 294969"/>
              <a:gd name="connsiteX25" fmla="*/ 585393 w 1524989"/>
              <a:gd name="connsiteY25" fmla="*/ 206835 h 294969"/>
              <a:gd name="connsiteX26" fmla="*/ 585393 w 1524989"/>
              <a:gd name="connsiteY26" fmla="*/ 57979 h 294969"/>
              <a:gd name="connsiteX27" fmla="*/ 542863 w 1524989"/>
              <a:gd name="connsiteY27" fmla="*/ 121774 h 294969"/>
              <a:gd name="connsiteX28" fmla="*/ 532231 w 1524989"/>
              <a:gd name="connsiteY28" fmla="*/ 164305 h 294969"/>
              <a:gd name="connsiteX29" fmla="*/ 553496 w 1524989"/>
              <a:gd name="connsiteY29" fmla="*/ 217467 h 294969"/>
              <a:gd name="connsiteX30" fmla="*/ 596026 w 1524989"/>
              <a:gd name="connsiteY30" fmla="*/ 228100 h 294969"/>
              <a:gd name="connsiteX31" fmla="*/ 627924 w 1524989"/>
              <a:gd name="connsiteY31" fmla="*/ 238732 h 294969"/>
              <a:gd name="connsiteX32" fmla="*/ 691719 w 1524989"/>
              <a:gd name="connsiteY32" fmla="*/ 206835 h 294969"/>
              <a:gd name="connsiteX33" fmla="*/ 702352 w 1524989"/>
              <a:gd name="connsiteY33" fmla="*/ 164305 h 294969"/>
              <a:gd name="connsiteX34" fmla="*/ 712984 w 1524989"/>
              <a:gd name="connsiteY34" fmla="*/ 132407 h 294969"/>
              <a:gd name="connsiteX35" fmla="*/ 702352 w 1524989"/>
              <a:gd name="connsiteY35" fmla="*/ 79244 h 294969"/>
              <a:gd name="connsiteX36" fmla="*/ 670454 w 1524989"/>
              <a:gd name="connsiteY36" fmla="*/ 89877 h 294969"/>
              <a:gd name="connsiteX37" fmla="*/ 659821 w 1524989"/>
              <a:gd name="connsiteY37" fmla="*/ 143039 h 294969"/>
              <a:gd name="connsiteX38" fmla="*/ 649189 w 1524989"/>
              <a:gd name="connsiteY38" fmla="*/ 174937 h 294969"/>
              <a:gd name="connsiteX39" fmla="*/ 659821 w 1524989"/>
              <a:gd name="connsiteY39" fmla="*/ 259998 h 294969"/>
              <a:gd name="connsiteX40" fmla="*/ 744882 w 1524989"/>
              <a:gd name="connsiteY40" fmla="*/ 249365 h 294969"/>
              <a:gd name="connsiteX41" fmla="*/ 808677 w 1524989"/>
              <a:gd name="connsiteY41" fmla="*/ 228100 h 294969"/>
              <a:gd name="connsiteX42" fmla="*/ 840575 w 1524989"/>
              <a:gd name="connsiteY42" fmla="*/ 206835 h 294969"/>
              <a:gd name="connsiteX43" fmla="*/ 883105 w 1524989"/>
              <a:gd name="connsiteY43" fmla="*/ 143039 h 294969"/>
              <a:gd name="connsiteX44" fmla="*/ 893738 w 1524989"/>
              <a:gd name="connsiteY44" fmla="*/ 100509 h 294969"/>
              <a:gd name="connsiteX45" fmla="*/ 883105 w 1524989"/>
              <a:gd name="connsiteY45" fmla="*/ 68612 h 294969"/>
              <a:gd name="connsiteX46" fmla="*/ 819310 w 1524989"/>
              <a:gd name="connsiteY46" fmla="*/ 89877 h 294969"/>
              <a:gd name="connsiteX47" fmla="*/ 776779 w 1524989"/>
              <a:gd name="connsiteY47" fmla="*/ 100509 h 294969"/>
              <a:gd name="connsiteX48" fmla="*/ 755514 w 1524989"/>
              <a:gd name="connsiteY48" fmla="*/ 143039 h 294969"/>
              <a:gd name="connsiteX49" fmla="*/ 915003 w 1524989"/>
              <a:gd name="connsiteY49" fmla="*/ 228100 h 294969"/>
              <a:gd name="connsiteX50" fmla="*/ 978798 w 1524989"/>
              <a:gd name="connsiteY50" fmla="*/ 196202 h 294969"/>
              <a:gd name="connsiteX51" fmla="*/ 989431 w 1524989"/>
              <a:gd name="connsiteY51" fmla="*/ 164305 h 294969"/>
              <a:gd name="connsiteX52" fmla="*/ 1010696 w 1524989"/>
              <a:gd name="connsiteY52" fmla="*/ 132407 h 294969"/>
              <a:gd name="connsiteX53" fmla="*/ 1000063 w 1524989"/>
              <a:gd name="connsiteY53" fmla="*/ 47346 h 294969"/>
              <a:gd name="connsiteX54" fmla="*/ 978798 w 1524989"/>
              <a:gd name="connsiteY54" fmla="*/ 68612 h 294969"/>
              <a:gd name="connsiteX55" fmla="*/ 957533 w 1524989"/>
              <a:gd name="connsiteY55" fmla="*/ 111142 h 294969"/>
              <a:gd name="connsiteX56" fmla="*/ 968165 w 1524989"/>
              <a:gd name="connsiteY56" fmla="*/ 270630 h 294969"/>
              <a:gd name="connsiteX57" fmla="*/ 989431 w 1524989"/>
              <a:gd name="connsiteY57" fmla="*/ 291895 h 294969"/>
              <a:gd name="connsiteX58" fmla="*/ 1127654 w 1524989"/>
              <a:gd name="connsiteY58" fmla="*/ 281263 h 294969"/>
              <a:gd name="connsiteX59" fmla="*/ 1159552 w 1524989"/>
              <a:gd name="connsiteY59" fmla="*/ 270630 h 294969"/>
              <a:gd name="connsiteX60" fmla="*/ 1223347 w 1524989"/>
              <a:gd name="connsiteY60" fmla="*/ 228100 h 294969"/>
              <a:gd name="connsiteX61" fmla="*/ 1244612 w 1524989"/>
              <a:gd name="connsiteY61" fmla="*/ 196202 h 294969"/>
              <a:gd name="connsiteX62" fmla="*/ 1244612 w 1524989"/>
              <a:gd name="connsiteY62" fmla="*/ 89877 h 294969"/>
              <a:gd name="connsiteX63" fmla="*/ 1202082 w 1524989"/>
              <a:gd name="connsiteY63" fmla="*/ 79244 h 294969"/>
              <a:gd name="connsiteX64" fmla="*/ 1106389 w 1524989"/>
              <a:gd name="connsiteY64" fmla="*/ 111142 h 294969"/>
              <a:gd name="connsiteX65" fmla="*/ 1095756 w 1524989"/>
              <a:gd name="connsiteY65" fmla="*/ 143039 h 294969"/>
              <a:gd name="connsiteX66" fmla="*/ 1106389 w 1524989"/>
              <a:gd name="connsiteY66" fmla="*/ 217467 h 294969"/>
              <a:gd name="connsiteX67" fmla="*/ 1148919 w 1524989"/>
              <a:gd name="connsiteY67" fmla="*/ 281263 h 294969"/>
              <a:gd name="connsiteX68" fmla="*/ 1191449 w 1524989"/>
              <a:gd name="connsiteY68" fmla="*/ 291895 h 294969"/>
              <a:gd name="connsiteX69" fmla="*/ 1265877 w 1524989"/>
              <a:gd name="connsiteY69" fmla="*/ 281263 h 294969"/>
              <a:gd name="connsiteX70" fmla="*/ 1329672 w 1524989"/>
              <a:gd name="connsiteY70" fmla="*/ 249365 h 294969"/>
              <a:gd name="connsiteX71" fmla="*/ 1350938 w 1524989"/>
              <a:gd name="connsiteY71" fmla="*/ 228100 h 294969"/>
              <a:gd name="connsiteX72" fmla="*/ 1372203 w 1524989"/>
              <a:gd name="connsiteY72" fmla="*/ 196202 h 294969"/>
              <a:gd name="connsiteX73" fmla="*/ 1382835 w 1524989"/>
              <a:gd name="connsiteY73" fmla="*/ 47346 h 294969"/>
              <a:gd name="connsiteX74" fmla="*/ 1319040 w 1524989"/>
              <a:gd name="connsiteY74" fmla="*/ 89877 h 294969"/>
              <a:gd name="connsiteX75" fmla="*/ 1308407 w 1524989"/>
              <a:gd name="connsiteY75" fmla="*/ 132407 h 294969"/>
              <a:gd name="connsiteX76" fmla="*/ 1319040 w 1524989"/>
              <a:gd name="connsiteY76" fmla="*/ 206835 h 294969"/>
              <a:gd name="connsiteX77" fmla="*/ 1329672 w 1524989"/>
              <a:gd name="connsiteY77" fmla="*/ 238732 h 294969"/>
              <a:gd name="connsiteX78" fmla="*/ 1361570 w 1524989"/>
              <a:gd name="connsiteY78" fmla="*/ 259998 h 294969"/>
              <a:gd name="connsiteX79" fmla="*/ 1404100 w 1524989"/>
              <a:gd name="connsiteY79" fmla="*/ 270630 h 294969"/>
              <a:gd name="connsiteX80" fmla="*/ 1478528 w 1524989"/>
              <a:gd name="connsiteY80" fmla="*/ 249365 h 294969"/>
              <a:gd name="connsiteX81" fmla="*/ 1521059 w 1524989"/>
              <a:gd name="connsiteY81" fmla="*/ 228100 h 29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24989" h="294969">
                <a:moveTo>
                  <a:pt x="11235" y="132407"/>
                </a:moveTo>
                <a:cubicBezTo>
                  <a:pt x="14779" y="167849"/>
                  <a:pt x="0" y="210617"/>
                  <a:pt x="21868" y="238732"/>
                </a:cubicBezTo>
                <a:cubicBezTo>
                  <a:pt x="35104" y="255749"/>
                  <a:pt x="64618" y="232777"/>
                  <a:pt x="85663" y="228100"/>
                </a:cubicBezTo>
                <a:cubicBezTo>
                  <a:pt x="113822" y="221843"/>
                  <a:pt x="134089" y="209203"/>
                  <a:pt x="160091" y="196202"/>
                </a:cubicBezTo>
                <a:cubicBezTo>
                  <a:pt x="167179" y="185570"/>
                  <a:pt x="173373" y="174283"/>
                  <a:pt x="181356" y="164305"/>
                </a:cubicBezTo>
                <a:cubicBezTo>
                  <a:pt x="187618" y="156477"/>
                  <a:pt x="198138" y="152005"/>
                  <a:pt x="202621" y="143039"/>
                </a:cubicBezTo>
                <a:cubicBezTo>
                  <a:pt x="209156" y="129969"/>
                  <a:pt x="209710" y="114686"/>
                  <a:pt x="213254" y="100509"/>
                </a:cubicBezTo>
                <a:cubicBezTo>
                  <a:pt x="209710" y="75700"/>
                  <a:pt x="218277" y="45651"/>
                  <a:pt x="202621" y="26081"/>
                </a:cubicBezTo>
                <a:cubicBezTo>
                  <a:pt x="194638" y="16103"/>
                  <a:pt x="178904" y="37529"/>
                  <a:pt x="170724" y="47346"/>
                </a:cubicBezTo>
                <a:cubicBezTo>
                  <a:pt x="156127" y="64862"/>
                  <a:pt x="146213" y="99616"/>
                  <a:pt x="138826" y="121774"/>
                </a:cubicBezTo>
                <a:cubicBezTo>
                  <a:pt x="142370" y="143039"/>
                  <a:pt x="139818" y="166287"/>
                  <a:pt x="149459" y="185570"/>
                </a:cubicBezTo>
                <a:cubicBezTo>
                  <a:pt x="154469" y="195589"/>
                  <a:pt x="219634" y="225974"/>
                  <a:pt x="223886" y="228100"/>
                </a:cubicBezTo>
                <a:cubicBezTo>
                  <a:pt x="241607" y="224556"/>
                  <a:pt x="259517" y="221850"/>
                  <a:pt x="277049" y="217467"/>
                </a:cubicBezTo>
                <a:cubicBezTo>
                  <a:pt x="287922" y="214749"/>
                  <a:pt x="302433" y="215955"/>
                  <a:pt x="308947" y="206835"/>
                </a:cubicBezTo>
                <a:cubicBezTo>
                  <a:pt x="318902" y="192899"/>
                  <a:pt x="335161" y="123244"/>
                  <a:pt x="340845" y="100509"/>
                </a:cubicBezTo>
                <a:cubicBezTo>
                  <a:pt x="337301" y="79244"/>
                  <a:pt x="345456" y="51958"/>
                  <a:pt x="330212" y="36714"/>
                </a:cubicBezTo>
                <a:cubicBezTo>
                  <a:pt x="293498" y="0"/>
                  <a:pt x="279503" y="71882"/>
                  <a:pt x="277049" y="79244"/>
                </a:cubicBezTo>
                <a:cubicBezTo>
                  <a:pt x="280593" y="111142"/>
                  <a:pt x="279898" y="143801"/>
                  <a:pt x="287682" y="174937"/>
                </a:cubicBezTo>
                <a:cubicBezTo>
                  <a:pt x="296023" y="208303"/>
                  <a:pt x="313611" y="209686"/>
                  <a:pt x="340845" y="217467"/>
                </a:cubicBezTo>
                <a:cubicBezTo>
                  <a:pt x="354896" y="221481"/>
                  <a:pt x="369198" y="224556"/>
                  <a:pt x="383375" y="228100"/>
                </a:cubicBezTo>
                <a:cubicBezTo>
                  <a:pt x="397552" y="224556"/>
                  <a:pt x="413746" y="225573"/>
                  <a:pt x="425905" y="217467"/>
                </a:cubicBezTo>
                <a:cubicBezTo>
                  <a:pt x="447933" y="202781"/>
                  <a:pt x="452468" y="164379"/>
                  <a:pt x="457803" y="143039"/>
                </a:cubicBezTo>
                <a:cubicBezTo>
                  <a:pt x="454259" y="118230"/>
                  <a:pt x="467219" y="83648"/>
                  <a:pt x="447170" y="68612"/>
                </a:cubicBezTo>
                <a:cubicBezTo>
                  <a:pt x="424339" y="51489"/>
                  <a:pt x="404863" y="152780"/>
                  <a:pt x="404640" y="153672"/>
                </a:cubicBezTo>
                <a:cubicBezTo>
                  <a:pt x="411728" y="178481"/>
                  <a:pt x="402189" y="217936"/>
                  <a:pt x="425905" y="228100"/>
                </a:cubicBezTo>
                <a:cubicBezTo>
                  <a:pt x="471434" y="247612"/>
                  <a:pt x="537491" y="222802"/>
                  <a:pt x="585393" y="206835"/>
                </a:cubicBezTo>
                <a:cubicBezTo>
                  <a:pt x="595161" y="167766"/>
                  <a:pt x="620647" y="86183"/>
                  <a:pt x="585393" y="57979"/>
                </a:cubicBezTo>
                <a:cubicBezTo>
                  <a:pt x="565436" y="42013"/>
                  <a:pt x="542863" y="121774"/>
                  <a:pt x="542863" y="121774"/>
                </a:cubicBezTo>
                <a:cubicBezTo>
                  <a:pt x="539319" y="135951"/>
                  <a:pt x="530617" y="149781"/>
                  <a:pt x="532231" y="164305"/>
                </a:cubicBezTo>
                <a:cubicBezTo>
                  <a:pt x="534339" y="183274"/>
                  <a:pt x="540000" y="203971"/>
                  <a:pt x="553496" y="217467"/>
                </a:cubicBezTo>
                <a:cubicBezTo>
                  <a:pt x="563829" y="227800"/>
                  <a:pt x="581975" y="224086"/>
                  <a:pt x="596026" y="228100"/>
                </a:cubicBezTo>
                <a:cubicBezTo>
                  <a:pt x="606803" y="231179"/>
                  <a:pt x="617291" y="235188"/>
                  <a:pt x="627924" y="238732"/>
                </a:cubicBezTo>
                <a:cubicBezTo>
                  <a:pt x="646120" y="232667"/>
                  <a:pt x="679941" y="224502"/>
                  <a:pt x="691719" y="206835"/>
                </a:cubicBezTo>
                <a:cubicBezTo>
                  <a:pt x="699825" y="194676"/>
                  <a:pt x="698338" y="178356"/>
                  <a:pt x="702352" y="164305"/>
                </a:cubicBezTo>
                <a:cubicBezTo>
                  <a:pt x="705431" y="153528"/>
                  <a:pt x="709440" y="143040"/>
                  <a:pt x="712984" y="132407"/>
                </a:cubicBezTo>
                <a:cubicBezTo>
                  <a:pt x="709440" y="114686"/>
                  <a:pt x="715131" y="92023"/>
                  <a:pt x="702352" y="79244"/>
                </a:cubicBezTo>
                <a:cubicBezTo>
                  <a:pt x="694427" y="71319"/>
                  <a:pt x="676671" y="80552"/>
                  <a:pt x="670454" y="89877"/>
                </a:cubicBezTo>
                <a:cubicBezTo>
                  <a:pt x="660429" y="104913"/>
                  <a:pt x="664204" y="125507"/>
                  <a:pt x="659821" y="143039"/>
                </a:cubicBezTo>
                <a:cubicBezTo>
                  <a:pt x="657103" y="153912"/>
                  <a:pt x="652733" y="164304"/>
                  <a:pt x="649189" y="174937"/>
                </a:cubicBezTo>
                <a:cubicBezTo>
                  <a:pt x="652733" y="203291"/>
                  <a:pt x="637266" y="242455"/>
                  <a:pt x="659821" y="259998"/>
                </a:cubicBezTo>
                <a:cubicBezTo>
                  <a:pt x="682376" y="277541"/>
                  <a:pt x="716942" y="255352"/>
                  <a:pt x="744882" y="249365"/>
                </a:cubicBezTo>
                <a:cubicBezTo>
                  <a:pt x="766800" y="244668"/>
                  <a:pt x="808677" y="228100"/>
                  <a:pt x="808677" y="228100"/>
                </a:cubicBezTo>
                <a:cubicBezTo>
                  <a:pt x="819310" y="221012"/>
                  <a:pt x="832160" y="216452"/>
                  <a:pt x="840575" y="206835"/>
                </a:cubicBezTo>
                <a:cubicBezTo>
                  <a:pt x="857405" y="187601"/>
                  <a:pt x="883105" y="143039"/>
                  <a:pt x="883105" y="143039"/>
                </a:cubicBezTo>
                <a:cubicBezTo>
                  <a:pt x="886649" y="128862"/>
                  <a:pt x="893738" y="115122"/>
                  <a:pt x="893738" y="100509"/>
                </a:cubicBezTo>
                <a:cubicBezTo>
                  <a:pt x="893738" y="89301"/>
                  <a:pt x="894200" y="70197"/>
                  <a:pt x="883105" y="68612"/>
                </a:cubicBezTo>
                <a:cubicBezTo>
                  <a:pt x="860915" y="65442"/>
                  <a:pt x="841056" y="84441"/>
                  <a:pt x="819310" y="89877"/>
                </a:cubicBezTo>
                <a:lnTo>
                  <a:pt x="776779" y="100509"/>
                </a:lnTo>
                <a:cubicBezTo>
                  <a:pt x="769691" y="114686"/>
                  <a:pt x="756730" y="127236"/>
                  <a:pt x="755514" y="143039"/>
                </a:cubicBezTo>
                <a:cubicBezTo>
                  <a:pt x="744200" y="290133"/>
                  <a:pt x="776668" y="237981"/>
                  <a:pt x="915003" y="228100"/>
                </a:cubicBezTo>
                <a:cubicBezTo>
                  <a:pt x="936015" y="221095"/>
                  <a:pt x="963808" y="214939"/>
                  <a:pt x="978798" y="196202"/>
                </a:cubicBezTo>
                <a:cubicBezTo>
                  <a:pt x="985799" y="187450"/>
                  <a:pt x="984419" y="174329"/>
                  <a:pt x="989431" y="164305"/>
                </a:cubicBezTo>
                <a:cubicBezTo>
                  <a:pt x="995146" y="152875"/>
                  <a:pt x="1003608" y="143040"/>
                  <a:pt x="1010696" y="132407"/>
                </a:cubicBezTo>
                <a:cubicBezTo>
                  <a:pt x="1020395" y="103307"/>
                  <a:pt x="1037356" y="75315"/>
                  <a:pt x="1000063" y="47346"/>
                </a:cubicBezTo>
                <a:cubicBezTo>
                  <a:pt x="992043" y="41331"/>
                  <a:pt x="984359" y="60271"/>
                  <a:pt x="978798" y="68612"/>
                </a:cubicBezTo>
                <a:cubicBezTo>
                  <a:pt x="970006" y="81800"/>
                  <a:pt x="964621" y="96965"/>
                  <a:pt x="957533" y="111142"/>
                </a:cubicBezTo>
                <a:cubicBezTo>
                  <a:pt x="961077" y="164305"/>
                  <a:pt x="958905" y="218160"/>
                  <a:pt x="968165" y="270630"/>
                </a:cubicBezTo>
                <a:cubicBezTo>
                  <a:pt x="969907" y="280502"/>
                  <a:pt x="979429" y="291228"/>
                  <a:pt x="989431" y="291895"/>
                </a:cubicBezTo>
                <a:cubicBezTo>
                  <a:pt x="1035539" y="294969"/>
                  <a:pt x="1081580" y="284807"/>
                  <a:pt x="1127654" y="281263"/>
                </a:cubicBezTo>
                <a:cubicBezTo>
                  <a:pt x="1138287" y="277719"/>
                  <a:pt x="1149755" y="276073"/>
                  <a:pt x="1159552" y="270630"/>
                </a:cubicBezTo>
                <a:cubicBezTo>
                  <a:pt x="1181893" y="258218"/>
                  <a:pt x="1223347" y="228100"/>
                  <a:pt x="1223347" y="228100"/>
                </a:cubicBezTo>
                <a:cubicBezTo>
                  <a:pt x="1230435" y="217467"/>
                  <a:pt x="1238897" y="207632"/>
                  <a:pt x="1244612" y="196202"/>
                </a:cubicBezTo>
                <a:cubicBezTo>
                  <a:pt x="1260129" y="165168"/>
                  <a:pt x="1263631" y="120307"/>
                  <a:pt x="1244612" y="89877"/>
                </a:cubicBezTo>
                <a:cubicBezTo>
                  <a:pt x="1236867" y="77485"/>
                  <a:pt x="1216259" y="82788"/>
                  <a:pt x="1202082" y="79244"/>
                </a:cubicBezTo>
                <a:cubicBezTo>
                  <a:pt x="1170184" y="89877"/>
                  <a:pt x="1135221" y="93843"/>
                  <a:pt x="1106389" y="111142"/>
                </a:cubicBezTo>
                <a:cubicBezTo>
                  <a:pt x="1096779" y="116908"/>
                  <a:pt x="1095756" y="131831"/>
                  <a:pt x="1095756" y="143039"/>
                </a:cubicBezTo>
                <a:cubicBezTo>
                  <a:pt x="1095756" y="168100"/>
                  <a:pt x="1101474" y="192892"/>
                  <a:pt x="1106389" y="217467"/>
                </a:cubicBezTo>
                <a:cubicBezTo>
                  <a:pt x="1111955" y="245297"/>
                  <a:pt x="1122272" y="266036"/>
                  <a:pt x="1148919" y="281263"/>
                </a:cubicBezTo>
                <a:cubicBezTo>
                  <a:pt x="1161607" y="288513"/>
                  <a:pt x="1177272" y="288351"/>
                  <a:pt x="1191449" y="291895"/>
                </a:cubicBezTo>
                <a:cubicBezTo>
                  <a:pt x="1216258" y="288351"/>
                  <a:pt x="1241302" y="286178"/>
                  <a:pt x="1265877" y="281263"/>
                </a:cubicBezTo>
                <a:cubicBezTo>
                  <a:pt x="1292081" y="276022"/>
                  <a:pt x="1308763" y="266092"/>
                  <a:pt x="1329672" y="249365"/>
                </a:cubicBezTo>
                <a:cubicBezTo>
                  <a:pt x="1337500" y="243103"/>
                  <a:pt x="1344676" y="235928"/>
                  <a:pt x="1350938" y="228100"/>
                </a:cubicBezTo>
                <a:cubicBezTo>
                  <a:pt x="1358921" y="218121"/>
                  <a:pt x="1365115" y="206835"/>
                  <a:pt x="1372203" y="196202"/>
                </a:cubicBezTo>
                <a:cubicBezTo>
                  <a:pt x="1402504" y="105299"/>
                  <a:pt x="1396248" y="154649"/>
                  <a:pt x="1382835" y="47346"/>
                </a:cubicBezTo>
                <a:cubicBezTo>
                  <a:pt x="1352387" y="57496"/>
                  <a:pt x="1337780" y="57082"/>
                  <a:pt x="1319040" y="89877"/>
                </a:cubicBezTo>
                <a:cubicBezTo>
                  <a:pt x="1311790" y="102565"/>
                  <a:pt x="1311951" y="118230"/>
                  <a:pt x="1308407" y="132407"/>
                </a:cubicBezTo>
                <a:cubicBezTo>
                  <a:pt x="1311951" y="157216"/>
                  <a:pt x="1314125" y="182260"/>
                  <a:pt x="1319040" y="206835"/>
                </a:cubicBezTo>
                <a:cubicBezTo>
                  <a:pt x="1321238" y="217825"/>
                  <a:pt x="1322671" y="229980"/>
                  <a:pt x="1329672" y="238732"/>
                </a:cubicBezTo>
                <a:cubicBezTo>
                  <a:pt x="1337655" y="248711"/>
                  <a:pt x="1349824" y="254964"/>
                  <a:pt x="1361570" y="259998"/>
                </a:cubicBezTo>
                <a:cubicBezTo>
                  <a:pt x="1375001" y="265754"/>
                  <a:pt x="1389923" y="267086"/>
                  <a:pt x="1404100" y="270630"/>
                </a:cubicBezTo>
                <a:cubicBezTo>
                  <a:pt x="1417734" y="267222"/>
                  <a:pt x="1463269" y="256995"/>
                  <a:pt x="1478528" y="249365"/>
                </a:cubicBezTo>
                <a:cubicBezTo>
                  <a:pt x="1524989" y="226134"/>
                  <a:pt x="1494426" y="228100"/>
                  <a:pt x="1521059" y="228100"/>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502842" y="5220034"/>
            <a:ext cx="1752600" cy="381000"/>
          </a:xfrm>
          <a:custGeom>
            <a:avLst/>
            <a:gdLst>
              <a:gd name="connsiteX0" fmla="*/ 0 w 2509284"/>
              <a:gd name="connsiteY0" fmla="*/ 377778 h 404143"/>
              <a:gd name="connsiteX1" fmla="*/ 138224 w 2509284"/>
              <a:gd name="connsiteY1" fmla="*/ 377778 h 404143"/>
              <a:gd name="connsiteX2" fmla="*/ 329610 w 2509284"/>
              <a:gd name="connsiteY2" fmla="*/ 367145 h 404143"/>
              <a:gd name="connsiteX3" fmla="*/ 297712 w 2509284"/>
              <a:gd name="connsiteY3" fmla="*/ 345880 h 404143"/>
              <a:gd name="connsiteX4" fmla="*/ 233917 w 2509284"/>
              <a:gd name="connsiteY4" fmla="*/ 324615 h 404143"/>
              <a:gd name="connsiteX5" fmla="*/ 191386 w 2509284"/>
              <a:gd name="connsiteY5" fmla="*/ 239554 h 404143"/>
              <a:gd name="connsiteX6" fmla="*/ 180754 w 2509284"/>
              <a:gd name="connsiteY6" fmla="*/ 207657 h 404143"/>
              <a:gd name="connsiteX7" fmla="*/ 202019 w 2509284"/>
              <a:gd name="connsiteY7" fmla="*/ 90698 h 404143"/>
              <a:gd name="connsiteX8" fmla="*/ 223284 w 2509284"/>
              <a:gd name="connsiteY8" fmla="*/ 58801 h 404143"/>
              <a:gd name="connsiteX9" fmla="*/ 318977 w 2509284"/>
              <a:gd name="connsiteY9" fmla="*/ 48168 h 404143"/>
              <a:gd name="connsiteX10" fmla="*/ 425303 w 2509284"/>
              <a:gd name="connsiteY10" fmla="*/ 37536 h 404143"/>
              <a:gd name="connsiteX11" fmla="*/ 584791 w 2509284"/>
              <a:gd name="connsiteY11" fmla="*/ 80066 h 404143"/>
              <a:gd name="connsiteX12" fmla="*/ 606056 w 2509284"/>
              <a:gd name="connsiteY12" fmla="*/ 111964 h 404143"/>
              <a:gd name="connsiteX13" fmla="*/ 616689 w 2509284"/>
              <a:gd name="connsiteY13" fmla="*/ 154494 h 404143"/>
              <a:gd name="connsiteX14" fmla="*/ 616689 w 2509284"/>
              <a:gd name="connsiteY14" fmla="*/ 282085 h 404143"/>
              <a:gd name="connsiteX15" fmla="*/ 520996 w 2509284"/>
              <a:gd name="connsiteY15" fmla="*/ 335247 h 404143"/>
              <a:gd name="connsiteX16" fmla="*/ 489098 w 2509284"/>
              <a:gd name="connsiteY16" fmla="*/ 356512 h 404143"/>
              <a:gd name="connsiteX17" fmla="*/ 552893 w 2509284"/>
              <a:gd name="connsiteY17" fmla="*/ 388410 h 404143"/>
              <a:gd name="connsiteX18" fmla="*/ 903768 w 2509284"/>
              <a:gd name="connsiteY18" fmla="*/ 377778 h 404143"/>
              <a:gd name="connsiteX19" fmla="*/ 839972 w 2509284"/>
              <a:gd name="connsiteY19" fmla="*/ 356512 h 404143"/>
              <a:gd name="connsiteX20" fmla="*/ 776177 w 2509284"/>
              <a:gd name="connsiteY20" fmla="*/ 303350 h 404143"/>
              <a:gd name="connsiteX21" fmla="*/ 723014 w 2509284"/>
              <a:gd name="connsiteY21" fmla="*/ 239554 h 404143"/>
              <a:gd name="connsiteX22" fmla="*/ 712382 w 2509284"/>
              <a:gd name="connsiteY22" fmla="*/ 207657 h 404143"/>
              <a:gd name="connsiteX23" fmla="*/ 723014 w 2509284"/>
              <a:gd name="connsiteY23" fmla="*/ 133229 h 404143"/>
              <a:gd name="connsiteX24" fmla="*/ 765544 w 2509284"/>
              <a:gd name="connsiteY24" fmla="*/ 69433 h 404143"/>
              <a:gd name="connsiteX25" fmla="*/ 818707 w 2509284"/>
              <a:gd name="connsiteY25" fmla="*/ 58801 h 404143"/>
              <a:gd name="connsiteX26" fmla="*/ 1105786 w 2509284"/>
              <a:gd name="connsiteY26" fmla="*/ 69433 h 404143"/>
              <a:gd name="connsiteX27" fmla="*/ 1137684 w 2509284"/>
              <a:gd name="connsiteY27" fmla="*/ 80066 h 404143"/>
              <a:gd name="connsiteX28" fmla="*/ 1169582 w 2509284"/>
              <a:gd name="connsiteY28" fmla="*/ 111964 h 404143"/>
              <a:gd name="connsiteX29" fmla="*/ 1169582 w 2509284"/>
              <a:gd name="connsiteY29" fmla="*/ 271452 h 404143"/>
              <a:gd name="connsiteX30" fmla="*/ 1158949 w 2509284"/>
              <a:gd name="connsiteY30" fmla="*/ 303350 h 404143"/>
              <a:gd name="connsiteX31" fmla="*/ 1095154 w 2509284"/>
              <a:gd name="connsiteY31" fmla="*/ 356512 h 404143"/>
              <a:gd name="connsiteX32" fmla="*/ 1222744 w 2509284"/>
              <a:gd name="connsiteY32" fmla="*/ 377778 h 404143"/>
              <a:gd name="connsiteX33" fmla="*/ 1275907 w 2509284"/>
              <a:gd name="connsiteY33" fmla="*/ 388410 h 404143"/>
              <a:gd name="connsiteX34" fmla="*/ 1424763 w 2509284"/>
              <a:gd name="connsiteY34" fmla="*/ 377778 h 404143"/>
              <a:gd name="connsiteX35" fmla="*/ 1360968 w 2509284"/>
              <a:gd name="connsiteY35" fmla="*/ 335247 h 404143"/>
              <a:gd name="connsiteX36" fmla="*/ 1350335 w 2509284"/>
              <a:gd name="connsiteY36" fmla="*/ 303350 h 404143"/>
              <a:gd name="connsiteX37" fmla="*/ 1297172 w 2509284"/>
              <a:gd name="connsiteY37" fmla="*/ 207657 h 404143"/>
              <a:gd name="connsiteX38" fmla="*/ 1307805 w 2509284"/>
              <a:gd name="connsiteY38" fmla="*/ 133229 h 404143"/>
              <a:gd name="connsiteX39" fmla="*/ 1318437 w 2509284"/>
              <a:gd name="connsiteY39" fmla="*/ 101331 h 404143"/>
              <a:gd name="connsiteX40" fmla="*/ 1360968 w 2509284"/>
              <a:gd name="connsiteY40" fmla="*/ 90698 h 404143"/>
              <a:gd name="connsiteX41" fmla="*/ 1435396 w 2509284"/>
              <a:gd name="connsiteY41" fmla="*/ 58801 h 404143"/>
              <a:gd name="connsiteX42" fmla="*/ 1467293 w 2509284"/>
              <a:gd name="connsiteY42" fmla="*/ 48168 h 404143"/>
              <a:gd name="connsiteX43" fmla="*/ 1594884 w 2509284"/>
              <a:gd name="connsiteY43" fmla="*/ 58801 h 404143"/>
              <a:gd name="connsiteX44" fmla="*/ 1648047 w 2509284"/>
              <a:gd name="connsiteY44" fmla="*/ 80066 h 404143"/>
              <a:gd name="connsiteX45" fmla="*/ 1722475 w 2509284"/>
              <a:gd name="connsiteY45" fmla="*/ 111964 h 404143"/>
              <a:gd name="connsiteX46" fmla="*/ 1765005 w 2509284"/>
              <a:gd name="connsiteY46" fmla="*/ 207657 h 404143"/>
              <a:gd name="connsiteX47" fmla="*/ 1754372 w 2509284"/>
              <a:gd name="connsiteY47" fmla="*/ 260819 h 404143"/>
              <a:gd name="connsiteX48" fmla="*/ 1743740 w 2509284"/>
              <a:gd name="connsiteY48" fmla="*/ 292717 h 404143"/>
              <a:gd name="connsiteX49" fmla="*/ 1711842 w 2509284"/>
              <a:gd name="connsiteY49" fmla="*/ 313982 h 404143"/>
              <a:gd name="connsiteX50" fmla="*/ 1690577 w 2509284"/>
              <a:gd name="connsiteY50" fmla="*/ 345880 h 404143"/>
              <a:gd name="connsiteX51" fmla="*/ 1754372 w 2509284"/>
              <a:gd name="connsiteY51" fmla="*/ 356512 h 404143"/>
              <a:gd name="connsiteX52" fmla="*/ 1786270 w 2509284"/>
              <a:gd name="connsiteY52" fmla="*/ 367145 h 404143"/>
              <a:gd name="connsiteX53" fmla="*/ 1881963 w 2509284"/>
              <a:gd name="connsiteY53" fmla="*/ 377778 h 404143"/>
              <a:gd name="connsiteX54" fmla="*/ 2041451 w 2509284"/>
              <a:gd name="connsiteY54" fmla="*/ 367145 h 404143"/>
              <a:gd name="connsiteX55" fmla="*/ 1998921 w 2509284"/>
              <a:gd name="connsiteY55" fmla="*/ 345880 h 404143"/>
              <a:gd name="connsiteX56" fmla="*/ 1935126 w 2509284"/>
              <a:gd name="connsiteY56" fmla="*/ 303350 h 404143"/>
              <a:gd name="connsiteX57" fmla="*/ 1881963 w 2509284"/>
              <a:gd name="connsiteY57" fmla="*/ 207657 h 404143"/>
              <a:gd name="connsiteX58" fmla="*/ 1892596 w 2509284"/>
              <a:gd name="connsiteY58" fmla="*/ 143861 h 404143"/>
              <a:gd name="connsiteX59" fmla="*/ 1956391 w 2509284"/>
              <a:gd name="connsiteY59" fmla="*/ 90698 h 404143"/>
              <a:gd name="connsiteX60" fmla="*/ 2030819 w 2509284"/>
              <a:gd name="connsiteY60" fmla="*/ 69433 h 404143"/>
              <a:gd name="connsiteX61" fmla="*/ 2211572 w 2509284"/>
              <a:gd name="connsiteY61" fmla="*/ 80066 h 404143"/>
              <a:gd name="connsiteX62" fmla="*/ 2275368 w 2509284"/>
              <a:gd name="connsiteY62" fmla="*/ 122596 h 404143"/>
              <a:gd name="connsiteX63" fmla="*/ 2254103 w 2509284"/>
              <a:gd name="connsiteY63" fmla="*/ 335247 h 404143"/>
              <a:gd name="connsiteX64" fmla="*/ 2243470 w 2509284"/>
              <a:gd name="connsiteY64" fmla="*/ 367145 h 404143"/>
              <a:gd name="connsiteX65" fmla="*/ 2509284 w 2509284"/>
              <a:gd name="connsiteY65" fmla="*/ 377778 h 40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09284" h="404143">
                <a:moveTo>
                  <a:pt x="0" y="377778"/>
                </a:moveTo>
                <a:cubicBezTo>
                  <a:pt x="92490" y="396275"/>
                  <a:pt x="17352" y="387076"/>
                  <a:pt x="138224" y="377778"/>
                </a:cubicBezTo>
                <a:cubicBezTo>
                  <a:pt x="201930" y="372878"/>
                  <a:pt x="265815" y="370689"/>
                  <a:pt x="329610" y="367145"/>
                </a:cubicBezTo>
                <a:cubicBezTo>
                  <a:pt x="318977" y="360057"/>
                  <a:pt x="309389" y="351070"/>
                  <a:pt x="297712" y="345880"/>
                </a:cubicBezTo>
                <a:cubicBezTo>
                  <a:pt x="277229" y="336776"/>
                  <a:pt x="233917" y="324615"/>
                  <a:pt x="233917" y="324615"/>
                </a:cubicBezTo>
                <a:cubicBezTo>
                  <a:pt x="196800" y="287500"/>
                  <a:pt x="215821" y="312860"/>
                  <a:pt x="191386" y="239554"/>
                </a:cubicBezTo>
                <a:lnTo>
                  <a:pt x="180754" y="207657"/>
                </a:lnTo>
                <a:cubicBezTo>
                  <a:pt x="184420" y="178331"/>
                  <a:pt x="185627" y="123481"/>
                  <a:pt x="202019" y="90698"/>
                </a:cubicBezTo>
                <a:cubicBezTo>
                  <a:pt x="207734" y="79269"/>
                  <a:pt x="211275" y="63168"/>
                  <a:pt x="223284" y="58801"/>
                </a:cubicBezTo>
                <a:cubicBezTo>
                  <a:pt x="253446" y="47833"/>
                  <a:pt x="287059" y="51528"/>
                  <a:pt x="318977" y="48168"/>
                </a:cubicBezTo>
                <a:lnTo>
                  <a:pt x="425303" y="37536"/>
                </a:lnTo>
                <a:cubicBezTo>
                  <a:pt x="646006" y="53300"/>
                  <a:pt x="544758" y="0"/>
                  <a:pt x="584791" y="80066"/>
                </a:cubicBezTo>
                <a:cubicBezTo>
                  <a:pt x="590506" y="91496"/>
                  <a:pt x="598968" y="101331"/>
                  <a:pt x="606056" y="111964"/>
                </a:cubicBezTo>
                <a:cubicBezTo>
                  <a:pt x="609600" y="126141"/>
                  <a:pt x="612674" y="140443"/>
                  <a:pt x="616689" y="154494"/>
                </a:cubicBezTo>
                <a:cubicBezTo>
                  <a:pt x="630004" y="201095"/>
                  <a:pt x="649939" y="220335"/>
                  <a:pt x="616689" y="282085"/>
                </a:cubicBezTo>
                <a:cubicBezTo>
                  <a:pt x="600694" y="311790"/>
                  <a:pt x="552088" y="324883"/>
                  <a:pt x="520996" y="335247"/>
                </a:cubicBezTo>
                <a:cubicBezTo>
                  <a:pt x="510363" y="342335"/>
                  <a:pt x="489098" y="343733"/>
                  <a:pt x="489098" y="356512"/>
                </a:cubicBezTo>
                <a:cubicBezTo>
                  <a:pt x="489098" y="370254"/>
                  <a:pt x="545026" y="385788"/>
                  <a:pt x="552893" y="388410"/>
                </a:cubicBezTo>
                <a:cubicBezTo>
                  <a:pt x="669851" y="384866"/>
                  <a:pt x="787472" y="390700"/>
                  <a:pt x="903768" y="377778"/>
                </a:cubicBezTo>
                <a:cubicBezTo>
                  <a:pt x="926047" y="375303"/>
                  <a:pt x="858623" y="368946"/>
                  <a:pt x="839972" y="356512"/>
                </a:cubicBezTo>
                <a:cubicBezTo>
                  <a:pt x="808611" y="335604"/>
                  <a:pt x="801759" y="334048"/>
                  <a:pt x="776177" y="303350"/>
                </a:cubicBezTo>
                <a:cubicBezTo>
                  <a:pt x="702155" y="214524"/>
                  <a:pt x="816213" y="332753"/>
                  <a:pt x="723014" y="239554"/>
                </a:cubicBezTo>
                <a:cubicBezTo>
                  <a:pt x="719470" y="228922"/>
                  <a:pt x="712382" y="218864"/>
                  <a:pt x="712382" y="207657"/>
                </a:cubicBezTo>
                <a:cubicBezTo>
                  <a:pt x="712382" y="182596"/>
                  <a:pt x="718099" y="157804"/>
                  <a:pt x="723014" y="133229"/>
                </a:cubicBezTo>
                <a:cubicBezTo>
                  <a:pt x="728264" y="106977"/>
                  <a:pt x="739323" y="82544"/>
                  <a:pt x="765544" y="69433"/>
                </a:cubicBezTo>
                <a:cubicBezTo>
                  <a:pt x="781708" y="61351"/>
                  <a:pt x="800986" y="62345"/>
                  <a:pt x="818707" y="58801"/>
                </a:cubicBezTo>
                <a:cubicBezTo>
                  <a:pt x="914400" y="62345"/>
                  <a:pt x="1010239" y="63063"/>
                  <a:pt x="1105786" y="69433"/>
                </a:cubicBezTo>
                <a:cubicBezTo>
                  <a:pt x="1116969" y="70179"/>
                  <a:pt x="1128359" y="73849"/>
                  <a:pt x="1137684" y="80066"/>
                </a:cubicBezTo>
                <a:cubicBezTo>
                  <a:pt x="1150195" y="88407"/>
                  <a:pt x="1158949" y="101331"/>
                  <a:pt x="1169582" y="111964"/>
                </a:cubicBezTo>
                <a:cubicBezTo>
                  <a:pt x="1192408" y="180444"/>
                  <a:pt x="1186101" y="147561"/>
                  <a:pt x="1169582" y="271452"/>
                </a:cubicBezTo>
                <a:cubicBezTo>
                  <a:pt x="1168101" y="282562"/>
                  <a:pt x="1165166" y="294025"/>
                  <a:pt x="1158949" y="303350"/>
                </a:cubicBezTo>
                <a:cubicBezTo>
                  <a:pt x="1142577" y="327908"/>
                  <a:pt x="1118689" y="340822"/>
                  <a:pt x="1095154" y="356512"/>
                </a:cubicBezTo>
                <a:cubicBezTo>
                  <a:pt x="1163714" y="379367"/>
                  <a:pt x="1098112" y="359974"/>
                  <a:pt x="1222744" y="377778"/>
                </a:cubicBezTo>
                <a:cubicBezTo>
                  <a:pt x="1240634" y="380334"/>
                  <a:pt x="1258186" y="384866"/>
                  <a:pt x="1275907" y="388410"/>
                </a:cubicBezTo>
                <a:cubicBezTo>
                  <a:pt x="1325526" y="384866"/>
                  <a:pt x="1382579" y="404143"/>
                  <a:pt x="1424763" y="377778"/>
                </a:cubicBezTo>
                <a:cubicBezTo>
                  <a:pt x="1446436" y="364233"/>
                  <a:pt x="1360968" y="335247"/>
                  <a:pt x="1360968" y="335247"/>
                </a:cubicBezTo>
                <a:cubicBezTo>
                  <a:pt x="1357424" y="324615"/>
                  <a:pt x="1355778" y="313147"/>
                  <a:pt x="1350335" y="303350"/>
                </a:cubicBezTo>
                <a:cubicBezTo>
                  <a:pt x="1289401" y="193669"/>
                  <a:pt x="1321232" y="279832"/>
                  <a:pt x="1297172" y="207657"/>
                </a:cubicBezTo>
                <a:cubicBezTo>
                  <a:pt x="1300716" y="182848"/>
                  <a:pt x="1302890" y="157804"/>
                  <a:pt x="1307805" y="133229"/>
                </a:cubicBezTo>
                <a:cubicBezTo>
                  <a:pt x="1310003" y="122239"/>
                  <a:pt x="1309685" y="108332"/>
                  <a:pt x="1318437" y="101331"/>
                </a:cubicBezTo>
                <a:cubicBezTo>
                  <a:pt x="1329848" y="92202"/>
                  <a:pt x="1346917" y="94713"/>
                  <a:pt x="1360968" y="90698"/>
                </a:cubicBezTo>
                <a:cubicBezTo>
                  <a:pt x="1410836" y="76450"/>
                  <a:pt x="1378691" y="83103"/>
                  <a:pt x="1435396" y="58801"/>
                </a:cubicBezTo>
                <a:cubicBezTo>
                  <a:pt x="1445697" y="54386"/>
                  <a:pt x="1456661" y="51712"/>
                  <a:pt x="1467293" y="48168"/>
                </a:cubicBezTo>
                <a:cubicBezTo>
                  <a:pt x="1509823" y="51712"/>
                  <a:pt x="1552856" y="51384"/>
                  <a:pt x="1594884" y="58801"/>
                </a:cubicBezTo>
                <a:cubicBezTo>
                  <a:pt x="1613680" y="62118"/>
                  <a:pt x="1630606" y="72314"/>
                  <a:pt x="1648047" y="80066"/>
                </a:cubicBezTo>
                <a:cubicBezTo>
                  <a:pt x="1726883" y="115104"/>
                  <a:pt x="1656956" y="90124"/>
                  <a:pt x="1722475" y="111964"/>
                </a:cubicBezTo>
                <a:cubicBezTo>
                  <a:pt x="1739766" y="140782"/>
                  <a:pt x="1765005" y="171153"/>
                  <a:pt x="1765005" y="207657"/>
                </a:cubicBezTo>
                <a:cubicBezTo>
                  <a:pt x="1765005" y="225729"/>
                  <a:pt x="1758755" y="243287"/>
                  <a:pt x="1754372" y="260819"/>
                </a:cubicBezTo>
                <a:cubicBezTo>
                  <a:pt x="1751654" y="271692"/>
                  <a:pt x="1750741" y="283965"/>
                  <a:pt x="1743740" y="292717"/>
                </a:cubicBezTo>
                <a:cubicBezTo>
                  <a:pt x="1735757" y="302696"/>
                  <a:pt x="1722475" y="306894"/>
                  <a:pt x="1711842" y="313982"/>
                </a:cubicBezTo>
                <a:cubicBezTo>
                  <a:pt x="1704754" y="324615"/>
                  <a:pt x="1681541" y="336844"/>
                  <a:pt x="1690577" y="345880"/>
                </a:cubicBezTo>
                <a:cubicBezTo>
                  <a:pt x="1705821" y="361124"/>
                  <a:pt x="1733327" y="351835"/>
                  <a:pt x="1754372" y="356512"/>
                </a:cubicBezTo>
                <a:cubicBezTo>
                  <a:pt x="1765313" y="358943"/>
                  <a:pt x="1775215" y="365302"/>
                  <a:pt x="1786270" y="367145"/>
                </a:cubicBezTo>
                <a:cubicBezTo>
                  <a:pt x="1817927" y="372421"/>
                  <a:pt x="1850065" y="374234"/>
                  <a:pt x="1881963" y="377778"/>
                </a:cubicBezTo>
                <a:cubicBezTo>
                  <a:pt x="1935126" y="374234"/>
                  <a:pt x="1990048" y="381164"/>
                  <a:pt x="2041451" y="367145"/>
                </a:cubicBezTo>
                <a:cubicBezTo>
                  <a:pt x="2056742" y="362975"/>
                  <a:pt x="2012512" y="354035"/>
                  <a:pt x="1998921" y="345880"/>
                </a:cubicBezTo>
                <a:cubicBezTo>
                  <a:pt x="1977006" y="332731"/>
                  <a:pt x="1935126" y="303350"/>
                  <a:pt x="1935126" y="303350"/>
                </a:cubicBezTo>
                <a:cubicBezTo>
                  <a:pt x="1886379" y="230229"/>
                  <a:pt x="1900678" y="263800"/>
                  <a:pt x="1881963" y="207657"/>
                </a:cubicBezTo>
                <a:cubicBezTo>
                  <a:pt x="1885507" y="186392"/>
                  <a:pt x="1885778" y="164313"/>
                  <a:pt x="1892596" y="143861"/>
                </a:cubicBezTo>
                <a:cubicBezTo>
                  <a:pt x="1903911" y="109917"/>
                  <a:pt x="1925679" y="103860"/>
                  <a:pt x="1956391" y="90698"/>
                </a:cubicBezTo>
                <a:cubicBezTo>
                  <a:pt x="1977739" y="81549"/>
                  <a:pt x="2009247" y="74826"/>
                  <a:pt x="2030819" y="69433"/>
                </a:cubicBezTo>
                <a:cubicBezTo>
                  <a:pt x="2091070" y="72977"/>
                  <a:pt x="2152594" y="67245"/>
                  <a:pt x="2211572" y="80066"/>
                </a:cubicBezTo>
                <a:cubicBezTo>
                  <a:pt x="2236546" y="85495"/>
                  <a:pt x="2275368" y="122596"/>
                  <a:pt x="2275368" y="122596"/>
                </a:cubicBezTo>
                <a:cubicBezTo>
                  <a:pt x="2269185" y="215345"/>
                  <a:pt x="2273267" y="258591"/>
                  <a:pt x="2254103" y="335247"/>
                </a:cubicBezTo>
                <a:cubicBezTo>
                  <a:pt x="2251385" y="346120"/>
                  <a:pt x="2247014" y="356512"/>
                  <a:pt x="2243470" y="367145"/>
                </a:cubicBezTo>
                <a:cubicBezTo>
                  <a:pt x="2349339" y="402436"/>
                  <a:pt x="2264160" y="377778"/>
                  <a:pt x="2509284" y="377778"/>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1435413" y="5666546"/>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1782246" y="5688480"/>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184723" y="5710726"/>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482298" y="5685310"/>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125010" y="5671229"/>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2846650" y="5695846"/>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521673" y="5725441"/>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3854604" y="5717109"/>
            <a:ext cx="304800" cy="457200"/>
          </a:xfrm>
          <a:custGeom>
            <a:avLst/>
            <a:gdLst>
              <a:gd name="connsiteX0" fmla="*/ 217084 w 578616"/>
              <a:gd name="connsiteY0" fmla="*/ 370662 h 728965"/>
              <a:gd name="connsiteX1" fmla="*/ 274234 w 578616"/>
              <a:gd name="connsiteY1" fmla="*/ 332562 h 728965"/>
              <a:gd name="connsiteX2" fmla="*/ 312334 w 578616"/>
              <a:gd name="connsiteY2" fmla="*/ 446862 h 728965"/>
              <a:gd name="connsiteX3" fmla="*/ 255184 w 578616"/>
              <a:gd name="connsiteY3" fmla="*/ 465912 h 728965"/>
              <a:gd name="connsiteX4" fmla="*/ 178984 w 578616"/>
              <a:gd name="connsiteY4" fmla="*/ 446862 h 728965"/>
              <a:gd name="connsiteX5" fmla="*/ 159934 w 578616"/>
              <a:gd name="connsiteY5" fmla="*/ 237312 h 728965"/>
              <a:gd name="connsiteX6" fmla="*/ 274234 w 578616"/>
              <a:gd name="connsiteY6" fmla="*/ 180162 h 728965"/>
              <a:gd name="connsiteX7" fmla="*/ 502834 w 578616"/>
              <a:gd name="connsiteY7" fmla="*/ 237312 h 728965"/>
              <a:gd name="connsiteX8" fmla="*/ 521884 w 578616"/>
              <a:gd name="connsiteY8" fmla="*/ 313512 h 728965"/>
              <a:gd name="connsiteX9" fmla="*/ 502834 w 578616"/>
              <a:gd name="connsiteY9" fmla="*/ 561162 h 728965"/>
              <a:gd name="connsiteX10" fmla="*/ 7534 w 578616"/>
              <a:gd name="connsiteY10" fmla="*/ 446862 h 728965"/>
              <a:gd name="connsiteX11" fmla="*/ 26584 w 578616"/>
              <a:gd name="connsiteY11" fmla="*/ 180162 h 728965"/>
              <a:gd name="connsiteX12" fmla="*/ 102784 w 578616"/>
              <a:gd name="connsiteY12" fmla="*/ 142062 h 728965"/>
              <a:gd name="connsiteX13" fmla="*/ 159934 w 578616"/>
              <a:gd name="connsiteY13" fmla="*/ 84912 h 728965"/>
              <a:gd name="connsiteX14" fmla="*/ 255184 w 578616"/>
              <a:gd name="connsiteY14" fmla="*/ 46812 h 72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16" h="728965">
                <a:moveTo>
                  <a:pt x="217084" y="370662"/>
                </a:moveTo>
                <a:cubicBezTo>
                  <a:pt x="236134" y="357962"/>
                  <a:pt x="251569" y="335800"/>
                  <a:pt x="274234" y="332562"/>
                </a:cubicBezTo>
                <a:cubicBezTo>
                  <a:pt x="379227" y="317563"/>
                  <a:pt x="365880" y="382607"/>
                  <a:pt x="312334" y="446862"/>
                </a:cubicBezTo>
                <a:cubicBezTo>
                  <a:pt x="299479" y="462288"/>
                  <a:pt x="274234" y="459562"/>
                  <a:pt x="255184" y="465912"/>
                </a:cubicBezTo>
                <a:cubicBezTo>
                  <a:pt x="229784" y="459562"/>
                  <a:pt x="200769" y="461385"/>
                  <a:pt x="178984" y="446862"/>
                </a:cubicBezTo>
                <a:cubicBezTo>
                  <a:pt x="111989" y="402199"/>
                  <a:pt x="139155" y="289259"/>
                  <a:pt x="159934" y="237312"/>
                </a:cubicBezTo>
                <a:cubicBezTo>
                  <a:pt x="171297" y="208905"/>
                  <a:pt x="250176" y="188181"/>
                  <a:pt x="274234" y="180162"/>
                </a:cubicBezTo>
                <a:cubicBezTo>
                  <a:pt x="310223" y="184161"/>
                  <a:pt x="460836" y="174315"/>
                  <a:pt x="502834" y="237312"/>
                </a:cubicBezTo>
                <a:cubicBezTo>
                  <a:pt x="517357" y="259097"/>
                  <a:pt x="515534" y="288112"/>
                  <a:pt x="521884" y="313512"/>
                </a:cubicBezTo>
                <a:cubicBezTo>
                  <a:pt x="515534" y="396062"/>
                  <a:pt x="578616" y="527818"/>
                  <a:pt x="502834" y="561162"/>
                </a:cubicBezTo>
                <a:cubicBezTo>
                  <a:pt x="121464" y="728965"/>
                  <a:pt x="94689" y="621172"/>
                  <a:pt x="7534" y="446862"/>
                </a:cubicBezTo>
                <a:cubicBezTo>
                  <a:pt x="13884" y="357962"/>
                  <a:pt x="0" y="265231"/>
                  <a:pt x="26584" y="180162"/>
                </a:cubicBezTo>
                <a:cubicBezTo>
                  <a:pt x="35054" y="153057"/>
                  <a:pt x="79676" y="158568"/>
                  <a:pt x="102784" y="142062"/>
                </a:cubicBezTo>
                <a:cubicBezTo>
                  <a:pt x="124707" y="126403"/>
                  <a:pt x="136543" y="98278"/>
                  <a:pt x="159934" y="84912"/>
                </a:cubicBezTo>
                <a:cubicBezTo>
                  <a:pt x="308530" y="0"/>
                  <a:pt x="195777" y="106219"/>
                  <a:pt x="255184" y="4681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4" name="Picture 2" descr="http://www.clipartbest.com/cliparts/nTE/7gq/nTE7gqdgc.jpeg"/>
          <p:cNvPicPr>
            <a:picLocks noChangeAspect="1" noChangeArrowheads="1"/>
          </p:cNvPicPr>
          <p:nvPr/>
        </p:nvPicPr>
        <p:blipFill>
          <a:blip r:embed="rId4" cstate="print"/>
          <a:srcRect/>
          <a:stretch>
            <a:fillRect/>
          </a:stretch>
        </p:blipFill>
        <p:spPr bwMode="auto">
          <a:xfrm>
            <a:off x="5444357" y="1802682"/>
            <a:ext cx="1066800" cy="381000"/>
          </a:xfrm>
          <a:prstGeom prst="rect">
            <a:avLst/>
          </a:prstGeom>
          <a:noFill/>
        </p:spPr>
      </p:pic>
      <p:pic>
        <p:nvPicPr>
          <p:cNvPr id="105" name="Picture 2" descr="http://www.clipartbest.com/cliparts/nTE/7gq/nTE7gqdgc.jpeg"/>
          <p:cNvPicPr>
            <a:picLocks noChangeAspect="1" noChangeArrowheads="1"/>
          </p:cNvPicPr>
          <p:nvPr/>
        </p:nvPicPr>
        <p:blipFill rotWithShape="1">
          <a:blip r:embed="rId4" cstate="print"/>
          <a:srcRect l="17703" t="-5645" b="1"/>
          <a:stretch/>
        </p:blipFill>
        <p:spPr bwMode="auto">
          <a:xfrm>
            <a:off x="6494347" y="1783770"/>
            <a:ext cx="877939" cy="399911"/>
          </a:xfrm>
          <a:prstGeom prst="rect">
            <a:avLst/>
          </a:prstGeom>
          <a:noFill/>
        </p:spPr>
      </p:pic>
      <p:pic>
        <p:nvPicPr>
          <p:cNvPr id="106" name="Picture 2" descr="http://www.clipartbest.com/cliparts/nTE/7gq/nTE7gqdgc.jpeg"/>
          <p:cNvPicPr>
            <a:picLocks noChangeAspect="1" noChangeArrowheads="1"/>
          </p:cNvPicPr>
          <p:nvPr/>
        </p:nvPicPr>
        <p:blipFill rotWithShape="1">
          <a:blip r:embed="rId4" cstate="print"/>
          <a:srcRect l="17703" t="-5645" b="1"/>
          <a:stretch/>
        </p:blipFill>
        <p:spPr bwMode="auto">
          <a:xfrm>
            <a:off x="7332611" y="1771853"/>
            <a:ext cx="877939" cy="409771"/>
          </a:xfrm>
          <a:prstGeom prst="rect">
            <a:avLst/>
          </a:prstGeom>
          <a:noFill/>
        </p:spPr>
      </p:pic>
      <p:cxnSp>
        <p:nvCxnSpPr>
          <p:cNvPr id="108" name="Straight Connector 107"/>
          <p:cNvCxnSpPr/>
          <p:nvPr/>
        </p:nvCxnSpPr>
        <p:spPr>
          <a:xfrm flipV="1">
            <a:off x="5886450" y="2356945"/>
            <a:ext cx="392167"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6129052" y="2371034"/>
            <a:ext cx="382105" cy="279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144447" y="2371034"/>
            <a:ext cx="134170" cy="264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6320104" y="2356945"/>
            <a:ext cx="191053" cy="3266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983950" y="2419536"/>
            <a:ext cx="134170" cy="264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6588163" y="2396570"/>
            <a:ext cx="134170" cy="264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6840476" y="2397043"/>
            <a:ext cx="134170" cy="264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6832820" y="2417926"/>
            <a:ext cx="285300" cy="2560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6588163" y="2394727"/>
            <a:ext cx="382105" cy="279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6330166" y="2404363"/>
            <a:ext cx="382105" cy="279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967368" y="2409424"/>
            <a:ext cx="382105" cy="279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7197906" y="2414404"/>
            <a:ext cx="134705" cy="3507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194215" y="2414404"/>
            <a:ext cx="348279" cy="3453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7398564" y="2422855"/>
            <a:ext cx="146010" cy="3472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7397142" y="2436029"/>
            <a:ext cx="319307" cy="3398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578276" y="3032234"/>
            <a:ext cx="442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Flowchart: Connector 139"/>
          <p:cNvSpPr/>
          <p:nvPr/>
        </p:nvSpPr>
        <p:spPr>
          <a:xfrm>
            <a:off x="5894616" y="2898690"/>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p:nvPr/>
        </p:nvSpPr>
        <p:spPr>
          <a:xfrm>
            <a:off x="7491810" y="2890399"/>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p:nvPr/>
        </p:nvSpPr>
        <p:spPr>
          <a:xfrm>
            <a:off x="7013396" y="2898690"/>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Connector 142"/>
          <p:cNvSpPr/>
          <p:nvPr/>
        </p:nvSpPr>
        <p:spPr>
          <a:xfrm>
            <a:off x="6466099" y="2904305"/>
            <a:ext cx="272278" cy="2670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6030755" y="3032234"/>
            <a:ext cx="442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712271" y="3032234"/>
            <a:ext cx="442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185856" y="3032234"/>
            <a:ext cx="442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71764" y="3023943"/>
            <a:ext cx="4420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5663403" y="3398575"/>
            <a:ext cx="481043" cy="4822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7498171" y="3398575"/>
            <a:ext cx="481043" cy="4822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6579633" y="3403641"/>
            <a:ext cx="481043" cy="4822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156660" y="3487200"/>
            <a:ext cx="407375" cy="3889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7075736" y="3487200"/>
            <a:ext cx="407375" cy="3889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p:nvPr/>
        </p:nvCxnSpPr>
        <p:spPr>
          <a:xfrm flipH="1" flipV="1">
            <a:off x="5663403" y="3989505"/>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5969000" y="3997920"/>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6290690" y="3997920"/>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6599595" y="3997920"/>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6940204" y="3997920"/>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7254789" y="3985829"/>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7548518" y="3976103"/>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flipV="1">
            <a:off x="7872227" y="3971598"/>
            <a:ext cx="1" cy="8092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5801954" y="4379603"/>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105793" y="4395367"/>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6434906" y="4382012"/>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778328" y="4379602"/>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7096104" y="4379601"/>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7396812" y="4369444"/>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flipV="1">
            <a:off x="7719860" y="4376212"/>
            <a:ext cx="15" cy="4256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77" name="Picture 3"/>
          <p:cNvPicPr>
            <a:picLocks noChangeAspect="1" noChangeArrowheads="1"/>
          </p:cNvPicPr>
          <p:nvPr/>
        </p:nvPicPr>
        <p:blipFill>
          <a:blip r:embed="rId5" cstate="print"/>
          <a:srcRect/>
          <a:stretch>
            <a:fillRect/>
          </a:stretch>
        </p:blipFill>
        <p:spPr bwMode="auto">
          <a:xfrm>
            <a:off x="5911834" y="4990203"/>
            <a:ext cx="552570" cy="690713"/>
          </a:xfrm>
          <a:prstGeom prst="rect">
            <a:avLst/>
          </a:prstGeom>
          <a:noFill/>
          <a:ln w="9525">
            <a:noFill/>
            <a:miter lim="800000"/>
            <a:headEnd/>
            <a:tailEnd/>
          </a:ln>
          <a:effectLst/>
        </p:spPr>
      </p:pic>
      <p:pic>
        <p:nvPicPr>
          <p:cNvPr id="179" name="Picture 3"/>
          <p:cNvPicPr>
            <a:picLocks noChangeAspect="1" noChangeArrowheads="1"/>
          </p:cNvPicPr>
          <p:nvPr/>
        </p:nvPicPr>
        <p:blipFill>
          <a:blip r:embed="rId5" cstate="print"/>
          <a:srcRect/>
          <a:stretch>
            <a:fillRect/>
          </a:stretch>
        </p:blipFill>
        <p:spPr bwMode="auto">
          <a:xfrm>
            <a:off x="6453367" y="4986431"/>
            <a:ext cx="552570" cy="690713"/>
          </a:xfrm>
          <a:prstGeom prst="rect">
            <a:avLst/>
          </a:prstGeom>
          <a:noFill/>
          <a:ln w="9525">
            <a:noFill/>
            <a:miter lim="800000"/>
            <a:headEnd/>
            <a:tailEnd/>
          </a:ln>
          <a:effectLst/>
        </p:spPr>
      </p:pic>
      <p:pic>
        <p:nvPicPr>
          <p:cNvPr id="180" name="Picture 3"/>
          <p:cNvPicPr>
            <a:picLocks noChangeAspect="1" noChangeArrowheads="1"/>
          </p:cNvPicPr>
          <p:nvPr/>
        </p:nvPicPr>
        <p:blipFill>
          <a:blip r:embed="rId5" cstate="print"/>
          <a:srcRect/>
          <a:stretch>
            <a:fillRect/>
          </a:stretch>
        </p:blipFill>
        <p:spPr bwMode="auto">
          <a:xfrm>
            <a:off x="7542383" y="4986431"/>
            <a:ext cx="552570" cy="676155"/>
          </a:xfrm>
          <a:prstGeom prst="rect">
            <a:avLst/>
          </a:prstGeom>
          <a:noFill/>
          <a:ln w="9525">
            <a:noFill/>
            <a:miter lim="800000"/>
            <a:headEnd/>
            <a:tailEnd/>
          </a:ln>
          <a:effectLst/>
        </p:spPr>
      </p:pic>
      <p:pic>
        <p:nvPicPr>
          <p:cNvPr id="181" name="Picture 3"/>
          <p:cNvPicPr>
            <a:picLocks noChangeAspect="1" noChangeArrowheads="1"/>
          </p:cNvPicPr>
          <p:nvPr/>
        </p:nvPicPr>
        <p:blipFill>
          <a:blip r:embed="rId5" cstate="print"/>
          <a:srcRect/>
          <a:stretch>
            <a:fillRect/>
          </a:stretch>
        </p:blipFill>
        <p:spPr bwMode="auto">
          <a:xfrm>
            <a:off x="6999238" y="4982365"/>
            <a:ext cx="552570" cy="690713"/>
          </a:xfrm>
          <a:prstGeom prst="rect">
            <a:avLst/>
          </a:prstGeom>
          <a:noFill/>
          <a:ln w="9525">
            <a:noFill/>
            <a:miter lim="800000"/>
            <a:headEnd/>
            <a:tailEnd/>
          </a:ln>
          <a:effectLst/>
        </p:spPr>
      </p:pic>
      <p:cxnSp>
        <p:nvCxnSpPr>
          <p:cNvPr id="182" name="Straight Connector 181"/>
          <p:cNvCxnSpPr/>
          <p:nvPr/>
        </p:nvCxnSpPr>
        <p:spPr>
          <a:xfrm>
            <a:off x="5654305" y="6116255"/>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005890" y="6113614"/>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47069" y="6113614"/>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491810" y="6113614"/>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239424" y="6113614"/>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444825" y="6116255"/>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6183485" y="6116255"/>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974646" y="6113614"/>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704081" y="6116255"/>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924515" y="6116255"/>
            <a:ext cx="2321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5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8194" name="Picture 2" descr="Image result for famous art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020" y="0"/>
            <a:ext cx="4792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750" y="210045"/>
            <a:ext cx="8164567" cy="1077218"/>
          </a:xfrm>
          <a:prstGeom prst="rect">
            <a:avLst/>
          </a:prstGeom>
          <a:noFill/>
          <a:ln>
            <a:noFill/>
          </a:ln>
        </p:spPr>
        <p:txBody>
          <a:bodyPr wrap="square" rtlCol="0">
            <a:spAutoFit/>
          </a:bodyPr>
          <a:lstStyle/>
          <a:p>
            <a:pPr marL="457200" indent="-111125"/>
            <a:r>
              <a:rPr lang="en-US" sz="3200" dirty="0" smtClean="0">
                <a:solidFill>
                  <a:schemeClr val="bg1"/>
                </a:solidFill>
                <a:latin typeface="Arial" panose="020B0604020202020204" pitchFamily="34" charset="0"/>
                <a:cs typeface="Arial" panose="020B0604020202020204" pitchFamily="34" charset="0"/>
              </a:rPr>
              <a:t>☺ Let us EXPLORE!</a:t>
            </a:r>
          </a:p>
          <a:p>
            <a:pPr marL="630238" indent="-284163">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Draw a gecko and covered it with lines.</a:t>
            </a:r>
          </a:p>
        </p:txBody>
      </p:sp>
      <p:pic>
        <p:nvPicPr>
          <p:cNvPr id="5" name="Picture 4" descr="C:\Users\Perez\AppData\Local\Microsoft\Windows\Temporary Internet Files\Content.Word\gecko1.jpg"/>
          <p:cNvPicPr/>
          <p:nvPr/>
        </p:nvPicPr>
        <p:blipFill rotWithShape="1">
          <a:blip r:embed="rId4" cstate="print"/>
          <a:srcRect l="3510" r="12631"/>
          <a:stretch/>
        </p:blipFill>
        <p:spPr bwMode="auto">
          <a:xfrm>
            <a:off x="1225310" y="1497308"/>
            <a:ext cx="2617075" cy="4412430"/>
          </a:xfrm>
          <a:prstGeom prst="rect">
            <a:avLst/>
          </a:prstGeom>
          <a:noFill/>
          <a:ln w="9525">
            <a:noFill/>
            <a:miter lim="800000"/>
            <a:headEnd/>
            <a:tailEnd/>
          </a:ln>
        </p:spPr>
      </p:pic>
      <p:pic>
        <p:nvPicPr>
          <p:cNvPr id="7" name="Picture 6" descr="C:\Users\Perez\AppData\Local\Microsoft\Windows\Temporary Internet Files\Content.Word\gecko1.jpg"/>
          <p:cNvPicPr/>
          <p:nvPr/>
        </p:nvPicPr>
        <p:blipFill rotWithShape="1">
          <a:blip r:embed="rId5"/>
          <a:srcRect l="3469" r="3198"/>
          <a:stretch/>
        </p:blipFill>
        <p:spPr bwMode="auto">
          <a:xfrm flipH="1">
            <a:off x="4617882" y="1497308"/>
            <a:ext cx="2757981" cy="4364887"/>
          </a:xfrm>
          <a:prstGeom prst="rect">
            <a:avLst/>
          </a:prstGeom>
          <a:noFill/>
          <a:ln w="9525">
            <a:noFill/>
            <a:miter lim="800000"/>
            <a:headEnd/>
            <a:tailEnd/>
          </a:ln>
        </p:spPr>
      </p:pic>
    </p:spTree>
    <p:extLst>
      <p:ext uri="{BB962C8B-B14F-4D97-AF65-F5344CB8AC3E}">
        <p14:creationId xmlns:p14="http://schemas.microsoft.com/office/powerpoint/2010/main" val="2559745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xxxx\Pictures\Leigh Ann\st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2474" cy="6863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3600" y="180743"/>
            <a:ext cx="4029076" cy="1815882"/>
          </a:xfrm>
          <a:prstGeom prst="rect">
            <a:avLst/>
          </a:prstGeom>
          <a:noFill/>
        </p:spPr>
        <p:txBody>
          <a:bodyPr wrap="squar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Write 5 words that will describe your experience in doing the activity</a:t>
            </a:r>
            <a:endParaRPr lang="en-US" sz="2800" dirty="0">
              <a:solidFill>
                <a:srgbClr val="FFFF0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1282939" y="2578788"/>
            <a:ext cx="403973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82939" y="3093135"/>
            <a:ext cx="403973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2939" y="3703349"/>
            <a:ext cx="403973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82939" y="4343852"/>
            <a:ext cx="403973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82938" y="5007588"/>
            <a:ext cx="403973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65080" y="180743"/>
            <a:ext cx="4407695" cy="1815882"/>
          </a:xfrm>
          <a:prstGeom prst="rect">
            <a:avLst/>
          </a:prstGeom>
          <a:noFill/>
        </p:spPr>
        <p:txBody>
          <a:bodyPr wrap="squar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Write 5 words that will describe how you feel after you finish designing the gecko</a:t>
            </a:r>
            <a:endParaRPr lang="en-US" sz="2800" dirty="0">
              <a:solidFill>
                <a:srgbClr val="FFFF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6781941" y="2578788"/>
            <a:ext cx="39908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81941" y="3196774"/>
            <a:ext cx="39908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781941" y="5019187"/>
            <a:ext cx="3990834" cy="53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81941" y="3831937"/>
            <a:ext cx="39908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81941" y="4372880"/>
            <a:ext cx="3990834" cy="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112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xxx\Pictures\Leigh Ann\stage curt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2" y="-30126"/>
            <a:ext cx="12301182" cy="6888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3088" y="1165901"/>
            <a:ext cx="8915400" cy="4524315"/>
          </a:xfrm>
          <a:prstGeom prst="rect">
            <a:avLst/>
          </a:prstGeom>
          <a:noFill/>
        </p:spPr>
        <p:txBody>
          <a:bodyPr wrap="square" rtlCol="0">
            <a:spAutoFit/>
          </a:bodyPr>
          <a:lstStyle/>
          <a:p>
            <a:pPr algn="ctr"/>
            <a:r>
              <a:rPr lang="en-US" sz="9600" dirty="0" smtClean="0">
                <a:solidFill>
                  <a:srgbClr val="C00000"/>
                </a:solidFill>
                <a:latin typeface="Arial Rounded MT Bold" panose="020F0704030504030204" pitchFamily="34" charset="0"/>
              </a:rPr>
              <a:t>Let us explore the mystery of</a:t>
            </a:r>
          </a:p>
          <a:p>
            <a:pPr algn="ctr"/>
            <a:r>
              <a:rPr lang="en-US" sz="9600" dirty="0">
                <a:solidFill>
                  <a:schemeClr val="accent2"/>
                </a:solidFill>
                <a:latin typeface="Cooper Black" panose="0208090404030B020404" pitchFamily="18" charset="0"/>
              </a:rPr>
              <a:t>A</a:t>
            </a:r>
            <a:r>
              <a:rPr lang="en-US" sz="9600" dirty="0">
                <a:solidFill>
                  <a:schemeClr val="accent1">
                    <a:lumMod val="75000"/>
                  </a:schemeClr>
                </a:solidFill>
                <a:latin typeface="Cooper Black" panose="0208090404030B020404" pitchFamily="18" charset="0"/>
              </a:rPr>
              <a:t>R</a:t>
            </a:r>
            <a:r>
              <a:rPr lang="en-US" sz="9600" dirty="0">
                <a:solidFill>
                  <a:srgbClr val="FF0066"/>
                </a:solidFill>
                <a:latin typeface="Cooper Black" panose="0208090404030B020404" pitchFamily="18" charset="0"/>
              </a:rPr>
              <a:t>T</a:t>
            </a:r>
            <a:r>
              <a:rPr lang="en-US" sz="9600" dirty="0" smtClean="0">
                <a:solidFill>
                  <a:srgbClr val="FFFF00"/>
                </a:solidFill>
                <a:latin typeface="Cooper Black" panose="0208090404030B020404" pitchFamily="18" charset="0"/>
              </a:rPr>
              <a:t> </a:t>
            </a:r>
            <a:endParaRPr lang="en-US" sz="9600" dirty="0">
              <a:solidFill>
                <a:srgbClr val="FFFF00"/>
              </a:solidFill>
              <a:latin typeface="Cooper Black" panose="0208090404030B020404" pitchFamily="18" charset="0"/>
            </a:endParaRPr>
          </a:p>
        </p:txBody>
      </p:sp>
    </p:spTree>
    <p:extLst>
      <p:ext uri="{BB962C8B-B14F-4D97-AF65-F5344CB8AC3E}">
        <p14:creationId xmlns:p14="http://schemas.microsoft.com/office/powerpoint/2010/main" val="2439927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026" name="Picture 2" descr="White on White (Malevich, 19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28" y="706268"/>
            <a:ext cx="5153330" cy="5153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84230" y="0"/>
            <a:ext cx="5775157" cy="2185214"/>
          </a:xfrm>
          <a:prstGeom prst="rect">
            <a:avLst/>
          </a:prstGeom>
          <a:noFill/>
        </p:spPr>
        <p:txBody>
          <a:bodyPr wrap="square" rtlCol="0">
            <a:spAutoFit/>
          </a:bodyPr>
          <a:lstStyle/>
          <a:p>
            <a:pPr algn="ctr"/>
            <a:r>
              <a:rPr lang="en-US" sz="3600" i="1" dirty="0" smtClean="0">
                <a:latin typeface="Arial" panose="020B0604020202020204" pitchFamily="34" charset="0"/>
                <a:cs typeface="Arial" panose="020B0604020202020204" pitchFamily="34" charset="0"/>
              </a:rPr>
              <a:t>“</a:t>
            </a:r>
            <a:r>
              <a:rPr lang="en-US" sz="3600" i="1" dirty="0" err="1" smtClean="0">
                <a:latin typeface="Arial" panose="020B0604020202020204" pitchFamily="34" charset="0"/>
                <a:cs typeface="Arial" panose="020B0604020202020204" pitchFamily="34" charset="0"/>
              </a:rPr>
              <a:t>Suprematist</a:t>
            </a:r>
            <a:r>
              <a:rPr lang="en-US" sz="3600" i="1" dirty="0" smtClean="0">
                <a:latin typeface="Arial" panose="020B0604020202020204" pitchFamily="34" charset="0"/>
                <a:cs typeface="Arial" panose="020B0604020202020204" pitchFamily="34" charset="0"/>
              </a:rPr>
              <a:t> Composition: White on White”</a:t>
            </a:r>
          </a:p>
          <a:p>
            <a:pPr algn="ctr"/>
            <a:r>
              <a:rPr lang="en-US" sz="2800" dirty="0" smtClean="0">
                <a:latin typeface="Arial" panose="020B0604020202020204" pitchFamily="34" charset="0"/>
                <a:cs typeface="Arial" panose="020B0604020202020204" pitchFamily="34" charset="0"/>
              </a:rPr>
              <a:t>(oil on canvas)</a:t>
            </a:r>
            <a:endParaRPr lang="en-US" sz="2800" dirty="0">
              <a:latin typeface="Arial" panose="020B0604020202020204" pitchFamily="34" charset="0"/>
              <a:cs typeface="Arial" panose="020B0604020202020204" pitchFamily="34" charset="0"/>
            </a:endParaRPr>
          </a:p>
          <a:p>
            <a:pPr algn="ctr"/>
            <a:r>
              <a:rPr lang="en-US" sz="3600" dirty="0" err="1" smtClean="0">
                <a:latin typeface="Arial" panose="020B0604020202020204" pitchFamily="34" charset="0"/>
                <a:cs typeface="Arial" panose="020B0604020202020204" pitchFamily="34" charset="0"/>
              </a:rPr>
              <a:t>Kazimir</a:t>
            </a:r>
            <a:r>
              <a:rPr lang="en-US" sz="3600" dirty="0" smtClean="0">
                <a:latin typeface="Arial" panose="020B0604020202020204" pitchFamily="34" charset="0"/>
                <a:cs typeface="Arial" panose="020B0604020202020204" pitchFamily="34" charset="0"/>
              </a:rPr>
              <a:t> Malevich, 1918</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6184229" y="2368533"/>
            <a:ext cx="5775157" cy="3970318"/>
          </a:xfrm>
          <a:prstGeom prst="rect">
            <a:avLst/>
          </a:prstGeom>
          <a:noFill/>
          <a:ln>
            <a:solidFill>
              <a:schemeClr val="tx2">
                <a:lumMod val="75000"/>
              </a:schemeClr>
            </a:solidFill>
          </a:ln>
        </p:spPr>
        <p:txBody>
          <a:bodyPr wrap="square" rtlCol="0">
            <a:spAutoFit/>
          </a:bodyPr>
          <a:lstStyle/>
          <a:p>
            <a:pPr algn="ctr"/>
            <a:r>
              <a:rPr lang="en-US" sz="3600" dirty="0">
                <a:latin typeface="Arial" panose="020B0604020202020204" pitchFamily="34" charset="0"/>
                <a:cs typeface="Arial" panose="020B0604020202020204" pitchFamily="34" charset="0"/>
              </a:rPr>
              <a:t>Malevich's </a:t>
            </a:r>
            <a:r>
              <a:rPr lang="en-US" sz="3600" dirty="0" smtClean="0">
                <a:latin typeface="Arial" panose="020B0604020202020204" pitchFamily="34" charset="0"/>
                <a:cs typeface="Arial" panose="020B0604020202020204" pitchFamily="34" charset="0"/>
              </a:rPr>
              <a:t>believed </a:t>
            </a:r>
            <a:r>
              <a:rPr lang="en-US" sz="3600" dirty="0">
                <a:latin typeface="Arial" panose="020B0604020202020204" pitchFamily="34" charset="0"/>
                <a:cs typeface="Arial" panose="020B0604020202020204" pitchFamily="34" charset="0"/>
              </a:rPr>
              <a:t>that </a:t>
            </a:r>
            <a:r>
              <a:rPr lang="en-US" sz="3600" dirty="0" err="1">
                <a:latin typeface="Arial" panose="020B0604020202020204" pitchFamily="34" charset="0"/>
                <a:cs typeface="Arial" panose="020B0604020202020204" pitchFamily="34" charset="0"/>
              </a:rPr>
              <a:t>Suprematist</a:t>
            </a:r>
            <a:r>
              <a:rPr lang="en-US" sz="3600" dirty="0">
                <a:latin typeface="Arial" panose="020B0604020202020204" pitchFamily="34" charset="0"/>
                <a:cs typeface="Arial" panose="020B0604020202020204" pitchFamily="34" charset="0"/>
              </a:rPr>
              <a:t> art would be superior to all the art of the past, and that it would lead to the </a:t>
            </a:r>
            <a:r>
              <a:rPr lang="en-US" sz="3600" i="1" dirty="0">
                <a:latin typeface="Arial" panose="020B0604020202020204" pitchFamily="34" charset="0"/>
                <a:cs typeface="Arial" panose="020B0604020202020204" pitchFamily="34" charset="0"/>
              </a:rPr>
              <a:t>"supremacy of pure feeling or perception in the pictorial arts." </a:t>
            </a:r>
          </a:p>
        </p:txBody>
      </p:sp>
    </p:spTree>
    <p:extLst>
      <p:ext uri="{BB962C8B-B14F-4D97-AF65-F5344CB8AC3E}">
        <p14:creationId xmlns:p14="http://schemas.microsoft.com/office/powerpoint/2010/main" val="421377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2437" y="5149515"/>
            <a:ext cx="5775157" cy="1200329"/>
          </a:xfrm>
          <a:prstGeom prst="rect">
            <a:avLst/>
          </a:prstGeom>
          <a:noFill/>
        </p:spPr>
        <p:txBody>
          <a:bodyPr wrap="square" rtlCol="0">
            <a:spAutoFit/>
          </a:bodyPr>
          <a:lstStyle/>
          <a:p>
            <a:pPr algn="ctr"/>
            <a:r>
              <a:rPr lang="en-US" sz="3600" i="1" dirty="0" smtClean="0">
                <a:latin typeface="Arial" panose="020B0604020202020204" pitchFamily="34" charset="0"/>
                <a:cs typeface="Arial" panose="020B0604020202020204" pitchFamily="34" charset="0"/>
              </a:rPr>
              <a:t>“Fountain”</a:t>
            </a:r>
            <a:endParaRPr lang="en-US" sz="28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Marcel Duchamp, 1917</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6208294" y="515670"/>
            <a:ext cx="5775157" cy="5632311"/>
          </a:xfrm>
          <a:prstGeom prst="rect">
            <a:avLst/>
          </a:prstGeom>
          <a:noFill/>
          <a:ln>
            <a:solidFill>
              <a:schemeClr val="tx2">
                <a:lumMod val="75000"/>
              </a:schemeClr>
            </a:solidFill>
          </a:ln>
        </p:spPr>
        <p:txBody>
          <a:bodyPr wrap="square" rtlCol="0">
            <a:spAutoFit/>
          </a:bodyPr>
          <a:lstStyle/>
          <a:p>
            <a:pPr algn="ctr"/>
            <a:r>
              <a:rPr lang="en-US" sz="3600" dirty="0" smtClean="0">
                <a:latin typeface="Arial" panose="020B0604020202020204" pitchFamily="34" charset="0"/>
                <a:cs typeface="Arial" panose="020B0604020202020204" pitchFamily="34" charset="0"/>
              </a:rPr>
              <a:t>Duchamp’s readymade art asserted </a:t>
            </a:r>
            <a:r>
              <a:rPr lang="en-US" sz="3600" dirty="0">
                <a:latin typeface="Arial" panose="020B0604020202020204" pitchFamily="34" charset="0"/>
                <a:cs typeface="Arial" panose="020B0604020202020204" pitchFamily="34" charset="0"/>
              </a:rPr>
              <a:t>the principle that what is art is defined by the artist. Choosing the object is itself a creative act, cancelling out the useful function of the object makes it art, and its presentation in the gallery gives it a new meaning</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3078" name="Picture 6" descr="http://www.tate.org.uk/art/images/work/T/T07/T07573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14" y="288759"/>
            <a:ext cx="5504245" cy="481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5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78751" y="5244408"/>
            <a:ext cx="4584951" cy="1200329"/>
          </a:xfrm>
          <a:prstGeom prst="rect">
            <a:avLst/>
          </a:prstGeom>
          <a:noFill/>
        </p:spPr>
        <p:txBody>
          <a:bodyPr wrap="square" rtlCol="0">
            <a:spAutoFit/>
          </a:bodyPr>
          <a:lstStyle/>
          <a:p>
            <a:pPr algn="ctr"/>
            <a:r>
              <a:rPr lang="en-US" sz="3600" i="1" dirty="0" smtClean="0">
                <a:latin typeface="Arial" panose="020B0604020202020204" pitchFamily="34" charset="0"/>
                <a:cs typeface="Arial" panose="020B0604020202020204" pitchFamily="34" charset="0"/>
              </a:rPr>
              <a:t>“Cut Piece”</a:t>
            </a:r>
          </a:p>
          <a:p>
            <a:pPr algn="ctr"/>
            <a:r>
              <a:rPr lang="en-US" sz="3600" dirty="0" smtClean="0">
                <a:latin typeface="Arial" panose="020B0604020202020204" pitchFamily="34" charset="0"/>
                <a:cs typeface="Arial" panose="020B0604020202020204" pitchFamily="34" charset="0"/>
              </a:rPr>
              <a:t>Yoko Ono, 1964</a:t>
            </a:r>
            <a:endParaRPr lang="en-US" sz="3600" dirty="0">
              <a:latin typeface="Arial" panose="020B0604020202020204" pitchFamily="34" charset="0"/>
              <a:cs typeface="Arial" panose="020B0604020202020204" pitchFamily="34" charset="0"/>
            </a:endParaRPr>
          </a:p>
        </p:txBody>
      </p:sp>
      <p:sp>
        <p:nvSpPr>
          <p:cNvPr id="4" name="TextBox 3"/>
          <p:cNvSpPr txBox="1"/>
          <p:nvPr/>
        </p:nvSpPr>
        <p:spPr>
          <a:xfrm>
            <a:off x="6166433" y="258428"/>
            <a:ext cx="5775157" cy="6186309"/>
          </a:xfrm>
          <a:prstGeom prst="rect">
            <a:avLst/>
          </a:prstGeom>
          <a:noFill/>
          <a:ln>
            <a:solidFill>
              <a:schemeClr val="tx2">
                <a:lumMod val="75000"/>
              </a:schemeClr>
            </a:solidFill>
          </a:ln>
        </p:spPr>
        <p:txBody>
          <a:bodyPr wrap="square" rtlCol="0">
            <a:spAutoFit/>
          </a:bodyPr>
          <a:lstStyle/>
          <a:p>
            <a:pPr algn="ctr"/>
            <a:r>
              <a:rPr lang="en-US" sz="3600" dirty="0" smtClean="0">
                <a:latin typeface="Arial" panose="020B0604020202020204" pitchFamily="34" charset="0"/>
                <a:cs typeface="Arial" panose="020B0604020202020204" pitchFamily="34" charset="0"/>
              </a:rPr>
              <a:t>Performance art </a:t>
            </a:r>
            <a:r>
              <a:rPr lang="en-US" sz="3600" dirty="0">
                <a:latin typeface="Arial" panose="020B0604020202020204" pitchFamily="34" charset="0"/>
                <a:cs typeface="Arial" panose="020B0604020202020204" pitchFamily="34" charset="0"/>
              </a:rPr>
              <a:t>is a genre in which art is presented "</a:t>
            </a:r>
            <a:r>
              <a:rPr lang="en-US" sz="3600" dirty="0" smtClean="0">
                <a:latin typeface="Arial" panose="020B0604020202020204" pitchFamily="34" charset="0"/>
                <a:cs typeface="Arial" panose="020B0604020202020204" pitchFamily="34" charset="0"/>
              </a:rPr>
              <a:t>live" </a:t>
            </a:r>
            <a:r>
              <a:rPr lang="en-US" sz="3600" dirty="0">
                <a:latin typeface="Arial" panose="020B0604020202020204" pitchFamily="34" charset="0"/>
                <a:cs typeface="Arial" panose="020B0604020202020204" pitchFamily="34" charset="0"/>
              </a:rPr>
              <a:t>usually by the artist but sometimes with collaborators or performers</a:t>
            </a:r>
            <a:r>
              <a:rPr lang="en-US" sz="3600" dirty="0" smtClean="0">
                <a:latin typeface="Arial" panose="020B0604020202020204" pitchFamily="34" charset="0"/>
                <a:cs typeface="Arial" panose="020B0604020202020204" pitchFamily="34" charset="0"/>
              </a:rPr>
              <a:t>.</a:t>
            </a:r>
          </a:p>
          <a:p>
            <a:pPr algn="ctr"/>
            <a:r>
              <a:rPr lang="en-US" sz="3600" dirty="0">
                <a:latin typeface="Arial" panose="020B0604020202020204" pitchFamily="34" charset="0"/>
                <a:cs typeface="Arial" panose="020B0604020202020204" pitchFamily="34" charset="0"/>
              </a:rPr>
              <a:t>In performance art, the artist’s </a:t>
            </a:r>
            <a:r>
              <a:rPr lang="en-US" sz="3600" b="1" dirty="0">
                <a:latin typeface="Arial" panose="020B0604020202020204" pitchFamily="34" charset="0"/>
                <a:cs typeface="Arial" panose="020B0604020202020204" pitchFamily="34" charset="0"/>
              </a:rPr>
              <a:t>medium</a:t>
            </a:r>
            <a:r>
              <a:rPr lang="en-US" sz="3600" dirty="0">
                <a:latin typeface="Arial" panose="020B0604020202020204" pitchFamily="34" charset="0"/>
                <a:cs typeface="Arial" panose="020B0604020202020204" pitchFamily="34" charset="0"/>
              </a:rPr>
              <a:t> is the body, and the live actions he or she performs are the work of art.</a:t>
            </a:r>
          </a:p>
        </p:txBody>
      </p:sp>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5" y="2789190"/>
            <a:ext cx="2927015" cy="21952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7391" t="18526" b="-1684"/>
          <a:stretch/>
        </p:blipFill>
        <p:spPr bwMode="auto">
          <a:xfrm>
            <a:off x="192505" y="258428"/>
            <a:ext cx="2887579" cy="24135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087"/>
          <a:stretch/>
        </p:blipFill>
        <p:spPr bwMode="auto">
          <a:xfrm>
            <a:off x="3256920" y="258428"/>
            <a:ext cx="2732677" cy="237623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yoko ono cut piece performance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70" t="8485" r="17074" b="7980"/>
          <a:stretch/>
        </p:blipFill>
        <p:spPr bwMode="auto">
          <a:xfrm>
            <a:off x="3296356" y="2789190"/>
            <a:ext cx="2634171" cy="224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5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707</Words>
  <Application>Microsoft Office PowerPoint</Application>
  <PresentationFormat>Custom</PresentationFormat>
  <Paragraphs>102</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Portfolio Development as assessment tool in the  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dc:creator>
  <cp:lastModifiedBy>xxxx</cp:lastModifiedBy>
  <cp:revision>119</cp:revision>
  <dcterms:created xsi:type="dcterms:W3CDTF">2017-07-26T09:53:03Z</dcterms:created>
  <dcterms:modified xsi:type="dcterms:W3CDTF">2017-08-21T23:13:55Z</dcterms:modified>
</cp:coreProperties>
</file>