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0"/>
  </p:notesMasterIdLst>
  <p:sldIdLst>
    <p:sldId id="256" r:id="rId2"/>
    <p:sldId id="257" r:id="rId3"/>
    <p:sldId id="359" r:id="rId4"/>
    <p:sldId id="449" r:id="rId5"/>
    <p:sldId id="452" r:id="rId6"/>
    <p:sldId id="361" r:id="rId7"/>
    <p:sldId id="259" r:id="rId8"/>
    <p:sldId id="360" r:id="rId9"/>
    <p:sldId id="362" r:id="rId10"/>
    <p:sldId id="435" r:id="rId11"/>
    <p:sldId id="436" r:id="rId12"/>
    <p:sldId id="448" r:id="rId13"/>
    <p:sldId id="366" r:id="rId14"/>
    <p:sldId id="367" r:id="rId15"/>
    <p:sldId id="450" r:id="rId16"/>
    <p:sldId id="451" r:id="rId17"/>
    <p:sldId id="258" r:id="rId18"/>
    <p:sldId id="260" r:id="rId19"/>
    <p:sldId id="286" r:id="rId20"/>
    <p:sldId id="287" r:id="rId21"/>
    <p:sldId id="288" r:id="rId22"/>
    <p:sldId id="289" r:id="rId23"/>
    <p:sldId id="290" r:id="rId24"/>
    <p:sldId id="292" r:id="rId25"/>
    <p:sldId id="261" r:id="rId26"/>
    <p:sldId id="263" r:id="rId27"/>
    <p:sldId id="264" r:id="rId28"/>
    <p:sldId id="265" r:id="rId29"/>
    <p:sldId id="266" r:id="rId30"/>
    <p:sldId id="267" r:id="rId31"/>
    <p:sldId id="268" r:id="rId32"/>
    <p:sldId id="274" r:id="rId33"/>
    <p:sldId id="275" r:id="rId34"/>
    <p:sldId id="276" r:id="rId35"/>
    <p:sldId id="277" r:id="rId36"/>
    <p:sldId id="278" r:id="rId37"/>
    <p:sldId id="279" r:id="rId38"/>
    <p:sldId id="280" r:id="rId39"/>
    <p:sldId id="281" r:id="rId40"/>
    <p:sldId id="282" r:id="rId41"/>
    <p:sldId id="269" r:id="rId42"/>
    <p:sldId id="270" r:id="rId43"/>
    <p:sldId id="271" r:id="rId44"/>
    <p:sldId id="272" r:id="rId45"/>
    <p:sldId id="273" r:id="rId46"/>
    <p:sldId id="283" r:id="rId47"/>
    <p:sldId id="284" r:id="rId48"/>
    <p:sldId id="285"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DF44E1-DA4F-4627-8FB5-C79B20783C29}" type="datetimeFigureOut">
              <a:rPr lang="en-US" smtClean="0"/>
              <a:t>8/22/2018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7BDC27-8D51-4950-B79C-1EC171B8905F}" type="slidenum">
              <a:rPr lang="en-US" smtClean="0"/>
              <a:t>‹#›</a:t>
            </a:fld>
            <a:endParaRPr lang="en-US"/>
          </a:p>
        </p:txBody>
      </p:sp>
    </p:spTree>
    <p:extLst>
      <p:ext uri="{BB962C8B-B14F-4D97-AF65-F5344CB8AC3E}">
        <p14:creationId xmlns:p14="http://schemas.microsoft.com/office/powerpoint/2010/main" val="3269881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DC8904B2-B70F-4AEE-A201-273BC5AD52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63">
              <a:defRPr sz="1600">
                <a:solidFill>
                  <a:schemeClr val="tx1"/>
                </a:solidFill>
                <a:latin typeface="Arial" panose="020B0604020202020204" pitchFamily="34" charset="0"/>
                <a:ea typeface="ＭＳ Ｐゴシック" panose="020B0600070205080204" pitchFamily="34" charset="-128"/>
              </a:defRPr>
            </a:lvl1pPr>
            <a:lvl2pPr marL="742950" indent="-285750" algn="ctr" defTabSz="931863">
              <a:defRPr sz="1600">
                <a:solidFill>
                  <a:schemeClr val="tx1"/>
                </a:solidFill>
                <a:latin typeface="Arial" panose="020B0604020202020204" pitchFamily="34" charset="0"/>
                <a:ea typeface="ＭＳ Ｐゴシック" panose="020B0600070205080204" pitchFamily="34" charset="-128"/>
              </a:defRPr>
            </a:lvl2pPr>
            <a:lvl3pPr marL="1143000" indent="-228600" algn="ctr" defTabSz="931863">
              <a:defRPr sz="1600">
                <a:solidFill>
                  <a:schemeClr val="tx1"/>
                </a:solidFill>
                <a:latin typeface="Arial" panose="020B0604020202020204" pitchFamily="34" charset="0"/>
                <a:ea typeface="ＭＳ Ｐゴシック" panose="020B0600070205080204" pitchFamily="34" charset="-128"/>
              </a:defRPr>
            </a:lvl3pPr>
            <a:lvl4pPr marL="1600200" indent="-228600" algn="ctr" defTabSz="931863">
              <a:defRPr sz="1600">
                <a:solidFill>
                  <a:schemeClr val="tx1"/>
                </a:solidFill>
                <a:latin typeface="Arial" panose="020B0604020202020204" pitchFamily="34" charset="0"/>
                <a:ea typeface="ＭＳ Ｐゴシック" panose="020B0600070205080204" pitchFamily="34" charset="-128"/>
              </a:defRPr>
            </a:lvl4pPr>
            <a:lvl5pPr marL="2057400" indent="-228600" algn="ctr" defTabSz="931863">
              <a:defRPr sz="1600">
                <a:solidFill>
                  <a:schemeClr val="tx1"/>
                </a:solidFill>
                <a:latin typeface="Arial" panose="020B0604020202020204" pitchFamily="34" charset="0"/>
                <a:ea typeface="ＭＳ Ｐゴシック" panose="020B0600070205080204" pitchFamily="34" charset="-128"/>
              </a:defRPr>
            </a:lvl5pPr>
            <a:lvl6pPr marL="2514600" indent="-228600" algn="ctr" defTabSz="93186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algn="ctr" defTabSz="93186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algn="ctr" defTabSz="93186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algn="ctr" defTabSz="93186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r"/>
            <a:fld id="{0B7121DD-5B32-448B-95A3-28310DB292B6}" type="slidenum">
              <a:rPr lang="en-US" altLang="en-US" sz="1200">
                <a:latin typeface="Tahoma" panose="020B0604030504040204" pitchFamily="34" charset="0"/>
              </a:rPr>
              <a:pPr algn="r"/>
              <a:t>3</a:t>
            </a:fld>
            <a:endParaRPr lang="en-US" altLang="en-US" sz="1200">
              <a:latin typeface="Tahoma" panose="020B0604030504040204" pitchFamily="34" charset="0"/>
            </a:endParaRPr>
          </a:p>
        </p:txBody>
      </p:sp>
      <p:sp>
        <p:nvSpPr>
          <p:cNvPr id="15363" name="Rectangle 2">
            <a:extLst>
              <a:ext uri="{FF2B5EF4-FFF2-40B4-BE49-F238E27FC236}">
                <a16:creationId xmlns:a16="http://schemas.microsoft.com/office/drawing/2014/main" id="{3804319F-C33F-4B4E-9305-902FD5D6673B}"/>
              </a:ext>
            </a:extLst>
          </p:cNvPr>
          <p:cNvSpPr>
            <a:spLocks noRot="1" noChangeArrowheads="1" noTextEdit="1"/>
          </p:cNvSpPr>
          <p:nvPr>
            <p:ph type="sldImg"/>
          </p:nvPr>
        </p:nvSpPr>
        <p:spPr>
          <a:ln/>
        </p:spPr>
      </p:sp>
      <p:sp>
        <p:nvSpPr>
          <p:cNvPr id="15364" name="Rectangle 3">
            <a:extLst>
              <a:ext uri="{FF2B5EF4-FFF2-40B4-BE49-F238E27FC236}">
                <a16:creationId xmlns:a16="http://schemas.microsoft.com/office/drawing/2014/main" id="{9C9201BB-BE4D-4F32-B351-95F4D0F755A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6F392B42-E039-4BCD-B908-7857B2454541}"/>
              </a:ext>
            </a:extLst>
          </p:cNvPr>
          <p:cNvSpPr txBox="1">
            <a:spLocks noGrp="1" noChangeArrowheads="1"/>
          </p:cNvSpPr>
          <p:nvPr/>
        </p:nvSpPr>
        <p:spPr bwMode="auto">
          <a:xfrm>
            <a:off x="3965575" y="8820150"/>
            <a:ext cx="303212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87" tIns="46593" rIns="93187" bIns="46593" anchor="b"/>
          <a:lstStyle>
            <a:lvl1pPr algn="ctr" defTabSz="931863">
              <a:defRPr sz="1600">
                <a:solidFill>
                  <a:schemeClr val="tx1"/>
                </a:solidFill>
                <a:latin typeface="Arial" panose="020B0604020202020204" pitchFamily="34" charset="0"/>
                <a:ea typeface="ＭＳ Ｐゴシック" panose="020B0600070205080204" pitchFamily="34" charset="-128"/>
              </a:defRPr>
            </a:lvl1pPr>
            <a:lvl2pPr marL="742950" indent="-285750" algn="ctr" defTabSz="931863">
              <a:defRPr sz="1600">
                <a:solidFill>
                  <a:schemeClr val="tx1"/>
                </a:solidFill>
                <a:latin typeface="Arial" panose="020B0604020202020204" pitchFamily="34" charset="0"/>
                <a:ea typeface="ＭＳ Ｐゴシック" panose="020B0600070205080204" pitchFamily="34" charset="-128"/>
              </a:defRPr>
            </a:lvl2pPr>
            <a:lvl3pPr marL="1143000" indent="-228600" algn="ctr" defTabSz="931863">
              <a:defRPr sz="1600">
                <a:solidFill>
                  <a:schemeClr val="tx1"/>
                </a:solidFill>
                <a:latin typeface="Arial" panose="020B0604020202020204" pitchFamily="34" charset="0"/>
                <a:ea typeface="ＭＳ Ｐゴシック" panose="020B0600070205080204" pitchFamily="34" charset="-128"/>
              </a:defRPr>
            </a:lvl3pPr>
            <a:lvl4pPr marL="1600200" indent="-228600" algn="ctr" defTabSz="931863">
              <a:defRPr sz="1600">
                <a:solidFill>
                  <a:schemeClr val="tx1"/>
                </a:solidFill>
                <a:latin typeface="Arial" panose="020B0604020202020204" pitchFamily="34" charset="0"/>
                <a:ea typeface="ＭＳ Ｐゴシック" panose="020B0600070205080204" pitchFamily="34" charset="-128"/>
              </a:defRPr>
            </a:lvl4pPr>
            <a:lvl5pPr marL="2057400" indent="-228600" algn="ctr" defTabSz="931863">
              <a:defRPr sz="1600">
                <a:solidFill>
                  <a:schemeClr val="tx1"/>
                </a:solidFill>
                <a:latin typeface="Arial" panose="020B0604020202020204" pitchFamily="34" charset="0"/>
                <a:ea typeface="ＭＳ Ｐゴシック" panose="020B0600070205080204" pitchFamily="34" charset="-128"/>
              </a:defRPr>
            </a:lvl5pPr>
            <a:lvl6pPr marL="2514600" indent="-228600" algn="ctr" defTabSz="93186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algn="ctr" defTabSz="93186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algn="ctr" defTabSz="93186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algn="ctr" defTabSz="93186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r" eaLnBrk="1" hangingPunct="1"/>
            <a:fld id="{1F941748-5776-4B7D-AA6D-E868582402F0}" type="slidenum">
              <a:rPr lang="en-US" altLang="en-US" sz="1200">
                <a:latin typeface="Tahoma" panose="020B0604030504040204" pitchFamily="34" charset="0"/>
              </a:rPr>
              <a:pPr algn="r" eaLnBrk="1" hangingPunct="1"/>
              <a:t>10</a:t>
            </a:fld>
            <a:endParaRPr lang="en-US" altLang="en-US" sz="1200">
              <a:latin typeface="Tahoma" panose="020B0604030504040204" pitchFamily="34" charset="0"/>
            </a:endParaRPr>
          </a:p>
        </p:txBody>
      </p:sp>
      <p:sp>
        <p:nvSpPr>
          <p:cNvPr id="25603" name="Rectangle 2">
            <a:extLst>
              <a:ext uri="{FF2B5EF4-FFF2-40B4-BE49-F238E27FC236}">
                <a16:creationId xmlns:a16="http://schemas.microsoft.com/office/drawing/2014/main" id="{CB30A887-DD71-4DC8-92BA-11C48E7AA98E}"/>
              </a:ext>
            </a:extLst>
          </p:cNvPr>
          <p:cNvSpPr>
            <a:spLocks noRot="1" noChangeArrowheads="1" noTextEdit="1"/>
          </p:cNvSpPr>
          <p:nvPr>
            <p:ph type="sldImg"/>
          </p:nvPr>
        </p:nvSpPr>
        <p:spPr>
          <a:ln/>
        </p:spPr>
      </p:sp>
      <p:sp>
        <p:nvSpPr>
          <p:cNvPr id="25604" name="Rectangle 3">
            <a:extLst>
              <a:ext uri="{FF2B5EF4-FFF2-40B4-BE49-F238E27FC236}">
                <a16:creationId xmlns:a16="http://schemas.microsoft.com/office/drawing/2014/main" id="{7440A792-62D6-4992-BC26-BE06BE2EDC7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ea typeface="ＭＳ Ｐゴシック" panose="020B0600070205080204" pitchFamily="34" charset="-128"/>
              </a:rPr>
              <a:t>Explain graph:  This graph is based on CBM Oral reading fluency (# of words correct per minute in grade level passage) data of all the 1</a:t>
            </a:r>
            <a:r>
              <a:rPr lang="en-US" altLang="en-US" baseline="30000">
                <a:latin typeface="Times New Roman" panose="02020603050405020304" pitchFamily="18" charset="0"/>
                <a:ea typeface="ＭＳ Ｐゴシック" panose="020B0600070205080204" pitchFamily="34" charset="-128"/>
              </a:rPr>
              <a:t>st</a:t>
            </a:r>
            <a:r>
              <a:rPr lang="en-US" altLang="en-US">
                <a:latin typeface="Times New Roman" panose="02020603050405020304" pitchFamily="18" charset="0"/>
                <a:ea typeface="ＭＳ Ｐゴシック" panose="020B0600070205080204" pitchFamily="34" charset="-128"/>
              </a:rPr>
              <a:t> graders in a school in the spring.  It shows the spread of scores (from 0 to 4 up to 75+) and the number of students getting different scores along that continuum.  Scores are divided into three categories based on some criterion cut points to help in giving some idea of the level of concern we should have about the student’s demonstrated skill.  CBM ORF is a test of reading rate, but an excellent indicator of overall reading ability, including comprehension, so if a student is at risk on this measure it warrants taking another look at what else we know about this student and what extra intervention may be needed.</a:t>
            </a:r>
          </a:p>
          <a:p>
            <a:endParaRPr lang="en-US" altLang="en-US">
              <a:latin typeface="Times New Roman" panose="02020603050405020304" pitchFamily="18" charset="0"/>
              <a:ea typeface="ＭＳ Ｐゴシック" panose="020B0600070205080204" pitchFamily="34" charset="-128"/>
            </a:endParaRPr>
          </a:p>
          <a:p>
            <a:r>
              <a:rPr lang="en-US" altLang="en-US">
                <a:latin typeface="Times New Roman" panose="02020603050405020304" pitchFamily="18" charset="0"/>
                <a:ea typeface="ＭＳ Ｐゴシック" panose="020B0600070205080204" pitchFamily="34" charset="-128"/>
              </a:rPr>
              <a:t>Can also use thisslide tto discuss specificity, sensitivity, and do no harm later on in presentation…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89CA4A86-CB6D-4615-B6E9-B760E587E05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63">
              <a:defRPr sz="1600">
                <a:solidFill>
                  <a:schemeClr val="tx1"/>
                </a:solidFill>
                <a:latin typeface="Arial" panose="020B0604020202020204" pitchFamily="34" charset="0"/>
                <a:ea typeface="ＭＳ Ｐゴシック" panose="020B0600070205080204" pitchFamily="34" charset="-128"/>
              </a:defRPr>
            </a:lvl1pPr>
            <a:lvl2pPr marL="742950" indent="-285750" algn="ctr" defTabSz="931863">
              <a:defRPr sz="1600">
                <a:solidFill>
                  <a:schemeClr val="tx1"/>
                </a:solidFill>
                <a:latin typeface="Arial" panose="020B0604020202020204" pitchFamily="34" charset="0"/>
                <a:ea typeface="ＭＳ Ｐゴシック" panose="020B0600070205080204" pitchFamily="34" charset="-128"/>
              </a:defRPr>
            </a:lvl2pPr>
            <a:lvl3pPr marL="1143000" indent="-228600" algn="ctr" defTabSz="931863">
              <a:defRPr sz="1600">
                <a:solidFill>
                  <a:schemeClr val="tx1"/>
                </a:solidFill>
                <a:latin typeface="Arial" panose="020B0604020202020204" pitchFamily="34" charset="0"/>
                <a:ea typeface="ＭＳ Ｐゴシック" panose="020B0600070205080204" pitchFamily="34" charset="-128"/>
              </a:defRPr>
            </a:lvl3pPr>
            <a:lvl4pPr marL="1600200" indent="-228600" algn="ctr" defTabSz="931863">
              <a:defRPr sz="1600">
                <a:solidFill>
                  <a:schemeClr val="tx1"/>
                </a:solidFill>
                <a:latin typeface="Arial" panose="020B0604020202020204" pitchFamily="34" charset="0"/>
                <a:ea typeface="ＭＳ Ｐゴシック" panose="020B0600070205080204" pitchFamily="34" charset="-128"/>
              </a:defRPr>
            </a:lvl4pPr>
            <a:lvl5pPr marL="2057400" indent="-228600" algn="ctr" defTabSz="931863">
              <a:defRPr sz="1600">
                <a:solidFill>
                  <a:schemeClr val="tx1"/>
                </a:solidFill>
                <a:latin typeface="Arial" panose="020B0604020202020204" pitchFamily="34" charset="0"/>
                <a:ea typeface="ＭＳ Ｐゴシック" panose="020B0600070205080204" pitchFamily="34" charset="-128"/>
              </a:defRPr>
            </a:lvl5pPr>
            <a:lvl6pPr marL="2514600" indent="-228600" algn="ctr" defTabSz="93186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algn="ctr" defTabSz="93186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algn="ctr" defTabSz="93186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algn="ctr" defTabSz="93186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r"/>
            <a:fld id="{20F206F0-68A8-4CBE-8288-196A6F66FDE1}" type="slidenum">
              <a:rPr lang="en-US" altLang="en-US" sz="1200">
                <a:latin typeface="Tahoma" panose="020B0604030504040204" pitchFamily="34" charset="0"/>
              </a:rPr>
              <a:pPr algn="r"/>
              <a:t>11</a:t>
            </a:fld>
            <a:endParaRPr lang="en-US" altLang="en-US" sz="1200">
              <a:latin typeface="Tahoma" panose="020B0604030504040204" pitchFamily="34" charset="0"/>
            </a:endParaRPr>
          </a:p>
        </p:txBody>
      </p:sp>
      <p:sp>
        <p:nvSpPr>
          <p:cNvPr id="29699" name="Rectangle 7">
            <a:extLst>
              <a:ext uri="{FF2B5EF4-FFF2-40B4-BE49-F238E27FC236}">
                <a16:creationId xmlns:a16="http://schemas.microsoft.com/office/drawing/2014/main" id="{5961B8F2-2248-4BF2-9F71-9184E632C083}"/>
              </a:ext>
            </a:extLst>
          </p:cNvPr>
          <p:cNvSpPr txBox="1">
            <a:spLocks noGrp="1" noChangeArrowheads="1"/>
          </p:cNvSpPr>
          <p:nvPr/>
        </p:nvSpPr>
        <p:spPr bwMode="auto">
          <a:xfrm>
            <a:off x="3963988" y="8818563"/>
            <a:ext cx="303212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16" tIns="46509" rIns="93016" bIns="46509" anchor="b"/>
          <a:lstStyle>
            <a:lvl1pPr algn="ctr" defTabSz="928688">
              <a:defRPr sz="1600">
                <a:solidFill>
                  <a:schemeClr val="tx1"/>
                </a:solidFill>
                <a:latin typeface="Arial" panose="020B0604020202020204" pitchFamily="34" charset="0"/>
                <a:ea typeface="ＭＳ Ｐゴシック" panose="020B0600070205080204" pitchFamily="34" charset="-128"/>
              </a:defRPr>
            </a:lvl1pPr>
            <a:lvl2pPr marL="742950" indent="-285750" algn="ctr" defTabSz="928688">
              <a:defRPr sz="1600">
                <a:solidFill>
                  <a:schemeClr val="tx1"/>
                </a:solidFill>
                <a:latin typeface="Arial" panose="020B0604020202020204" pitchFamily="34" charset="0"/>
                <a:ea typeface="ＭＳ Ｐゴシック" panose="020B0600070205080204" pitchFamily="34" charset="-128"/>
              </a:defRPr>
            </a:lvl2pPr>
            <a:lvl3pPr marL="1143000" indent="-228600" algn="ctr" defTabSz="928688">
              <a:defRPr sz="1600">
                <a:solidFill>
                  <a:schemeClr val="tx1"/>
                </a:solidFill>
                <a:latin typeface="Arial" panose="020B0604020202020204" pitchFamily="34" charset="0"/>
                <a:ea typeface="ＭＳ Ｐゴシック" panose="020B0600070205080204" pitchFamily="34" charset="-128"/>
              </a:defRPr>
            </a:lvl3pPr>
            <a:lvl4pPr marL="1600200" indent="-228600" algn="ctr" defTabSz="928688">
              <a:defRPr sz="1600">
                <a:solidFill>
                  <a:schemeClr val="tx1"/>
                </a:solidFill>
                <a:latin typeface="Arial" panose="020B0604020202020204" pitchFamily="34" charset="0"/>
                <a:ea typeface="ＭＳ Ｐゴシック" panose="020B0600070205080204" pitchFamily="34" charset="-128"/>
              </a:defRPr>
            </a:lvl4pPr>
            <a:lvl5pPr marL="2057400" indent="-228600" algn="ctr" defTabSz="928688">
              <a:defRPr sz="1600">
                <a:solidFill>
                  <a:schemeClr val="tx1"/>
                </a:solidFill>
                <a:latin typeface="Arial" panose="020B0604020202020204" pitchFamily="34" charset="0"/>
                <a:ea typeface="ＭＳ Ｐゴシック" panose="020B0600070205080204" pitchFamily="34" charset="-128"/>
              </a:defRPr>
            </a:lvl5pPr>
            <a:lvl6pPr marL="2514600" indent="-228600" algn="ctr" defTabSz="928688"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algn="ctr" defTabSz="928688"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algn="ctr" defTabSz="928688"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algn="ctr" defTabSz="928688"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r"/>
            <a:fld id="{3161D4B8-1A9F-4628-AD10-55532A916189}" type="slidenum">
              <a:rPr lang="en-US" altLang="en-US" sz="1200"/>
              <a:pPr algn="r"/>
              <a:t>11</a:t>
            </a:fld>
            <a:endParaRPr lang="en-US" altLang="en-US" sz="1200"/>
          </a:p>
        </p:txBody>
      </p:sp>
      <p:sp>
        <p:nvSpPr>
          <p:cNvPr id="29700" name="Rectangle 2">
            <a:extLst>
              <a:ext uri="{FF2B5EF4-FFF2-40B4-BE49-F238E27FC236}">
                <a16:creationId xmlns:a16="http://schemas.microsoft.com/office/drawing/2014/main" id="{9005F62B-807A-411C-AFC9-29D43736AF80}"/>
              </a:ext>
            </a:extLst>
          </p:cNvPr>
          <p:cNvSpPr>
            <a:spLocks noRot="1" noChangeArrowheads="1" noTextEdit="1"/>
          </p:cNvSpPr>
          <p:nvPr>
            <p:ph type="sldImg"/>
          </p:nvPr>
        </p:nvSpPr>
        <p:spPr>
          <a:ln/>
        </p:spPr>
      </p:sp>
      <p:sp>
        <p:nvSpPr>
          <p:cNvPr id="29701" name="Rectangle 3">
            <a:extLst>
              <a:ext uri="{FF2B5EF4-FFF2-40B4-BE49-F238E27FC236}">
                <a16:creationId xmlns:a16="http://schemas.microsoft.com/office/drawing/2014/main" id="{D053BC3C-A801-4D10-A6EF-222724B131A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ea typeface="ＭＳ Ｐゴシック" panose="020B0600070205080204" pitchFamily="34" charset="-128"/>
              </a:rPr>
              <a:t>What do we mean by cohesive system?</a:t>
            </a:r>
          </a:p>
          <a:p>
            <a:r>
              <a:rPr lang="en-US" altLang="en-US">
                <a:latin typeface="Times New Roman" panose="02020603050405020304" pitchFamily="18" charset="0"/>
                <a:ea typeface="ＭＳ Ｐゴシック" panose="020B0600070205080204" pitchFamily="34" charset="-128"/>
              </a:rPr>
              <a:t>Ideally the progress monitoring data should be linked to other types of data and data collection in the school.  For example if the school does universal screening(benchmarking) it is very nice if those same measures can be used for progress monitoring.  </a:t>
            </a:r>
          </a:p>
          <a:p>
            <a:r>
              <a:rPr lang="en-US" altLang="en-US">
                <a:latin typeface="Times New Roman" panose="02020603050405020304" pitchFamily="18" charset="0"/>
                <a:ea typeface="ＭＳ Ｐゴシック" panose="020B0600070205080204" pitchFamily="34" charset="-128"/>
              </a:rPr>
              <a:t>Note that the graphic represents the 3 tiers of RTI Tier 1 (green), Tier 2 (yellow), Tier 3 (red).  See RTI Overview and other modules for more explanation of the Tiers if the audience doesn’t easily see this connection.</a:t>
            </a:r>
          </a:p>
          <a:p>
            <a:endParaRPr lang="en-US" altLang="en-US">
              <a:latin typeface="Times New Roman" panose="02020603050405020304" pitchFamily="18" charset="0"/>
              <a:ea typeface="ＭＳ Ｐゴシック" panose="020B0600070205080204" pitchFamily="34" charset="-128"/>
            </a:endParaRPr>
          </a:p>
          <a:p>
            <a:r>
              <a:rPr lang="en-US" altLang="en-US">
                <a:latin typeface="Times New Roman" panose="02020603050405020304" pitchFamily="18" charset="0"/>
                <a:ea typeface="ＭＳ Ｐゴシック" panose="020B0600070205080204" pitchFamily="34" charset="-128"/>
              </a:rPr>
              <a:t>What do we mean by CBM General Outcome Measures?   See General Outcome Measures CBM module.  GOMs can be used to screen all students in the grade level 3x per year and they can also be used to do weekly progress monitoring with students who are at-risk.</a:t>
            </a:r>
          </a:p>
          <a:p>
            <a:endParaRPr lang="en-US" altLang="en-US">
              <a:latin typeface="Times New Roman" panose="02020603050405020304" pitchFamily="18" charset="0"/>
              <a:ea typeface="ＭＳ Ｐゴシック" panose="020B0600070205080204" pitchFamily="34" charset="-128"/>
            </a:endParaRPr>
          </a:p>
          <a:p>
            <a:r>
              <a:rPr lang="en-US" altLang="en-US">
                <a:latin typeface="Times New Roman" panose="02020603050405020304" pitchFamily="18" charset="0"/>
                <a:ea typeface="ＭＳ Ｐゴシック" panose="020B0600070205080204" pitchFamily="34" charset="-128"/>
              </a:rPr>
              <a:t>Note:  Other types of information (diagnostic information, high stakes tests, etc) are not good for progress monitoring but obviously also have their own purpose and place in the school’s decision making process</a:t>
            </a:r>
          </a:p>
          <a:p>
            <a:endParaRPr lang="en-US" altLang="en-US">
              <a:latin typeface="Times New Roman" panose="02020603050405020304" pitchFamily="18" charset="0"/>
              <a:ea typeface="ＭＳ Ｐゴシック" panose="020B0600070205080204" pitchFamily="34" charset="-128"/>
            </a:endParaRPr>
          </a:p>
          <a:p>
            <a:endParaRPr lang="en-US" altLang="en-US">
              <a:latin typeface="Times New Roman" panose="02020603050405020304" pitchFamily="18" charset="0"/>
              <a:ea typeface="ＭＳ Ｐゴシック" panose="020B0600070205080204" pitchFamily="34" charset="-128"/>
            </a:endParaRPr>
          </a:p>
          <a:p>
            <a:r>
              <a:rPr lang="en-US" altLang="en-US">
                <a:solidFill>
                  <a:srgbClr val="FF0000"/>
                </a:solidFill>
                <a:latin typeface="Times New Roman" panose="02020603050405020304" pitchFamily="18" charset="0"/>
                <a:ea typeface="ＭＳ Ｐゴシック" panose="020B0600070205080204" pitchFamily="34" charset="-128"/>
              </a:rPr>
              <a:t>I like this slide here.  I don’t think cohesive system is too technical.  If anything, I would say converging data is more technical.  I think that if you write down here in the notes what you mean by each, I think the facilitator will be able to understand and explain to the students what is meant by this slide.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43A26E59-B829-4DAE-A4BE-8C87E95C4950}"/>
              </a:ext>
            </a:extLst>
          </p:cNvPr>
          <p:cNvSpPr>
            <a:spLocks noChangeArrowheads="1" noTextEdit="1"/>
          </p:cNvSpPr>
          <p:nvPr>
            <p:ph type="sldImg"/>
          </p:nvPr>
        </p:nvSpPr>
        <p:spPr>
          <a:ln/>
        </p:spPr>
      </p:sp>
      <p:sp>
        <p:nvSpPr>
          <p:cNvPr id="37891" name="Rectangle 3">
            <a:extLst>
              <a:ext uri="{FF2B5EF4-FFF2-40B4-BE49-F238E27FC236}">
                <a16:creationId xmlns:a16="http://schemas.microsoft.com/office/drawing/2014/main" id="{DFD86DD8-E55D-4180-A1EE-A1D1CE65D92F}"/>
              </a:ext>
            </a:extLst>
          </p:cNvPr>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ea typeface="ＭＳ Ｐゴシック" panose="020B0600070205080204" pitchFamily="34" charset="-128"/>
              </a:rPr>
              <a:t>A measurement net simply lays out what tests are given to which grade levels at what time in the areas you wish to screen (e.g., reading, math, writing, behavior….)  The measurement net allows you to make sure you have a plan in place and also reminds you to look at the logical and empirical “sense” behind the sequence and types of tests you are planning to give to students over time.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9ECA5C5A-2A04-4A91-95ED-7F7D9B606FD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63">
              <a:defRPr sz="1600">
                <a:solidFill>
                  <a:schemeClr val="tx1"/>
                </a:solidFill>
                <a:latin typeface="Arial" panose="020B0604020202020204" pitchFamily="34" charset="0"/>
                <a:ea typeface="ＭＳ Ｐゴシック" panose="020B0600070205080204" pitchFamily="34" charset="-128"/>
              </a:defRPr>
            </a:lvl1pPr>
            <a:lvl2pPr marL="742950" indent="-285750" algn="ctr" defTabSz="931863">
              <a:defRPr sz="1600">
                <a:solidFill>
                  <a:schemeClr val="tx1"/>
                </a:solidFill>
                <a:latin typeface="Arial" panose="020B0604020202020204" pitchFamily="34" charset="0"/>
                <a:ea typeface="ＭＳ Ｐゴシック" panose="020B0600070205080204" pitchFamily="34" charset="-128"/>
              </a:defRPr>
            </a:lvl2pPr>
            <a:lvl3pPr marL="1143000" indent="-228600" algn="ctr" defTabSz="931863">
              <a:defRPr sz="1600">
                <a:solidFill>
                  <a:schemeClr val="tx1"/>
                </a:solidFill>
                <a:latin typeface="Arial" panose="020B0604020202020204" pitchFamily="34" charset="0"/>
                <a:ea typeface="ＭＳ Ｐゴシック" panose="020B0600070205080204" pitchFamily="34" charset="-128"/>
              </a:defRPr>
            </a:lvl3pPr>
            <a:lvl4pPr marL="1600200" indent="-228600" algn="ctr" defTabSz="931863">
              <a:defRPr sz="1600">
                <a:solidFill>
                  <a:schemeClr val="tx1"/>
                </a:solidFill>
                <a:latin typeface="Arial" panose="020B0604020202020204" pitchFamily="34" charset="0"/>
                <a:ea typeface="ＭＳ Ｐゴシック" panose="020B0600070205080204" pitchFamily="34" charset="-128"/>
              </a:defRPr>
            </a:lvl4pPr>
            <a:lvl5pPr marL="2057400" indent="-228600" algn="ctr" defTabSz="931863">
              <a:defRPr sz="1600">
                <a:solidFill>
                  <a:schemeClr val="tx1"/>
                </a:solidFill>
                <a:latin typeface="Arial" panose="020B0604020202020204" pitchFamily="34" charset="0"/>
                <a:ea typeface="ＭＳ Ｐゴシック" panose="020B0600070205080204" pitchFamily="34" charset="-128"/>
              </a:defRPr>
            </a:lvl5pPr>
            <a:lvl6pPr marL="2514600" indent="-228600" algn="ctr" defTabSz="93186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algn="ctr" defTabSz="93186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algn="ctr" defTabSz="93186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algn="ctr" defTabSz="93186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r"/>
            <a:fld id="{C02BB223-5619-459D-A5A5-8F52357C9DE8}" type="slidenum">
              <a:rPr lang="en-US" altLang="en-US" sz="1200">
                <a:latin typeface="Tahoma" panose="020B0604030504040204" pitchFamily="34" charset="0"/>
              </a:rPr>
              <a:pPr algn="r"/>
              <a:t>13</a:t>
            </a:fld>
            <a:endParaRPr lang="en-US" altLang="en-US" sz="1200">
              <a:latin typeface="Tahoma" panose="020B0604030504040204" pitchFamily="34" charset="0"/>
            </a:endParaRPr>
          </a:p>
        </p:txBody>
      </p:sp>
      <p:sp>
        <p:nvSpPr>
          <p:cNvPr id="39939" name="Rectangle 2">
            <a:extLst>
              <a:ext uri="{FF2B5EF4-FFF2-40B4-BE49-F238E27FC236}">
                <a16:creationId xmlns:a16="http://schemas.microsoft.com/office/drawing/2014/main" id="{1FD2B26E-E399-490A-94CA-29AD4BD4B0E4}"/>
              </a:ext>
            </a:extLst>
          </p:cNvPr>
          <p:cNvSpPr>
            <a:spLocks noRot="1" noChangeArrowheads="1" noTextEdit="1"/>
          </p:cNvSpPr>
          <p:nvPr>
            <p:ph type="sldImg"/>
          </p:nvPr>
        </p:nvSpPr>
        <p:spPr>
          <a:ln/>
        </p:spPr>
      </p:sp>
      <p:sp>
        <p:nvSpPr>
          <p:cNvPr id="39940" name="Rectangle 3">
            <a:extLst>
              <a:ext uri="{FF2B5EF4-FFF2-40B4-BE49-F238E27FC236}">
                <a16:creationId xmlns:a16="http://schemas.microsoft.com/office/drawing/2014/main" id="{04A34DBE-7E10-4862-B479-56E4D07A1BF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ea typeface="ＭＳ Ｐゴシック" panose="020B0600070205080204" pitchFamily="34" charset="-128"/>
              </a:rPr>
              <a:t>Several of these are not appropriate- statewide tests, any test with reliability below r=.80  which includes guided reading as typically done, curriculum tests, and teacher made tests and some of the CBM tests (e.g., DIBELS word use fluency, and initial sound fluency as it is typically done), there are tests that are impractical to use 3x per year (for example the MAP can be given 3x per year but most schools do not do that because of the student time/computer lab time needed to do so) or that are not valid for screening decisions… there are some tests that are appropriate for screening that are not mentioned here.  Main point is to remind people that not all tests are appropriate for screening, even if the authors/marketers say so…. They may be valid for other purposes, but not for screening</a:t>
            </a:r>
          </a:p>
          <a:p>
            <a:endParaRPr lang="en-US" altLang="en-US">
              <a:latin typeface="Times New Roman" panose="02020603050405020304" pitchFamily="18" charset="0"/>
              <a:ea typeface="ＭＳ Ｐゴシック" panose="020B0600070205080204" pitchFamily="34" charset="-128"/>
            </a:endParaRPr>
          </a:p>
          <a:p>
            <a:r>
              <a:rPr lang="en-US" altLang="en-US">
                <a:latin typeface="Times New Roman" panose="02020603050405020304" pitchFamily="18" charset="0"/>
                <a:ea typeface="ＭＳ Ｐゴシック" panose="020B0600070205080204" pitchFamily="34" charset="-128"/>
              </a:rPr>
              <a:t>See Measurement Overview for an expanded explanation and activites related to the purposes of assessment and characteristics of an effective measurement system for RTI in general and screening in particular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6A8DDB2D-A73E-40FE-BE2C-17DD9874F28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63">
              <a:defRPr sz="1600">
                <a:solidFill>
                  <a:schemeClr val="tx1"/>
                </a:solidFill>
                <a:latin typeface="Arial" panose="020B0604020202020204" pitchFamily="34" charset="0"/>
                <a:ea typeface="ＭＳ Ｐゴシック" panose="020B0600070205080204" pitchFamily="34" charset="-128"/>
              </a:defRPr>
            </a:lvl1pPr>
            <a:lvl2pPr marL="742950" indent="-285750" algn="ctr" defTabSz="931863">
              <a:defRPr sz="1600">
                <a:solidFill>
                  <a:schemeClr val="tx1"/>
                </a:solidFill>
                <a:latin typeface="Arial" panose="020B0604020202020204" pitchFamily="34" charset="0"/>
                <a:ea typeface="ＭＳ Ｐゴシック" panose="020B0600070205080204" pitchFamily="34" charset="-128"/>
              </a:defRPr>
            </a:lvl2pPr>
            <a:lvl3pPr marL="1143000" indent="-228600" algn="ctr" defTabSz="931863">
              <a:defRPr sz="1600">
                <a:solidFill>
                  <a:schemeClr val="tx1"/>
                </a:solidFill>
                <a:latin typeface="Arial" panose="020B0604020202020204" pitchFamily="34" charset="0"/>
                <a:ea typeface="ＭＳ Ｐゴシック" panose="020B0600070205080204" pitchFamily="34" charset="-128"/>
              </a:defRPr>
            </a:lvl3pPr>
            <a:lvl4pPr marL="1600200" indent="-228600" algn="ctr" defTabSz="931863">
              <a:defRPr sz="1600">
                <a:solidFill>
                  <a:schemeClr val="tx1"/>
                </a:solidFill>
                <a:latin typeface="Arial" panose="020B0604020202020204" pitchFamily="34" charset="0"/>
                <a:ea typeface="ＭＳ Ｐゴシック" panose="020B0600070205080204" pitchFamily="34" charset="-128"/>
              </a:defRPr>
            </a:lvl4pPr>
            <a:lvl5pPr marL="2057400" indent="-228600" algn="ctr" defTabSz="931863">
              <a:defRPr sz="1600">
                <a:solidFill>
                  <a:schemeClr val="tx1"/>
                </a:solidFill>
                <a:latin typeface="Arial" panose="020B0604020202020204" pitchFamily="34" charset="0"/>
                <a:ea typeface="ＭＳ Ｐゴシック" panose="020B0600070205080204" pitchFamily="34" charset="-128"/>
              </a:defRPr>
            </a:lvl5pPr>
            <a:lvl6pPr marL="2514600" indent="-228600" algn="ctr" defTabSz="93186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algn="ctr" defTabSz="93186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algn="ctr" defTabSz="93186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algn="ctr" defTabSz="931863"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r"/>
            <a:fld id="{93AEF545-082A-47FD-8E0C-21451FB18846}" type="slidenum">
              <a:rPr lang="en-US" altLang="en-US" sz="1200">
                <a:latin typeface="Tahoma" panose="020B0604030504040204" pitchFamily="34" charset="0"/>
              </a:rPr>
              <a:pPr algn="r"/>
              <a:t>14</a:t>
            </a:fld>
            <a:endParaRPr lang="en-US" altLang="en-US" sz="1200">
              <a:latin typeface="Tahoma" panose="020B0604030504040204" pitchFamily="34" charset="0"/>
            </a:endParaRPr>
          </a:p>
        </p:txBody>
      </p:sp>
      <p:sp>
        <p:nvSpPr>
          <p:cNvPr id="41987" name="Rectangle 2">
            <a:extLst>
              <a:ext uri="{FF2B5EF4-FFF2-40B4-BE49-F238E27FC236}">
                <a16:creationId xmlns:a16="http://schemas.microsoft.com/office/drawing/2014/main" id="{D34E8F45-6B69-4E64-BD65-B8185D3A4B0E}"/>
              </a:ext>
            </a:extLst>
          </p:cNvPr>
          <p:cNvSpPr>
            <a:spLocks noRot="1" noChangeArrowheads="1" noTextEdit="1"/>
          </p:cNvSpPr>
          <p:nvPr>
            <p:ph type="sldImg"/>
          </p:nvPr>
        </p:nvSpPr>
        <p:spPr>
          <a:ln/>
        </p:spPr>
      </p:sp>
      <p:sp>
        <p:nvSpPr>
          <p:cNvPr id="41988" name="AutoShape 3">
            <a:extLst>
              <a:ext uri="{FF2B5EF4-FFF2-40B4-BE49-F238E27FC236}">
                <a16:creationId xmlns:a16="http://schemas.microsoft.com/office/drawing/2014/main" id="{D49045D6-15A2-4F28-869E-A3A3DE91AFA4}"/>
              </a:ext>
            </a:extLst>
          </p:cNvPr>
          <p:cNvSpPr>
            <a:spLocks noChangeArrowheads="1"/>
          </p:cNvSpPr>
          <p:nvPr>
            <p:ph type="body" idx="1"/>
          </p:nvPr>
        </p:nvSpPr>
        <p:spPr>
          <a:prstGeom prst="roundRect">
            <a:avLst>
              <a:gd name="adj" fmla="val 16667"/>
            </a:avLst>
          </a:prstGeom>
          <a:solidFill>
            <a:srgbClr val="EAEAEA">
              <a:alpha val="50195"/>
            </a:srgbClr>
          </a:solidFill>
          <a:ln w="12700">
            <a:solidFill>
              <a:schemeClr val="tx1"/>
            </a:solidFill>
            <a:round/>
          </a:ln>
        </p:spPr>
        <p:txBody>
          <a:bodyPr/>
          <a:lstStyle/>
          <a:p>
            <a:r>
              <a:rPr lang="en-US" altLang="en-US" sz="1600">
                <a:latin typeface="Times New Roman" panose="02020603050405020304" pitchFamily="18" charset="0"/>
                <a:ea typeface="ＭＳ Ｐゴシック" panose="020B0600070205080204" pitchFamily="34" charset="-128"/>
              </a:rPr>
              <a:t>If students don’t have a background in reliability or validity of measurement at all may want to discuss these briefly- standards for reliability for screening for individual students are reliability estimates of .80 or higher, preferably .90+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0671C8B6-5FFD-42F7-8818-2FD1236C6A57}"/>
              </a:ext>
            </a:extLst>
          </p:cNvPr>
          <p:cNvSpPr>
            <a:spLocks noChangeArrowheads="1" noTextEdit="1"/>
          </p:cNvSpPr>
          <p:nvPr>
            <p:ph type="sldImg"/>
          </p:nvPr>
        </p:nvSpPr>
        <p:spPr>
          <a:ln/>
        </p:spPr>
      </p:sp>
      <p:sp>
        <p:nvSpPr>
          <p:cNvPr id="48131" name="Rectangle 3">
            <a:extLst>
              <a:ext uri="{FF2B5EF4-FFF2-40B4-BE49-F238E27FC236}">
                <a16:creationId xmlns:a16="http://schemas.microsoft.com/office/drawing/2014/main" id="{761E302B-B9CC-407C-B125-EADD1CDD56E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ea typeface="ＭＳ Ｐゴシック" panose="020B0600070205080204" pitchFamily="34" charset="-128"/>
              </a:rPr>
              <a:t>See modules on Benchmark Screening in RTI for more related information, information on reliability for sensitivity vs. specificity, etc.</a:t>
            </a:r>
          </a:p>
          <a:p>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8/22/2018</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48A87A34-81AB-432B-8DAE-1953F412C126}" type="datetimeFigureOut">
              <a:rPr lang="en-US" dirty="0"/>
              <a:pPr/>
              <a:t>8/22/2018</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8A87A34-81AB-432B-8DAE-1953F412C126}" type="datetimeFigureOut">
              <a:rPr lang="en-US" dirty="0"/>
              <a:pPr/>
              <a:t>8/22/2018</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dirty="0"/>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8/22/2018</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6.xml"/><Relationship Id="rId7" Type="http://schemas.openxmlformats.org/officeDocument/2006/relationships/oleObject" Target="../embeddings/oleObject3.bin"/><Relationship Id="rId12"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7.bin"/><Relationship Id="rId5" Type="http://schemas.openxmlformats.org/officeDocument/2006/relationships/image" Target="../media/image7.wmf"/><Relationship Id="rId10" Type="http://schemas.openxmlformats.org/officeDocument/2006/relationships/oleObject" Target="../embeddings/oleObject6.bin"/><Relationship Id="rId4" Type="http://schemas.openxmlformats.org/officeDocument/2006/relationships/oleObject" Target="../embeddings/oleObject1.bin"/><Relationship Id="rId9" Type="http://schemas.openxmlformats.org/officeDocument/2006/relationships/oleObject" Target="../embeddings/oleObject5.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aimsweb.pearson.com/downloads/AdminandScoringEarlyLiteracy04012003.pdf" TargetMode="External"/><Relationship Id="rId2" Type="http://schemas.openxmlformats.org/officeDocument/2006/relationships/hyperlink" Target="http://0-web.ebscohost.com.rosi.unk.edu/ehost/detail?sid=81320e3d-43fc-4bba-b910-b76926755f03@sessionmgr14&amp;vid=10&amp;hid=14&amp;bdata=JnNpdGU9ZWhvc3QtbGl2ZSZzY29wZT1zaXRl#db=mmt&amp;AN=9:926"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3389F-080A-4CF6-9ACA-6AD28BC6DBA2}"/>
              </a:ext>
            </a:extLst>
          </p:cNvPr>
          <p:cNvSpPr>
            <a:spLocks noGrp="1"/>
          </p:cNvSpPr>
          <p:nvPr>
            <p:ph type="ctrTitle"/>
          </p:nvPr>
        </p:nvSpPr>
        <p:spPr>
          <a:xfrm>
            <a:off x="1128403" y="945913"/>
            <a:ext cx="9686135" cy="2618554"/>
          </a:xfrm>
        </p:spPr>
        <p:txBody>
          <a:bodyPr>
            <a:normAutofit/>
          </a:bodyPr>
          <a:lstStyle/>
          <a:p>
            <a:pPr algn="ctr"/>
            <a:r>
              <a:rPr lang="en-US" sz="4800" dirty="0"/>
              <a:t>Advances in Measurement and Use of Universal Screening in Educational Setting</a:t>
            </a:r>
          </a:p>
        </p:txBody>
      </p:sp>
      <p:sp>
        <p:nvSpPr>
          <p:cNvPr id="3" name="Subtitle 2">
            <a:extLst>
              <a:ext uri="{FF2B5EF4-FFF2-40B4-BE49-F238E27FC236}">
                <a16:creationId xmlns:a16="http://schemas.microsoft.com/office/drawing/2014/main" id="{5C5E8BFF-C68D-4DD5-9B05-CC9C42CCC807}"/>
              </a:ext>
            </a:extLst>
          </p:cNvPr>
          <p:cNvSpPr>
            <a:spLocks noGrp="1"/>
          </p:cNvSpPr>
          <p:nvPr>
            <p:ph type="subTitle" idx="1"/>
          </p:nvPr>
        </p:nvSpPr>
        <p:spPr>
          <a:xfrm>
            <a:off x="1524057" y="3810652"/>
            <a:ext cx="8637072" cy="1071095"/>
          </a:xfrm>
        </p:spPr>
        <p:txBody>
          <a:bodyPr>
            <a:normAutofit/>
          </a:bodyPr>
          <a:lstStyle/>
          <a:p>
            <a:pPr algn="ctr"/>
            <a:r>
              <a:rPr lang="en-US" sz="3200" dirty="0"/>
              <a:t>Carmelo Callueng</a:t>
            </a:r>
          </a:p>
        </p:txBody>
      </p:sp>
    </p:spTree>
    <p:extLst>
      <p:ext uri="{BB962C8B-B14F-4D97-AF65-F5344CB8AC3E}">
        <p14:creationId xmlns:p14="http://schemas.microsoft.com/office/powerpoint/2010/main" val="1928854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a:extLst>
              <a:ext uri="{FF2B5EF4-FFF2-40B4-BE49-F238E27FC236}">
                <a16:creationId xmlns:a16="http://schemas.microsoft.com/office/drawing/2014/main" id="{EC3D4012-701E-44B3-ACA0-9D3D11F97D11}"/>
              </a:ext>
            </a:extLst>
          </p:cNvPr>
          <p:cNvSpPr>
            <a:spLocks noGrp="1" noChangeArrowheads="1"/>
          </p:cNvSpPr>
          <p:nvPr>
            <p:ph type="title"/>
          </p:nvPr>
        </p:nvSpPr>
        <p:spPr>
          <a:xfrm>
            <a:off x="1131052" y="958037"/>
            <a:ext cx="9605635" cy="932309"/>
          </a:xfrm>
        </p:spPr>
        <p:txBody>
          <a:bodyPr>
            <a:normAutofit fontScale="90000"/>
          </a:bodyPr>
          <a:lstStyle/>
          <a:p>
            <a:r>
              <a:rPr lang="en-US" altLang="en-US" sz="3400">
                <a:latin typeface="Arial" panose="020B0604020202020204" pitchFamily="34" charset="0"/>
                <a:ea typeface="ＭＳ Ｐゴシック" panose="020B0600070205080204" pitchFamily="34" charset="-128"/>
              </a:rPr>
              <a:t>Example Screening Data:</a:t>
            </a:r>
            <a:br>
              <a:rPr lang="en-US" altLang="en-US" sz="3400">
                <a:latin typeface="Arial" panose="020B0604020202020204" pitchFamily="34" charset="0"/>
                <a:ea typeface="ＭＳ Ｐゴシック" panose="020B0600070205080204" pitchFamily="34" charset="-128"/>
              </a:rPr>
            </a:br>
            <a:r>
              <a:rPr lang="en-US" altLang="en-US" sz="3400">
                <a:latin typeface="Arial" panose="020B0604020202020204" pitchFamily="34" charset="0"/>
                <a:ea typeface="ＭＳ Ｐゴシック" panose="020B0600070205080204" pitchFamily="34" charset="-128"/>
              </a:rPr>
              <a:t>Spring Gr 1 Oral Reading Fluency</a:t>
            </a:r>
          </a:p>
        </p:txBody>
      </p:sp>
      <p:sp>
        <p:nvSpPr>
          <p:cNvPr id="24581" name="Rectangle 3">
            <a:extLst>
              <a:ext uri="{FF2B5EF4-FFF2-40B4-BE49-F238E27FC236}">
                <a16:creationId xmlns:a16="http://schemas.microsoft.com/office/drawing/2014/main" id="{AE6526FB-65B0-4E51-8F21-44C9FFA43076}"/>
              </a:ext>
            </a:extLst>
          </p:cNvPr>
          <p:cNvSpPr>
            <a:spLocks noGrp="1" noChangeArrowheads="1"/>
          </p:cNvSpPr>
          <p:nvPr>
            <p:ph sz="half" idx="1"/>
          </p:nvPr>
        </p:nvSpPr>
        <p:spPr>
          <a:xfrm>
            <a:off x="1129166" y="2165621"/>
            <a:ext cx="5051826" cy="3293852"/>
          </a:xfrm>
        </p:spPr>
        <p:txBody>
          <a:bodyPr>
            <a:normAutofit/>
          </a:bodyPr>
          <a:lstStyle/>
          <a:p>
            <a:r>
              <a:rPr lang="en-US" altLang="en-US" dirty="0">
                <a:latin typeface="Arial" panose="020B0604020202020204" pitchFamily="34" charset="0"/>
                <a:ea typeface="ＭＳ Ｐゴシック" panose="020B0600070205080204" pitchFamily="34" charset="-128"/>
              </a:rPr>
              <a:t>10/51 (20%) high risk</a:t>
            </a:r>
          </a:p>
          <a:p>
            <a:r>
              <a:rPr lang="en-US" altLang="en-US" dirty="0">
                <a:latin typeface="Arial" panose="020B0604020202020204" pitchFamily="34" charset="0"/>
                <a:ea typeface="ＭＳ Ｐゴシック" panose="020B0600070205080204" pitchFamily="34" charset="-128"/>
              </a:rPr>
              <a:t>22/51 (43%) some risk</a:t>
            </a:r>
          </a:p>
          <a:p>
            <a:r>
              <a:rPr lang="en-US" altLang="en-US" dirty="0">
                <a:latin typeface="Arial" panose="020B0604020202020204" pitchFamily="34" charset="0"/>
                <a:ea typeface="ＭＳ Ｐゴシック" panose="020B0600070205080204" pitchFamily="34" charset="-128"/>
              </a:rPr>
              <a:t>19/51 (37%) low risk: on or above target</a:t>
            </a:r>
          </a:p>
        </p:txBody>
      </p:sp>
      <p:sp>
        <p:nvSpPr>
          <p:cNvPr id="2" name="Content Placeholder 1">
            <a:extLst>
              <a:ext uri="{FF2B5EF4-FFF2-40B4-BE49-F238E27FC236}">
                <a16:creationId xmlns:a16="http://schemas.microsoft.com/office/drawing/2014/main" id="{D9E54F60-BB22-44A2-931A-DD6C9151BC9A}"/>
              </a:ext>
            </a:extLst>
          </p:cNvPr>
          <p:cNvSpPr>
            <a:spLocks noGrp="1"/>
          </p:cNvSpPr>
          <p:nvPr>
            <p:ph sz="half" idx="2"/>
          </p:nvPr>
        </p:nvSpPr>
        <p:spPr/>
        <p:txBody>
          <a:bodyPr/>
          <a:lstStyle/>
          <a:p>
            <a:endParaRPr lang="en-US"/>
          </a:p>
        </p:txBody>
      </p:sp>
      <p:sp>
        <p:nvSpPr>
          <p:cNvPr id="24578" name="Rectangle 4">
            <a:extLst>
              <a:ext uri="{FF2B5EF4-FFF2-40B4-BE49-F238E27FC236}">
                <a16:creationId xmlns:a16="http://schemas.microsoft.com/office/drawing/2014/main" id="{203279C9-8E80-4857-84FF-584A8664492E}"/>
              </a:ext>
            </a:extLst>
          </p:cNvPr>
          <p:cNvSpPr>
            <a:spLocks noGrp="1" noChangeArrowheads="1"/>
          </p:cNvSpPr>
          <p:nvPr>
            <p:ph type="dt" sz="half" idx="10"/>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600">
                <a:solidFill>
                  <a:schemeClr val="tx1"/>
                </a:solidFill>
                <a:latin typeface="Arial" panose="020B0604020202020204" pitchFamily="34" charset="0"/>
                <a:ea typeface="ＭＳ Ｐゴシック" panose="020B0600070205080204" pitchFamily="34" charset="-128"/>
              </a:defRPr>
            </a:lvl1pPr>
            <a:lvl2pPr marL="742950" indent="-285750" algn="ctr">
              <a:defRPr sz="1600">
                <a:solidFill>
                  <a:schemeClr val="tx1"/>
                </a:solidFill>
                <a:latin typeface="Arial" panose="020B0604020202020204" pitchFamily="34" charset="0"/>
                <a:ea typeface="ＭＳ Ｐゴシック" panose="020B0600070205080204" pitchFamily="34" charset="-128"/>
              </a:defRPr>
            </a:lvl2pPr>
            <a:lvl3pPr marL="1143000" indent="-228600" algn="ctr">
              <a:defRPr sz="1600">
                <a:solidFill>
                  <a:schemeClr val="tx1"/>
                </a:solidFill>
                <a:latin typeface="Arial" panose="020B0604020202020204" pitchFamily="34" charset="0"/>
                <a:ea typeface="ＭＳ Ｐゴシック" panose="020B0600070205080204" pitchFamily="34" charset="-128"/>
              </a:defRPr>
            </a:lvl3pPr>
            <a:lvl4pPr marL="1600200" indent="-228600" algn="ctr">
              <a:defRPr sz="1600">
                <a:solidFill>
                  <a:schemeClr val="tx1"/>
                </a:solidFill>
                <a:latin typeface="Arial" panose="020B0604020202020204" pitchFamily="34" charset="0"/>
                <a:ea typeface="ＭＳ Ｐゴシック" panose="020B0600070205080204" pitchFamily="34" charset="-128"/>
              </a:defRPr>
            </a:lvl4pPr>
            <a:lvl5pPr marL="2057400" indent="-228600" algn="ctr">
              <a:defRPr sz="16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l" eaLnBrk="1" hangingPunct="1"/>
            <a:r>
              <a:rPr lang="en-US" altLang="en-US" sz="1000"/>
              <a:t>DRAFT May 27, 2009</a:t>
            </a:r>
          </a:p>
        </p:txBody>
      </p:sp>
      <p:sp>
        <p:nvSpPr>
          <p:cNvPr id="24579" name="Rectangle 6">
            <a:extLst>
              <a:ext uri="{FF2B5EF4-FFF2-40B4-BE49-F238E27FC236}">
                <a16:creationId xmlns:a16="http://schemas.microsoft.com/office/drawing/2014/main" id="{22EDF5B4-EDF5-43F3-AAE5-D2B1FEA093D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600">
                <a:solidFill>
                  <a:schemeClr val="tx1"/>
                </a:solidFill>
                <a:latin typeface="Arial" panose="020B0604020202020204" pitchFamily="34" charset="0"/>
                <a:ea typeface="ＭＳ Ｐゴシック" panose="020B0600070205080204" pitchFamily="34" charset="-128"/>
              </a:defRPr>
            </a:lvl1pPr>
            <a:lvl2pPr marL="742950" indent="-285750" algn="ctr">
              <a:defRPr sz="1600">
                <a:solidFill>
                  <a:schemeClr val="tx1"/>
                </a:solidFill>
                <a:latin typeface="Arial" panose="020B0604020202020204" pitchFamily="34" charset="0"/>
                <a:ea typeface="ＭＳ Ｐゴシック" panose="020B0600070205080204" pitchFamily="34" charset="-128"/>
              </a:defRPr>
            </a:lvl2pPr>
            <a:lvl3pPr marL="1143000" indent="-228600" algn="ctr">
              <a:defRPr sz="1600">
                <a:solidFill>
                  <a:schemeClr val="tx1"/>
                </a:solidFill>
                <a:latin typeface="Arial" panose="020B0604020202020204" pitchFamily="34" charset="0"/>
                <a:ea typeface="ＭＳ Ｐゴシック" panose="020B0600070205080204" pitchFamily="34" charset="-128"/>
              </a:defRPr>
            </a:lvl3pPr>
            <a:lvl4pPr marL="1600200" indent="-228600" algn="ctr">
              <a:defRPr sz="1600">
                <a:solidFill>
                  <a:schemeClr val="tx1"/>
                </a:solidFill>
                <a:latin typeface="Arial" panose="020B0604020202020204" pitchFamily="34" charset="0"/>
                <a:ea typeface="ＭＳ Ｐゴシック" panose="020B0600070205080204" pitchFamily="34" charset="-128"/>
              </a:defRPr>
            </a:lvl4pPr>
            <a:lvl5pPr marL="2057400" indent="-228600" algn="ctr">
              <a:defRPr sz="16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r"/>
            <a:fld id="{494819E2-7D5C-403E-B9E6-32B778324EC4}" type="slidenum">
              <a:rPr lang="en-US" altLang="en-US" sz="1000"/>
              <a:pPr algn="r"/>
              <a:t>10</a:t>
            </a:fld>
            <a:endParaRPr lang="en-US" altLang="en-US" sz="1000"/>
          </a:p>
        </p:txBody>
      </p:sp>
      <p:pic>
        <p:nvPicPr>
          <p:cNvPr id="24582" name="Picture 4" descr="PRGr1ORFSp06">
            <a:extLst>
              <a:ext uri="{FF2B5EF4-FFF2-40B4-BE49-F238E27FC236}">
                <a16:creationId xmlns:a16="http://schemas.microsoft.com/office/drawing/2014/main" id="{238EA8FE-7995-4B8A-B746-5206CC5FA3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5606" y="2016177"/>
            <a:ext cx="5861932" cy="3734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Text Box 5">
            <a:extLst>
              <a:ext uri="{FF2B5EF4-FFF2-40B4-BE49-F238E27FC236}">
                <a16:creationId xmlns:a16="http://schemas.microsoft.com/office/drawing/2014/main" id="{F289F309-1627-4717-90C6-08A034F1A895}"/>
              </a:ext>
            </a:extLst>
          </p:cNvPr>
          <p:cNvSpPr txBox="1">
            <a:spLocks noChangeArrowheads="1"/>
          </p:cNvSpPr>
          <p:nvPr/>
        </p:nvSpPr>
        <p:spPr bwMode="auto">
          <a:xfrm>
            <a:off x="1264083" y="3883349"/>
            <a:ext cx="239099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defRPr sz="1600">
                <a:solidFill>
                  <a:schemeClr val="tx1"/>
                </a:solidFill>
                <a:latin typeface="Arial" panose="020B0604020202020204" pitchFamily="34" charset="0"/>
                <a:ea typeface="ＭＳ Ｐゴシック" panose="020B0600070205080204" pitchFamily="34" charset="-128"/>
              </a:defRPr>
            </a:lvl1pPr>
            <a:lvl2pPr marL="742950" indent="-285750" algn="ctr">
              <a:defRPr sz="1600">
                <a:solidFill>
                  <a:schemeClr val="tx1"/>
                </a:solidFill>
                <a:latin typeface="Arial" panose="020B0604020202020204" pitchFamily="34" charset="0"/>
                <a:ea typeface="ＭＳ Ｐゴシック" panose="020B0600070205080204" pitchFamily="34" charset="-128"/>
              </a:defRPr>
            </a:lvl2pPr>
            <a:lvl3pPr marL="1143000" indent="-228600" algn="ctr">
              <a:defRPr sz="1600">
                <a:solidFill>
                  <a:schemeClr val="tx1"/>
                </a:solidFill>
                <a:latin typeface="Arial" panose="020B0604020202020204" pitchFamily="34" charset="0"/>
                <a:ea typeface="ＭＳ Ｐゴシック" panose="020B0600070205080204" pitchFamily="34" charset="-128"/>
              </a:defRPr>
            </a:lvl3pPr>
            <a:lvl4pPr marL="1600200" indent="-228600" algn="ctr">
              <a:defRPr sz="1600">
                <a:solidFill>
                  <a:schemeClr val="tx1"/>
                </a:solidFill>
                <a:latin typeface="Arial" panose="020B0604020202020204" pitchFamily="34" charset="0"/>
                <a:ea typeface="ＭＳ Ｐゴシック" panose="020B0600070205080204" pitchFamily="34" charset="-128"/>
              </a:defRPr>
            </a:lvl4pPr>
            <a:lvl5pPr marL="2057400" indent="-228600" algn="ctr">
              <a:defRPr sz="16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l"/>
            <a:r>
              <a:rPr lang="en-US" altLang="en-US" sz="1800" dirty="0"/>
              <a:t>Class lists then identify specific students (and scores) in each category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a:extLst>
              <a:ext uri="{FF2B5EF4-FFF2-40B4-BE49-F238E27FC236}">
                <a16:creationId xmlns:a16="http://schemas.microsoft.com/office/drawing/2014/main" id="{D8458CFD-63E6-4A43-8575-A4DC67E926E6}"/>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600">
                <a:solidFill>
                  <a:schemeClr val="tx1"/>
                </a:solidFill>
                <a:latin typeface="Arial" panose="020B0604020202020204" pitchFamily="34" charset="0"/>
                <a:ea typeface="ＭＳ Ｐゴシック" panose="020B0600070205080204" pitchFamily="34" charset="-128"/>
              </a:defRPr>
            </a:lvl1pPr>
            <a:lvl2pPr marL="742950" indent="-285750" algn="ctr">
              <a:defRPr sz="1600">
                <a:solidFill>
                  <a:schemeClr val="tx1"/>
                </a:solidFill>
                <a:latin typeface="Arial" panose="020B0604020202020204" pitchFamily="34" charset="0"/>
                <a:ea typeface="ＭＳ Ｐゴシック" panose="020B0600070205080204" pitchFamily="34" charset="-128"/>
              </a:defRPr>
            </a:lvl2pPr>
            <a:lvl3pPr marL="1143000" indent="-228600" algn="ctr">
              <a:defRPr sz="1600">
                <a:solidFill>
                  <a:schemeClr val="tx1"/>
                </a:solidFill>
                <a:latin typeface="Arial" panose="020B0604020202020204" pitchFamily="34" charset="0"/>
                <a:ea typeface="ＭＳ Ｐゴシック" panose="020B0600070205080204" pitchFamily="34" charset="-128"/>
              </a:defRPr>
            </a:lvl3pPr>
            <a:lvl4pPr marL="1600200" indent="-228600" algn="ctr">
              <a:defRPr sz="1600">
                <a:solidFill>
                  <a:schemeClr val="tx1"/>
                </a:solidFill>
                <a:latin typeface="Arial" panose="020B0604020202020204" pitchFamily="34" charset="0"/>
                <a:ea typeface="ＭＳ Ｐゴシック" panose="020B0600070205080204" pitchFamily="34" charset="-128"/>
              </a:defRPr>
            </a:lvl4pPr>
            <a:lvl5pPr marL="2057400" indent="-228600" algn="ctr">
              <a:defRPr sz="16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r"/>
            <a:fld id="{D3912714-52AE-41B1-A9CB-892EDA66994A}" type="slidenum">
              <a:rPr lang="en-US" altLang="en-US" sz="1000"/>
              <a:pPr algn="r"/>
              <a:t>11</a:t>
            </a:fld>
            <a:endParaRPr lang="en-US" altLang="en-US" sz="1000"/>
          </a:p>
        </p:txBody>
      </p:sp>
      <p:sp>
        <p:nvSpPr>
          <p:cNvPr id="28675" name="Rectangle 2">
            <a:extLst>
              <a:ext uri="{FF2B5EF4-FFF2-40B4-BE49-F238E27FC236}">
                <a16:creationId xmlns:a16="http://schemas.microsoft.com/office/drawing/2014/main" id="{7916CCED-6FC8-49D0-AB84-AEEE41778DC9}"/>
              </a:ext>
            </a:extLst>
          </p:cNvPr>
          <p:cNvSpPr>
            <a:spLocks noGrp="1" noChangeArrowheads="1"/>
          </p:cNvSpPr>
          <p:nvPr>
            <p:ph type="title" idx="4294967295"/>
          </p:nvPr>
        </p:nvSpPr>
        <p:spPr>
          <a:xfrm>
            <a:off x="579438" y="410971"/>
            <a:ext cx="7597408" cy="1066800"/>
          </a:xfrm>
        </p:spPr>
        <p:txBody>
          <a:bodyPr/>
          <a:lstStyle/>
          <a:p>
            <a:r>
              <a:rPr lang="en-US" altLang="en-US" sz="3400" dirty="0">
                <a:latin typeface="Arial" panose="020B0604020202020204" pitchFamily="34" charset="0"/>
                <a:ea typeface="ＭＳ Ｐゴシック" panose="020B0600070205080204" pitchFamily="34" charset="-128"/>
              </a:rPr>
              <a:t>Screening Data can be linked to  Progress Monitoring</a:t>
            </a:r>
          </a:p>
        </p:txBody>
      </p:sp>
      <p:sp>
        <p:nvSpPr>
          <p:cNvPr id="28676" name="Rectangle 3">
            <a:extLst>
              <a:ext uri="{FF2B5EF4-FFF2-40B4-BE49-F238E27FC236}">
                <a16:creationId xmlns:a16="http://schemas.microsoft.com/office/drawing/2014/main" id="{476CBBD8-7158-40CD-ADD1-C1A1536C3E64}"/>
              </a:ext>
            </a:extLst>
          </p:cNvPr>
          <p:cNvSpPr>
            <a:spLocks noGrp="1" noChangeArrowheads="1"/>
          </p:cNvSpPr>
          <p:nvPr>
            <p:ph type="body" idx="4294967295"/>
          </p:nvPr>
        </p:nvSpPr>
        <p:spPr>
          <a:xfrm>
            <a:off x="579437" y="1600200"/>
            <a:ext cx="4414593" cy="4495800"/>
          </a:xfrm>
        </p:spPr>
        <p:txBody>
          <a:bodyPr/>
          <a:lstStyle/>
          <a:p>
            <a:r>
              <a:rPr lang="en-US" altLang="en-US" sz="2500" dirty="0">
                <a:latin typeface="Arial" panose="020B0604020202020204" pitchFamily="34" charset="0"/>
                <a:ea typeface="ＭＳ Ｐゴシック" panose="020B0600070205080204" pitchFamily="34" charset="-128"/>
              </a:rPr>
              <a:t>The goal is to have a           cohesive system.</a:t>
            </a:r>
          </a:p>
          <a:p>
            <a:r>
              <a:rPr lang="en-US" altLang="en-US" sz="2500" dirty="0">
                <a:latin typeface="Arial" panose="020B0604020202020204" pitchFamily="34" charset="0"/>
                <a:ea typeface="ＭＳ Ｐゴシック" panose="020B0600070205080204" pitchFamily="34" charset="-128"/>
              </a:rPr>
              <a:t>If possible, use the same measures for both screening and progress monitoring (</a:t>
            </a:r>
            <a:r>
              <a:rPr lang="en-US" altLang="en-US" sz="2500" dirty="0" err="1">
                <a:latin typeface="Arial" panose="020B0604020202020204" pitchFamily="34" charset="0"/>
                <a:ea typeface="ＭＳ Ｐゴシック" panose="020B0600070205080204" pitchFamily="34" charset="-128"/>
              </a:rPr>
              <a:t>e.g</a:t>
            </a:r>
            <a:r>
              <a:rPr lang="en-US" altLang="en-US" sz="2500" dirty="0">
                <a:latin typeface="Arial" panose="020B0604020202020204" pitchFamily="34" charset="0"/>
                <a:ea typeface="ＭＳ Ｐゴシック" panose="020B0600070205080204" pitchFamily="34" charset="-128"/>
              </a:rPr>
              <a:t>, CBM).</a:t>
            </a:r>
          </a:p>
        </p:txBody>
      </p:sp>
      <p:sp>
        <p:nvSpPr>
          <p:cNvPr id="28677" name="Oval 3">
            <a:extLst>
              <a:ext uri="{FF2B5EF4-FFF2-40B4-BE49-F238E27FC236}">
                <a16:creationId xmlns:a16="http://schemas.microsoft.com/office/drawing/2014/main" id="{5788AD7B-4727-4909-8A81-F74296C78E7F}"/>
              </a:ext>
            </a:extLst>
          </p:cNvPr>
          <p:cNvSpPr>
            <a:spLocks noChangeArrowheads="1"/>
          </p:cNvSpPr>
          <p:nvPr/>
        </p:nvSpPr>
        <p:spPr bwMode="auto">
          <a:xfrm>
            <a:off x="5334000" y="1002499"/>
            <a:ext cx="6242050" cy="1609725"/>
          </a:xfrm>
          <a:prstGeom prst="ellipse">
            <a:avLst/>
          </a:prstGeom>
          <a:noFill/>
          <a:ln w="23876">
            <a:solidFill>
              <a:srgbClr val="008000"/>
            </a:solidFill>
            <a:round/>
            <a:headEnd/>
            <a:tailEnd/>
          </a:ln>
          <a:extLst>
            <a:ext uri="{909E8E84-426E-40DD-AFC4-6F175D3DCCD1}">
              <a14:hiddenFill xmlns:a14="http://schemas.microsoft.com/office/drawing/2010/main">
                <a:solidFill>
                  <a:srgbClr val="FFFFFF"/>
                </a:solidFill>
              </a14:hiddenFill>
            </a:ext>
          </a:extLst>
        </p:spPr>
        <p:txBody>
          <a:bodyPr/>
          <a:lstStyle>
            <a:lvl1pPr algn="ctr">
              <a:defRPr sz="1600">
                <a:solidFill>
                  <a:schemeClr val="tx1"/>
                </a:solidFill>
                <a:latin typeface="Arial" panose="020B0604020202020204" pitchFamily="34" charset="0"/>
                <a:ea typeface="ＭＳ Ｐゴシック" panose="020B0600070205080204" pitchFamily="34" charset="-128"/>
              </a:defRPr>
            </a:lvl1pPr>
            <a:lvl2pPr marL="742950" indent="-285750" algn="ctr">
              <a:defRPr sz="1600">
                <a:solidFill>
                  <a:schemeClr val="tx1"/>
                </a:solidFill>
                <a:latin typeface="Arial" panose="020B0604020202020204" pitchFamily="34" charset="0"/>
                <a:ea typeface="ＭＳ Ｐゴシック" panose="020B0600070205080204" pitchFamily="34" charset="-128"/>
              </a:defRPr>
            </a:lvl2pPr>
            <a:lvl3pPr marL="1143000" indent="-228600" algn="ctr">
              <a:defRPr sz="1600">
                <a:solidFill>
                  <a:schemeClr val="tx1"/>
                </a:solidFill>
                <a:latin typeface="Arial" panose="020B0604020202020204" pitchFamily="34" charset="0"/>
                <a:ea typeface="ＭＳ Ｐゴシック" panose="020B0600070205080204" pitchFamily="34" charset="-128"/>
              </a:defRPr>
            </a:lvl3pPr>
            <a:lvl4pPr marL="1600200" indent="-228600" algn="ctr">
              <a:defRPr sz="1600">
                <a:solidFill>
                  <a:schemeClr val="tx1"/>
                </a:solidFill>
                <a:latin typeface="Arial" panose="020B0604020202020204" pitchFamily="34" charset="0"/>
                <a:ea typeface="ＭＳ Ｐゴシック" panose="020B0600070205080204" pitchFamily="34" charset="-128"/>
              </a:defRPr>
            </a:lvl4pPr>
            <a:lvl5pPr marL="2057400" indent="-228600" algn="ctr">
              <a:defRPr sz="16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l"/>
            <a:endParaRPr lang="en-US" altLang="en-US" sz="1800"/>
          </a:p>
        </p:txBody>
      </p:sp>
      <p:sp>
        <p:nvSpPr>
          <p:cNvPr id="28678" name="Rectangle 5">
            <a:extLst>
              <a:ext uri="{FF2B5EF4-FFF2-40B4-BE49-F238E27FC236}">
                <a16:creationId xmlns:a16="http://schemas.microsoft.com/office/drawing/2014/main" id="{5CFCE399-4900-4C3B-B5B8-6C407873EF9E}"/>
              </a:ext>
            </a:extLst>
          </p:cNvPr>
          <p:cNvSpPr>
            <a:spLocks noChangeArrowheads="1"/>
          </p:cNvSpPr>
          <p:nvPr/>
        </p:nvSpPr>
        <p:spPr bwMode="auto">
          <a:xfrm>
            <a:off x="6219949" y="1702586"/>
            <a:ext cx="4348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sz="1600">
                <a:solidFill>
                  <a:schemeClr val="tx1"/>
                </a:solidFill>
                <a:latin typeface="Arial" panose="020B0604020202020204" pitchFamily="34" charset="0"/>
                <a:ea typeface="ＭＳ Ｐゴシック" panose="020B0600070205080204" pitchFamily="34" charset="-128"/>
              </a:defRPr>
            </a:lvl1pPr>
            <a:lvl2pPr marL="742950" indent="-285750" algn="ctr">
              <a:defRPr sz="1600">
                <a:solidFill>
                  <a:schemeClr val="tx1"/>
                </a:solidFill>
                <a:latin typeface="Arial" panose="020B0604020202020204" pitchFamily="34" charset="0"/>
                <a:ea typeface="ＭＳ Ｐゴシック" panose="020B0600070205080204" pitchFamily="34" charset="-128"/>
              </a:defRPr>
            </a:lvl2pPr>
            <a:lvl3pPr marL="1143000" indent="-228600" algn="ctr">
              <a:defRPr sz="1600">
                <a:solidFill>
                  <a:schemeClr val="tx1"/>
                </a:solidFill>
                <a:latin typeface="Arial" panose="020B0604020202020204" pitchFamily="34" charset="0"/>
                <a:ea typeface="ＭＳ Ｐゴシック" panose="020B0600070205080204" pitchFamily="34" charset="-128"/>
              </a:defRPr>
            </a:lvl3pPr>
            <a:lvl4pPr marL="1600200" indent="-228600" algn="ctr">
              <a:defRPr sz="1600">
                <a:solidFill>
                  <a:schemeClr val="tx1"/>
                </a:solidFill>
                <a:latin typeface="Arial" panose="020B0604020202020204" pitchFamily="34" charset="0"/>
                <a:ea typeface="ＭＳ Ｐゴシック" panose="020B0600070205080204" pitchFamily="34" charset="-128"/>
              </a:defRPr>
            </a:lvl4pPr>
            <a:lvl5pPr marL="2057400" indent="-228600" algn="ctr">
              <a:defRPr sz="16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r>
              <a:rPr lang="en-US" altLang="en-US" sz="1800" dirty="0">
                <a:solidFill>
                  <a:srgbClr val="000000"/>
                </a:solidFill>
              </a:rPr>
              <a:t>Screen </a:t>
            </a:r>
            <a:r>
              <a:rPr lang="en-US" altLang="en-US" sz="1800" b="1" dirty="0">
                <a:solidFill>
                  <a:srgbClr val="000000"/>
                </a:solidFill>
              </a:rPr>
              <a:t>ALL</a:t>
            </a:r>
            <a:r>
              <a:rPr lang="en-US" altLang="en-US" sz="1800" dirty="0">
                <a:solidFill>
                  <a:srgbClr val="000000"/>
                </a:solidFill>
              </a:rPr>
              <a:t> students 3x per year (F, W, S)</a:t>
            </a:r>
            <a:endParaRPr lang="en-US" altLang="en-US" sz="1800" dirty="0">
              <a:latin typeface="Times New Roman" panose="02020603050405020304" pitchFamily="18" charset="0"/>
            </a:endParaRPr>
          </a:p>
        </p:txBody>
      </p:sp>
      <p:sp>
        <p:nvSpPr>
          <p:cNvPr id="28679" name="Line 16">
            <a:extLst>
              <a:ext uri="{FF2B5EF4-FFF2-40B4-BE49-F238E27FC236}">
                <a16:creationId xmlns:a16="http://schemas.microsoft.com/office/drawing/2014/main" id="{307404F2-100E-4606-A583-41316EE07605}"/>
              </a:ext>
            </a:extLst>
          </p:cNvPr>
          <p:cNvSpPr>
            <a:spLocks noChangeShapeType="1"/>
          </p:cNvSpPr>
          <p:nvPr/>
        </p:nvSpPr>
        <p:spPr bwMode="auto">
          <a:xfrm>
            <a:off x="8839200" y="2643242"/>
            <a:ext cx="1588" cy="336550"/>
          </a:xfrm>
          <a:prstGeom prst="line">
            <a:avLst/>
          </a:prstGeom>
          <a:noFill/>
          <a:ln w="11176">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80" name="Oval 9">
            <a:extLst>
              <a:ext uri="{FF2B5EF4-FFF2-40B4-BE49-F238E27FC236}">
                <a16:creationId xmlns:a16="http://schemas.microsoft.com/office/drawing/2014/main" id="{B88FD0F5-B7D1-4A97-AF8A-BF324285FBB1}"/>
              </a:ext>
            </a:extLst>
          </p:cNvPr>
          <p:cNvSpPr>
            <a:spLocks noChangeArrowheads="1"/>
          </p:cNvSpPr>
          <p:nvPr/>
        </p:nvSpPr>
        <p:spPr bwMode="auto">
          <a:xfrm>
            <a:off x="6667500" y="3010810"/>
            <a:ext cx="4343400" cy="1287463"/>
          </a:xfrm>
          <a:prstGeom prst="ellipse">
            <a:avLst/>
          </a:prstGeom>
          <a:solidFill>
            <a:srgbClr val="FFFFFF"/>
          </a:solidFill>
          <a:ln w="23876">
            <a:solidFill>
              <a:srgbClr val="FF9900"/>
            </a:solidFill>
            <a:round/>
            <a:headEnd/>
            <a:tailEnd/>
          </a:ln>
        </p:spPr>
        <p:txBody>
          <a:bodyPr/>
          <a:lstStyle>
            <a:lvl1pPr algn="ctr">
              <a:defRPr sz="1600">
                <a:solidFill>
                  <a:schemeClr val="tx1"/>
                </a:solidFill>
                <a:latin typeface="Arial" panose="020B0604020202020204" pitchFamily="34" charset="0"/>
                <a:ea typeface="ＭＳ Ｐゴシック" panose="020B0600070205080204" pitchFamily="34" charset="-128"/>
              </a:defRPr>
            </a:lvl1pPr>
            <a:lvl2pPr marL="742950" indent="-285750" algn="ctr">
              <a:defRPr sz="1600">
                <a:solidFill>
                  <a:schemeClr val="tx1"/>
                </a:solidFill>
                <a:latin typeface="Arial" panose="020B0604020202020204" pitchFamily="34" charset="0"/>
                <a:ea typeface="ＭＳ Ｐゴシック" panose="020B0600070205080204" pitchFamily="34" charset="-128"/>
              </a:defRPr>
            </a:lvl2pPr>
            <a:lvl3pPr marL="1143000" indent="-228600" algn="ctr">
              <a:defRPr sz="1600">
                <a:solidFill>
                  <a:schemeClr val="tx1"/>
                </a:solidFill>
                <a:latin typeface="Arial" panose="020B0604020202020204" pitchFamily="34" charset="0"/>
                <a:ea typeface="ＭＳ Ｐゴシック" panose="020B0600070205080204" pitchFamily="34" charset="-128"/>
              </a:defRPr>
            </a:lvl3pPr>
            <a:lvl4pPr marL="1600200" indent="-228600" algn="ctr">
              <a:defRPr sz="1600">
                <a:solidFill>
                  <a:schemeClr val="tx1"/>
                </a:solidFill>
                <a:latin typeface="Arial" panose="020B0604020202020204" pitchFamily="34" charset="0"/>
                <a:ea typeface="ＭＳ Ｐゴシック" panose="020B0600070205080204" pitchFamily="34" charset="-128"/>
              </a:defRPr>
            </a:lvl4pPr>
            <a:lvl5pPr marL="2057400" indent="-228600" algn="ctr">
              <a:defRPr sz="16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l"/>
            <a:endParaRPr lang="en-US" altLang="en-US" sz="1800"/>
          </a:p>
        </p:txBody>
      </p:sp>
      <p:sp>
        <p:nvSpPr>
          <p:cNvPr id="28681" name="Rectangle 10">
            <a:extLst>
              <a:ext uri="{FF2B5EF4-FFF2-40B4-BE49-F238E27FC236}">
                <a16:creationId xmlns:a16="http://schemas.microsoft.com/office/drawing/2014/main" id="{3B74F120-9FE3-419D-A66E-7F567336F8D8}"/>
              </a:ext>
            </a:extLst>
          </p:cNvPr>
          <p:cNvSpPr>
            <a:spLocks noChangeArrowheads="1"/>
          </p:cNvSpPr>
          <p:nvPr/>
        </p:nvSpPr>
        <p:spPr bwMode="auto">
          <a:xfrm>
            <a:off x="7086600" y="3485473"/>
            <a:ext cx="33401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sz="1600">
                <a:solidFill>
                  <a:schemeClr val="tx1"/>
                </a:solidFill>
                <a:latin typeface="Arial" panose="020B0604020202020204" pitchFamily="34" charset="0"/>
                <a:ea typeface="ＭＳ Ｐゴシック" panose="020B0600070205080204" pitchFamily="34" charset="-128"/>
              </a:defRPr>
            </a:lvl1pPr>
            <a:lvl2pPr marL="742950" indent="-285750" algn="ctr">
              <a:defRPr sz="1600">
                <a:solidFill>
                  <a:schemeClr val="tx1"/>
                </a:solidFill>
                <a:latin typeface="Arial" panose="020B0604020202020204" pitchFamily="34" charset="0"/>
                <a:ea typeface="ＭＳ Ｐゴシック" panose="020B0600070205080204" pitchFamily="34" charset="-128"/>
              </a:defRPr>
            </a:lvl2pPr>
            <a:lvl3pPr marL="1143000" indent="-228600" algn="ctr">
              <a:defRPr sz="1600">
                <a:solidFill>
                  <a:schemeClr val="tx1"/>
                </a:solidFill>
                <a:latin typeface="Arial" panose="020B0604020202020204" pitchFamily="34" charset="0"/>
                <a:ea typeface="ＭＳ Ｐゴシック" panose="020B0600070205080204" pitchFamily="34" charset="-128"/>
              </a:defRPr>
            </a:lvl3pPr>
            <a:lvl4pPr marL="1600200" indent="-228600" algn="ctr">
              <a:defRPr sz="1600">
                <a:solidFill>
                  <a:schemeClr val="tx1"/>
                </a:solidFill>
                <a:latin typeface="Arial" panose="020B0604020202020204" pitchFamily="34" charset="0"/>
                <a:ea typeface="ＭＳ Ｐゴシック" panose="020B0600070205080204" pitchFamily="34" charset="-128"/>
              </a:defRPr>
            </a:lvl4pPr>
            <a:lvl5pPr marL="2057400" indent="-228600" algn="ctr">
              <a:defRPr sz="16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r>
              <a:rPr lang="en-US" altLang="en-US" sz="1800" dirty="0">
                <a:solidFill>
                  <a:srgbClr val="000000"/>
                </a:solidFill>
              </a:rPr>
              <a:t>Strategic Support and Monitoring</a:t>
            </a:r>
          </a:p>
          <a:p>
            <a:r>
              <a:rPr lang="en-US" altLang="en-US" sz="1800" dirty="0">
                <a:solidFill>
                  <a:srgbClr val="000000"/>
                </a:solidFill>
              </a:rPr>
              <a:t>Students at </a:t>
            </a:r>
            <a:r>
              <a:rPr lang="en-US" altLang="en-US" sz="1800" b="1" dirty="0">
                <a:solidFill>
                  <a:srgbClr val="000000"/>
                </a:solidFill>
              </a:rPr>
              <a:t>Some Risk </a:t>
            </a:r>
            <a:endParaRPr lang="en-US" altLang="en-US" sz="1800" b="1" dirty="0"/>
          </a:p>
        </p:txBody>
      </p:sp>
      <p:sp>
        <p:nvSpPr>
          <p:cNvPr id="28682" name="Oval 23">
            <a:extLst>
              <a:ext uri="{FF2B5EF4-FFF2-40B4-BE49-F238E27FC236}">
                <a16:creationId xmlns:a16="http://schemas.microsoft.com/office/drawing/2014/main" id="{93D65DB0-5872-49A1-8FC4-EF5C254AF91E}"/>
              </a:ext>
            </a:extLst>
          </p:cNvPr>
          <p:cNvSpPr>
            <a:spLocks noChangeArrowheads="1"/>
          </p:cNvSpPr>
          <p:nvPr/>
        </p:nvSpPr>
        <p:spPr bwMode="auto">
          <a:xfrm>
            <a:off x="7543800" y="4696859"/>
            <a:ext cx="2590800" cy="1349375"/>
          </a:xfrm>
          <a:prstGeom prst="ellipse">
            <a:avLst/>
          </a:prstGeom>
          <a:solidFill>
            <a:srgbClr val="FFFFFF"/>
          </a:solidFill>
          <a:ln w="23876">
            <a:solidFill>
              <a:srgbClr val="FF0000"/>
            </a:solidFill>
            <a:round/>
            <a:headEnd/>
            <a:tailEnd/>
          </a:ln>
        </p:spPr>
        <p:txBody>
          <a:bodyPr/>
          <a:lstStyle>
            <a:lvl1pPr algn="ctr">
              <a:defRPr sz="1600">
                <a:solidFill>
                  <a:schemeClr val="tx1"/>
                </a:solidFill>
                <a:latin typeface="Arial" panose="020B0604020202020204" pitchFamily="34" charset="0"/>
                <a:ea typeface="ＭＳ Ｐゴシック" panose="020B0600070205080204" pitchFamily="34" charset="-128"/>
              </a:defRPr>
            </a:lvl1pPr>
            <a:lvl2pPr marL="742950" indent="-285750" algn="ctr">
              <a:defRPr sz="1600">
                <a:solidFill>
                  <a:schemeClr val="tx1"/>
                </a:solidFill>
                <a:latin typeface="Arial" panose="020B0604020202020204" pitchFamily="34" charset="0"/>
                <a:ea typeface="ＭＳ Ｐゴシック" panose="020B0600070205080204" pitchFamily="34" charset="-128"/>
              </a:defRPr>
            </a:lvl2pPr>
            <a:lvl3pPr marL="1143000" indent="-228600" algn="ctr">
              <a:defRPr sz="1600">
                <a:solidFill>
                  <a:schemeClr val="tx1"/>
                </a:solidFill>
                <a:latin typeface="Arial" panose="020B0604020202020204" pitchFamily="34" charset="0"/>
                <a:ea typeface="ＭＳ Ｐゴシック" panose="020B0600070205080204" pitchFamily="34" charset="-128"/>
              </a:defRPr>
            </a:lvl3pPr>
            <a:lvl4pPr marL="1600200" indent="-228600" algn="ctr">
              <a:defRPr sz="1600">
                <a:solidFill>
                  <a:schemeClr val="tx1"/>
                </a:solidFill>
                <a:latin typeface="Arial" panose="020B0604020202020204" pitchFamily="34" charset="0"/>
                <a:ea typeface="ＭＳ Ｐゴシック" panose="020B0600070205080204" pitchFamily="34" charset="-128"/>
              </a:defRPr>
            </a:lvl4pPr>
            <a:lvl5pPr marL="2057400" indent="-228600" algn="ctr">
              <a:defRPr sz="16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l"/>
            <a:endParaRPr lang="en-US" altLang="en-US" sz="1800"/>
          </a:p>
        </p:txBody>
      </p:sp>
      <p:sp>
        <p:nvSpPr>
          <p:cNvPr id="28683" name="Line 31">
            <a:extLst>
              <a:ext uri="{FF2B5EF4-FFF2-40B4-BE49-F238E27FC236}">
                <a16:creationId xmlns:a16="http://schemas.microsoft.com/office/drawing/2014/main" id="{ECD5D542-EA05-4169-B43D-8D282EB88C8C}"/>
              </a:ext>
            </a:extLst>
          </p:cNvPr>
          <p:cNvSpPr>
            <a:spLocks noChangeShapeType="1"/>
          </p:cNvSpPr>
          <p:nvPr/>
        </p:nvSpPr>
        <p:spPr bwMode="auto">
          <a:xfrm>
            <a:off x="8842131" y="4329291"/>
            <a:ext cx="1588" cy="339725"/>
          </a:xfrm>
          <a:prstGeom prst="line">
            <a:avLst/>
          </a:prstGeom>
          <a:noFill/>
          <a:ln w="11176">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84" name="Text Box 11">
            <a:extLst>
              <a:ext uri="{FF2B5EF4-FFF2-40B4-BE49-F238E27FC236}">
                <a16:creationId xmlns:a16="http://schemas.microsoft.com/office/drawing/2014/main" id="{122BE377-6276-4FAF-AC16-861118398A99}"/>
              </a:ext>
            </a:extLst>
          </p:cNvPr>
          <p:cNvSpPr txBox="1">
            <a:spLocks noChangeArrowheads="1"/>
          </p:cNvSpPr>
          <p:nvPr/>
        </p:nvSpPr>
        <p:spPr bwMode="auto">
          <a:xfrm>
            <a:off x="7602415" y="4905375"/>
            <a:ext cx="25146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600">
                <a:solidFill>
                  <a:schemeClr val="tx1"/>
                </a:solidFill>
                <a:latin typeface="Arial" panose="020B0604020202020204" pitchFamily="34" charset="0"/>
                <a:ea typeface="ＭＳ Ｐゴシック" panose="020B0600070205080204" pitchFamily="34" charset="-128"/>
              </a:defRPr>
            </a:lvl1pPr>
            <a:lvl2pPr marL="742950" indent="-285750" algn="ctr">
              <a:defRPr sz="1600">
                <a:solidFill>
                  <a:schemeClr val="tx1"/>
                </a:solidFill>
                <a:latin typeface="Arial" panose="020B0604020202020204" pitchFamily="34" charset="0"/>
                <a:ea typeface="ＭＳ Ｐゴシック" panose="020B0600070205080204" pitchFamily="34" charset="-128"/>
              </a:defRPr>
            </a:lvl2pPr>
            <a:lvl3pPr marL="1143000" indent="-228600" algn="ctr">
              <a:defRPr sz="1600">
                <a:solidFill>
                  <a:schemeClr val="tx1"/>
                </a:solidFill>
                <a:latin typeface="Arial" panose="020B0604020202020204" pitchFamily="34" charset="0"/>
                <a:ea typeface="ＭＳ Ｐゴシック" panose="020B0600070205080204" pitchFamily="34" charset="-128"/>
              </a:defRPr>
            </a:lvl3pPr>
            <a:lvl4pPr marL="1600200" indent="-228600" algn="ctr">
              <a:defRPr sz="1600">
                <a:solidFill>
                  <a:schemeClr val="tx1"/>
                </a:solidFill>
                <a:latin typeface="Arial" panose="020B0604020202020204" pitchFamily="34" charset="0"/>
                <a:ea typeface="ＭＳ Ｐゴシック" panose="020B0600070205080204" pitchFamily="34" charset="-128"/>
              </a:defRPr>
            </a:lvl4pPr>
            <a:lvl5pPr marL="2057400" indent="-228600" algn="ctr">
              <a:defRPr sz="16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r>
              <a:rPr lang="en-US" altLang="en-US" sz="1800" dirty="0"/>
              <a:t>Intensive Support &amp; Monitoring for Students at </a:t>
            </a:r>
            <a:r>
              <a:rPr lang="en-US" altLang="en-US" sz="1800" b="1" dirty="0"/>
              <a:t>Extreme Risk</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A9D539DD-9733-4104-A459-05405D9972B7}"/>
              </a:ext>
            </a:extLst>
          </p:cNvPr>
          <p:cNvSpPr>
            <a:spLocks noGrp="1" noChangeArrowheads="1"/>
          </p:cNvSpPr>
          <p:nvPr>
            <p:ph type="title"/>
          </p:nvPr>
        </p:nvSpPr>
        <p:spPr/>
        <p:txBody>
          <a:bodyPr/>
          <a:lstStyle/>
          <a:p>
            <a:r>
              <a:rPr lang="en-US" altLang="en-US" sz="2800" dirty="0">
                <a:latin typeface="Arial" panose="020B0604020202020204" pitchFamily="34" charset="0"/>
                <a:ea typeface="ＭＳ Ｐゴシック" panose="020B0600070205080204" pitchFamily="34" charset="-128"/>
              </a:rPr>
              <a:t>What to Measure for Screening?</a:t>
            </a:r>
            <a:endParaRPr lang="en-US" altLang="en-US" sz="2000" dirty="0">
              <a:latin typeface="Arial" panose="020B0604020202020204" pitchFamily="34" charset="0"/>
              <a:ea typeface="ＭＳ Ｐゴシック" panose="020B0600070205080204" pitchFamily="34" charset="-128"/>
            </a:endParaRPr>
          </a:p>
        </p:txBody>
      </p:sp>
      <p:pic>
        <p:nvPicPr>
          <p:cNvPr id="36867" name="Picture 3">
            <a:extLst>
              <a:ext uri="{FF2B5EF4-FFF2-40B4-BE49-F238E27FC236}">
                <a16:creationId xmlns:a16="http://schemas.microsoft.com/office/drawing/2014/main" id="{A11618FE-58A6-4E00-999E-C844C56F9C66}"/>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a:xfrm>
            <a:off x="1688123" y="1670538"/>
            <a:ext cx="8686800" cy="448407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a:extLst>
              <a:ext uri="{FF2B5EF4-FFF2-40B4-BE49-F238E27FC236}">
                <a16:creationId xmlns:a16="http://schemas.microsoft.com/office/drawing/2014/main" id="{BF15D610-55B9-458B-A5C0-2625333DEF5B}"/>
              </a:ext>
            </a:extLst>
          </p:cNvPr>
          <p:cNvSpPr>
            <a:spLocks noGrp="1" noChangeArrowheads="1"/>
          </p:cNvSpPr>
          <p:nvPr>
            <p:ph type="title"/>
          </p:nvPr>
        </p:nvSpPr>
        <p:spPr/>
        <p:txBody>
          <a:bodyPr/>
          <a:lstStyle/>
          <a:p>
            <a:r>
              <a:rPr lang="en-US" altLang="en-US" sz="3400">
                <a:latin typeface="Arial" panose="020B0604020202020204" pitchFamily="34" charset="0"/>
                <a:ea typeface="ＭＳ Ｐゴシック" panose="020B0600070205080204" pitchFamily="34" charset="-128"/>
              </a:rPr>
              <a:t>How do you decide what Measures to Use for Screening?</a:t>
            </a:r>
          </a:p>
        </p:txBody>
      </p:sp>
      <p:sp>
        <p:nvSpPr>
          <p:cNvPr id="38916" name="Rectangle 3">
            <a:extLst>
              <a:ext uri="{FF2B5EF4-FFF2-40B4-BE49-F238E27FC236}">
                <a16:creationId xmlns:a16="http://schemas.microsoft.com/office/drawing/2014/main" id="{BB296DDD-EF2C-41EF-93DF-04ED0D993576}"/>
              </a:ext>
            </a:extLst>
          </p:cNvPr>
          <p:cNvSpPr>
            <a:spLocks noGrp="1" noChangeArrowheads="1"/>
          </p:cNvSpPr>
          <p:nvPr>
            <p:ph idx="1"/>
          </p:nvPr>
        </p:nvSpPr>
        <p:spPr>
          <a:xfrm>
            <a:off x="1130270" y="2171768"/>
            <a:ext cx="9603275" cy="3732907"/>
          </a:xfrm>
        </p:spPr>
        <p:txBody>
          <a:bodyPr>
            <a:normAutofit fontScale="85000" lnSpcReduction="20000"/>
          </a:bodyPr>
          <a:lstStyle/>
          <a:p>
            <a:r>
              <a:rPr lang="en-US" altLang="en-US" sz="2500" dirty="0">
                <a:latin typeface="Arial" panose="020B0604020202020204" pitchFamily="34" charset="0"/>
                <a:ea typeface="ＭＳ Ｐゴシック" panose="020B0600070205080204" pitchFamily="34" charset="-128"/>
              </a:rPr>
              <a:t>Lots of ways to measure reading in the schools:</a:t>
            </a:r>
          </a:p>
          <a:p>
            <a:pPr lvl="2"/>
            <a:r>
              <a:rPr lang="en-US" altLang="en-US" sz="1500" dirty="0">
                <a:latin typeface="Arial" panose="020B0604020202020204" pitchFamily="34" charset="0"/>
                <a:ea typeface="ＭＳ Ｐゴシック" panose="020B0600070205080204" pitchFamily="34" charset="-128"/>
              </a:rPr>
              <a:t>Measure of Academic Progress (MAP)</a:t>
            </a:r>
          </a:p>
          <a:p>
            <a:pPr lvl="2"/>
            <a:r>
              <a:rPr lang="en-US" altLang="en-US" sz="1500" dirty="0">
                <a:latin typeface="Arial" panose="020B0604020202020204" pitchFamily="34" charset="0"/>
                <a:ea typeface="ＭＳ Ｐゴシック" panose="020B0600070205080204" pitchFamily="34" charset="-128"/>
              </a:rPr>
              <a:t>Guided Reading (Leveled Reading)</a:t>
            </a:r>
          </a:p>
          <a:p>
            <a:pPr lvl="2"/>
            <a:r>
              <a:rPr lang="en-US" altLang="en-US" sz="1500" dirty="0">
                <a:latin typeface="Arial" panose="020B0604020202020204" pitchFamily="34" charset="0"/>
                <a:ea typeface="ＭＳ Ｐゴシック" panose="020B0600070205080204" pitchFamily="34" charset="-128"/>
              </a:rPr>
              <a:t>Statewide Accountability Tests</a:t>
            </a:r>
          </a:p>
          <a:p>
            <a:pPr lvl="2"/>
            <a:r>
              <a:rPr lang="en-US" altLang="en-US" sz="1500" dirty="0">
                <a:latin typeface="Arial" panose="020B0604020202020204" pitchFamily="34" charset="0"/>
                <a:ea typeface="ＭＳ Ｐゴシック" panose="020B0600070205080204" pitchFamily="34" charset="-128"/>
              </a:rPr>
              <a:t>Published Curriculum Tests</a:t>
            </a:r>
          </a:p>
          <a:p>
            <a:pPr lvl="2"/>
            <a:r>
              <a:rPr lang="en-US" altLang="en-US" sz="1500" dirty="0">
                <a:latin typeface="Arial" panose="020B0604020202020204" pitchFamily="34" charset="0"/>
                <a:ea typeface="ＭＳ Ｐゴシック" panose="020B0600070205080204" pitchFamily="34" charset="-128"/>
              </a:rPr>
              <a:t>Teacher Made Tests</a:t>
            </a:r>
          </a:p>
          <a:p>
            <a:pPr lvl="2"/>
            <a:r>
              <a:rPr lang="en-US" altLang="en-US" sz="1500" dirty="0">
                <a:latin typeface="Arial" panose="020B0604020202020204" pitchFamily="34" charset="0"/>
                <a:ea typeface="ＭＳ Ｐゴシック" panose="020B0600070205080204" pitchFamily="34" charset="-128"/>
              </a:rPr>
              <a:t>General Outcome Measures (Curriculum-Based Measurement “family”)</a:t>
            </a:r>
          </a:p>
          <a:p>
            <a:pPr lvl="2"/>
            <a:r>
              <a:rPr lang="en-US" altLang="en-US" sz="1500" dirty="0">
                <a:latin typeface="Arial" panose="020B0604020202020204" pitchFamily="34" charset="0"/>
                <a:ea typeface="ＭＳ Ｐゴシック" panose="020B0600070205080204" pitchFamily="34" charset="-128"/>
              </a:rPr>
              <a:t>STAR Reading</a:t>
            </a:r>
          </a:p>
          <a:p>
            <a:pPr lvl="2"/>
            <a:r>
              <a:rPr lang="en-US" altLang="en-US" sz="1500" dirty="0" err="1">
                <a:latin typeface="Arial" panose="020B0604020202020204" pitchFamily="34" charset="0"/>
                <a:ea typeface="ＭＳ Ｐゴシック" panose="020B0600070205080204" pitchFamily="34" charset="-128"/>
              </a:rPr>
              <a:t>Etc</a:t>
            </a:r>
            <a:endParaRPr lang="en-US" altLang="en-US" sz="1500" dirty="0">
              <a:latin typeface="Arial" panose="020B0604020202020204" pitchFamily="34" charset="0"/>
              <a:ea typeface="ＭＳ Ｐゴシック" panose="020B0600070205080204" pitchFamily="34" charset="-128"/>
            </a:endParaRPr>
          </a:p>
          <a:p>
            <a:r>
              <a:rPr lang="en-US" altLang="en-US" sz="2500" dirty="0">
                <a:latin typeface="Arial" panose="020B0604020202020204" pitchFamily="34" charset="0"/>
                <a:ea typeface="ＭＳ Ｐゴシック" panose="020B0600070205080204" pitchFamily="34" charset="-128"/>
              </a:rPr>
              <a:t>Not all of these are appropriate.  Some are not reliable enough for screening, others are designed for another purpose and are not valid or practical for screening all students 3x per year</a:t>
            </a:r>
          </a:p>
          <a:p>
            <a:endParaRPr lang="en-US" altLang="en-US" sz="2500" dirty="0">
              <a:latin typeface="Arial" panose="020B0604020202020204" pitchFamily="34" charset="0"/>
              <a:ea typeface="ＭＳ Ｐゴシック" panose="020B0600070205080204" pitchFamily="34" charset="-128"/>
            </a:endParaRPr>
          </a:p>
        </p:txBody>
      </p:sp>
      <p:sp>
        <p:nvSpPr>
          <p:cNvPr id="38914" name="Rectangle 6">
            <a:extLst>
              <a:ext uri="{FF2B5EF4-FFF2-40B4-BE49-F238E27FC236}">
                <a16:creationId xmlns:a16="http://schemas.microsoft.com/office/drawing/2014/main" id="{B7A8BE04-F0CF-48D9-964D-40B1F1F52C56}"/>
              </a:ext>
            </a:extLst>
          </p:cNvPr>
          <p:cNvSpPr>
            <a:spLocks noGrp="1" noChangeArrowheads="1"/>
          </p:cNvSpPr>
          <p:nvPr>
            <p:ph type="sldNum" sz="quarter" idx="4294967295"/>
          </p:nvPr>
        </p:nvSpPr>
        <p:spPr>
          <a:xfrm>
            <a:off x="9675813" y="330200"/>
            <a:ext cx="2516187" cy="309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600">
                <a:solidFill>
                  <a:schemeClr val="tx1"/>
                </a:solidFill>
                <a:latin typeface="Arial" panose="020B0604020202020204" pitchFamily="34" charset="0"/>
                <a:ea typeface="ＭＳ Ｐゴシック" panose="020B0600070205080204" pitchFamily="34" charset="-128"/>
              </a:defRPr>
            </a:lvl1pPr>
            <a:lvl2pPr marL="742950" indent="-285750" algn="ctr">
              <a:defRPr sz="1600">
                <a:solidFill>
                  <a:schemeClr val="tx1"/>
                </a:solidFill>
                <a:latin typeface="Arial" panose="020B0604020202020204" pitchFamily="34" charset="0"/>
                <a:ea typeface="ＭＳ Ｐゴシック" panose="020B0600070205080204" pitchFamily="34" charset="-128"/>
              </a:defRPr>
            </a:lvl2pPr>
            <a:lvl3pPr marL="1143000" indent="-228600" algn="ctr">
              <a:defRPr sz="1600">
                <a:solidFill>
                  <a:schemeClr val="tx1"/>
                </a:solidFill>
                <a:latin typeface="Arial" panose="020B0604020202020204" pitchFamily="34" charset="0"/>
                <a:ea typeface="ＭＳ Ｐゴシック" panose="020B0600070205080204" pitchFamily="34" charset="-128"/>
              </a:defRPr>
            </a:lvl3pPr>
            <a:lvl4pPr marL="1600200" indent="-228600" algn="ctr">
              <a:defRPr sz="1600">
                <a:solidFill>
                  <a:schemeClr val="tx1"/>
                </a:solidFill>
                <a:latin typeface="Arial" panose="020B0604020202020204" pitchFamily="34" charset="0"/>
                <a:ea typeface="ＭＳ Ｐゴシック" panose="020B0600070205080204" pitchFamily="34" charset="-128"/>
              </a:defRPr>
            </a:lvl4pPr>
            <a:lvl5pPr marL="2057400" indent="-228600" algn="ctr">
              <a:defRPr sz="16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r"/>
            <a:fld id="{4368A042-C80A-44C9-A232-5E73E433E8D8}" type="slidenum">
              <a:rPr lang="en-US" altLang="en-US" sz="1000"/>
              <a:pPr algn="r"/>
              <a:t>13</a:t>
            </a:fld>
            <a:endParaRPr lang="en-US" altLang="en-US" sz="1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a:extLst>
              <a:ext uri="{FF2B5EF4-FFF2-40B4-BE49-F238E27FC236}">
                <a16:creationId xmlns:a16="http://schemas.microsoft.com/office/drawing/2014/main" id="{F7BFE53F-9CD7-4749-A59F-79E588032D0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0D1B524-B2F8-4750-8912-053FB490B0CC}" type="slidenum">
              <a:rPr lang="en-US" altLang="en-US" sz="1200">
                <a:solidFill>
                  <a:srgbClr val="898989"/>
                </a:solidFill>
                <a:latin typeface="Arial" panose="020B0604020202020204" pitchFamily="34" charset="0"/>
              </a:rPr>
              <a:pPr>
                <a:spcBef>
                  <a:spcPct val="0"/>
                </a:spcBef>
                <a:buFontTx/>
                <a:buNone/>
              </a:pPr>
              <a:t>14</a:t>
            </a:fld>
            <a:endParaRPr lang="en-US" altLang="en-US" sz="1200">
              <a:solidFill>
                <a:srgbClr val="898989"/>
              </a:solidFill>
              <a:latin typeface="Arial" panose="020B0604020202020204" pitchFamily="34" charset="0"/>
            </a:endParaRPr>
          </a:p>
        </p:txBody>
      </p:sp>
      <p:sp>
        <p:nvSpPr>
          <p:cNvPr id="40963" name="Text Box 3">
            <a:extLst>
              <a:ext uri="{FF2B5EF4-FFF2-40B4-BE49-F238E27FC236}">
                <a16:creationId xmlns:a16="http://schemas.microsoft.com/office/drawing/2014/main" id="{1CA9E3BF-BBE1-4CC3-8B6D-9D36BCA6EBE6}"/>
              </a:ext>
            </a:extLst>
          </p:cNvPr>
          <p:cNvSpPr txBox="1">
            <a:spLocks noChangeArrowheads="1"/>
          </p:cNvSpPr>
          <p:nvPr/>
        </p:nvSpPr>
        <p:spPr bwMode="auto">
          <a:xfrm>
            <a:off x="6172200" y="29718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b="1">
              <a:latin typeface="Georgia" panose="02040502050405020303" pitchFamily="18" charset="0"/>
            </a:endParaRPr>
          </a:p>
        </p:txBody>
      </p:sp>
      <p:sp>
        <p:nvSpPr>
          <p:cNvPr id="40964" name="Text Box 5">
            <a:extLst>
              <a:ext uri="{FF2B5EF4-FFF2-40B4-BE49-F238E27FC236}">
                <a16:creationId xmlns:a16="http://schemas.microsoft.com/office/drawing/2014/main" id="{D6493D55-9AA7-4BC7-9BFA-27796B2820B3}"/>
              </a:ext>
            </a:extLst>
          </p:cNvPr>
          <p:cNvSpPr txBox="1">
            <a:spLocks noChangeArrowheads="1"/>
          </p:cNvSpPr>
          <p:nvPr/>
        </p:nvSpPr>
        <p:spPr bwMode="auto">
          <a:xfrm>
            <a:off x="3200400" y="1676400"/>
            <a:ext cx="1600200" cy="308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800" dirty="0">
                <a:latin typeface="Arial" panose="020B0604020202020204" pitchFamily="34" charset="0"/>
                <a:cs typeface="Arial" panose="020B0604020202020204" pitchFamily="34" charset="0"/>
              </a:rPr>
              <a:t>valid</a:t>
            </a:r>
          </a:p>
          <a:p>
            <a:pPr>
              <a:spcBef>
                <a:spcPct val="0"/>
              </a:spcBef>
              <a:buFontTx/>
              <a:buNone/>
            </a:pPr>
            <a:endParaRPr lang="en-US" altLang="en-US" sz="2800" dirty="0">
              <a:latin typeface="Arial" panose="020B0604020202020204" pitchFamily="34" charset="0"/>
              <a:cs typeface="Arial" panose="020B0604020202020204" pitchFamily="34" charset="0"/>
            </a:endParaRPr>
          </a:p>
          <a:p>
            <a:pPr>
              <a:spcBef>
                <a:spcPct val="0"/>
              </a:spcBef>
              <a:buFontTx/>
              <a:buNone/>
            </a:pPr>
            <a:r>
              <a:rPr lang="en-US" altLang="en-US" sz="2800" dirty="0">
                <a:latin typeface="Arial" panose="020B0604020202020204" pitchFamily="34" charset="0"/>
                <a:cs typeface="Arial" panose="020B0604020202020204" pitchFamily="34" charset="0"/>
              </a:rPr>
              <a:t>reliable</a:t>
            </a:r>
          </a:p>
          <a:p>
            <a:pPr>
              <a:spcBef>
                <a:spcPct val="0"/>
              </a:spcBef>
              <a:buFontTx/>
              <a:buNone/>
            </a:pPr>
            <a:endParaRPr lang="en-US" altLang="en-US" sz="2800" dirty="0">
              <a:latin typeface="Arial" panose="020B0604020202020204" pitchFamily="34" charset="0"/>
              <a:cs typeface="Arial" panose="020B0604020202020204" pitchFamily="34" charset="0"/>
            </a:endParaRPr>
          </a:p>
          <a:p>
            <a:pPr>
              <a:spcBef>
                <a:spcPct val="0"/>
              </a:spcBef>
              <a:buFontTx/>
              <a:buNone/>
            </a:pPr>
            <a:r>
              <a:rPr lang="en-US" altLang="en-US" sz="2800" dirty="0">
                <a:latin typeface="Arial" panose="020B0604020202020204" pitchFamily="34" charset="0"/>
                <a:cs typeface="Arial" panose="020B0604020202020204" pitchFamily="34" charset="0"/>
              </a:rPr>
              <a:t>simple</a:t>
            </a:r>
          </a:p>
          <a:p>
            <a:pPr>
              <a:spcBef>
                <a:spcPct val="0"/>
              </a:spcBef>
              <a:buFontTx/>
              <a:buNone/>
            </a:pPr>
            <a:endParaRPr lang="en-US" altLang="en-US" sz="2800" dirty="0">
              <a:latin typeface="Arial" panose="020B0604020202020204" pitchFamily="34" charset="0"/>
              <a:cs typeface="Arial" panose="020B0604020202020204" pitchFamily="34" charset="0"/>
            </a:endParaRPr>
          </a:p>
          <a:p>
            <a:pPr>
              <a:spcBef>
                <a:spcPct val="0"/>
              </a:spcBef>
              <a:buFontTx/>
              <a:buNone/>
            </a:pPr>
            <a:r>
              <a:rPr lang="en-US" altLang="en-US" sz="2800" dirty="0">
                <a:latin typeface="Arial" panose="020B0604020202020204" pitchFamily="34" charset="0"/>
                <a:cs typeface="Arial" panose="020B0604020202020204" pitchFamily="34" charset="0"/>
              </a:rPr>
              <a:t>quick</a:t>
            </a:r>
          </a:p>
        </p:txBody>
      </p:sp>
      <p:sp>
        <p:nvSpPr>
          <p:cNvPr id="40965" name="Text Box 6">
            <a:extLst>
              <a:ext uri="{FF2B5EF4-FFF2-40B4-BE49-F238E27FC236}">
                <a16:creationId xmlns:a16="http://schemas.microsoft.com/office/drawing/2014/main" id="{B35EC071-6CA7-40A0-B945-5BCA12C36B3F}"/>
              </a:ext>
            </a:extLst>
          </p:cNvPr>
          <p:cNvSpPr txBox="1">
            <a:spLocks noChangeArrowheads="1"/>
          </p:cNvSpPr>
          <p:nvPr/>
        </p:nvSpPr>
        <p:spPr bwMode="auto">
          <a:xfrm>
            <a:off x="6096000" y="1676401"/>
            <a:ext cx="43434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2800" dirty="0">
                <a:latin typeface="Arial" panose="020B0604020202020204" pitchFamily="34" charset="0"/>
                <a:cs typeface="Arial" panose="020B0604020202020204" pitchFamily="34" charset="0"/>
              </a:rPr>
              <a:t>inexpensive</a:t>
            </a:r>
          </a:p>
          <a:p>
            <a:pPr>
              <a:spcBef>
                <a:spcPct val="0"/>
              </a:spcBef>
              <a:buFontTx/>
              <a:buNone/>
            </a:pPr>
            <a:endParaRPr lang="en-US" altLang="en-US" sz="2800" dirty="0">
              <a:latin typeface="Arial" panose="020B0604020202020204" pitchFamily="34" charset="0"/>
              <a:cs typeface="Arial" panose="020B0604020202020204" pitchFamily="34" charset="0"/>
            </a:endParaRPr>
          </a:p>
          <a:p>
            <a:pPr>
              <a:spcBef>
                <a:spcPct val="0"/>
              </a:spcBef>
              <a:buFontTx/>
              <a:buNone/>
            </a:pPr>
            <a:r>
              <a:rPr lang="en-US" altLang="en-US" sz="2800" dirty="0">
                <a:latin typeface="Arial" panose="020B0604020202020204" pitchFamily="34" charset="0"/>
                <a:cs typeface="Arial" panose="020B0604020202020204" pitchFamily="34" charset="0"/>
              </a:rPr>
              <a:t>easily understood</a:t>
            </a:r>
          </a:p>
          <a:p>
            <a:pPr>
              <a:spcBef>
                <a:spcPct val="0"/>
              </a:spcBef>
              <a:buFontTx/>
              <a:buNone/>
            </a:pPr>
            <a:endParaRPr lang="en-US" altLang="en-US" sz="2800" dirty="0">
              <a:latin typeface="Arial" panose="020B0604020202020204" pitchFamily="34" charset="0"/>
              <a:cs typeface="Arial" panose="020B0604020202020204" pitchFamily="34" charset="0"/>
            </a:endParaRPr>
          </a:p>
          <a:p>
            <a:pPr>
              <a:spcBef>
                <a:spcPct val="0"/>
              </a:spcBef>
              <a:buFontTx/>
              <a:buNone/>
            </a:pPr>
            <a:r>
              <a:rPr lang="en-US" altLang="en-US" sz="2800" dirty="0">
                <a:latin typeface="Arial" panose="020B0604020202020204" pitchFamily="34" charset="0"/>
                <a:cs typeface="Arial" panose="020B0604020202020204" pitchFamily="34" charset="0"/>
              </a:rPr>
              <a:t>can be given often</a:t>
            </a:r>
          </a:p>
          <a:p>
            <a:pPr>
              <a:spcBef>
                <a:spcPct val="0"/>
              </a:spcBef>
              <a:buFontTx/>
              <a:buNone/>
            </a:pPr>
            <a:endParaRPr lang="en-US" altLang="en-US" sz="2800" dirty="0">
              <a:latin typeface="Arial" panose="020B0604020202020204" pitchFamily="34" charset="0"/>
              <a:cs typeface="Arial" panose="020B0604020202020204" pitchFamily="34" charset="0"/>
            </a:endParaRPr>
          </a:p>
          <a:p>
            <a:pPr>
              <a:spcBef>
                <a:spcPct val="0"/>
              </a:spcBef>
              <a:buFontTx/>
              <a:buNone/>
            </a:pPr>
            <a:r>
              <a:rPr lang="en-US" altLang="en-US" sz="2800" dirty="0">
                <a:latin typeface="Arial" panose="020B0604020202020204" pitchFamily="34" charset="0"/>
                <a:cs typeface="Arial" panose="020B0604020202020204" pitchFamily="34" charset="0"/>
              </a:rPr>
              <a:t>sensitive to growth over short periods of time</a:t>
            </a:r>
            <a:endParaRPr lang="en-US" altLang="en-US" sz="2400" dirty="0">
              <a:latin typeface="Arial" panose="020B0604020202020204" pitchFamily="34" charset="0"/>
              <a:cs typeface="Arial" panose="020B0604020202020204" pitchFamily="34" charset="0"/>
            </a:endParaRPr>
          </a:p>
        </p:txBody>
      </p:sp>
      <p:graphicFrame>
        <p:nvGraphicFramePr>
          <p:cNvPr id="40966" name="Object 2">
            <a:extLst>
              <a:ext uri="{FF2B5EF4-FFF2-40B4-BE49-F238E27FC236}">
                <a16:creationId xmlns:a16="http://schemas.microsoft.com/office/drawing/2014/main" id="{AF7A86BE-EBA4-4F9B-8AFC-C9115ECB127B}"/>
              </a:ext>
            </a:extLst>
          </p:cNvPr>
          <p:cNvGraphicFramePr>
            <a:graphicFrameLocks noChangeAspect="1"/>
          </p:cNvGraphicFramePr>
          <p:nvPr/>
        </p:nvGraphicFramePr>
        <p:xfrm>
          <a:off x="2590800" y="1524000"/>
          <a:ext cx="368300" cy="609600"/>
        </p:xfrm>
        <a:graphic>
          <a:graphicData uri="http://schemas.openxmlformats.org/presentationml/2006/ole">
            <mc:AlternateContent xmlns:mc="http://schemas.openxmlformats.org/markup-compatibility/2006">
              <mc:Choice xmlns:v="urn:schemas-microsoft-com:vml" Requires="v">
                <p:oleObj spid="_x0000_s1066" r:id="rId4" imgW="2260600" imgH="3314700" progId="MS_ClipArt_Gallery">
                  <p:embed/>
                </p:oleObj>
              </mc:Choice>
              <mc:Fallback>
                <p:oleObj r:id="rId4" imgW="2260600" imgH="3314700" progId="MS_ClipArt_Gallery">
                  <p:embed/>
                  <p:pic>
                    <p:nvPicPr>
                      <p:cNvPr id="40966" name="Object 2">
                        <a:extLst>
                          <a:ext uri="{FF2B5EF4-FFF2-40B4-BE49-F238E27FC236}">
                            <a16:creationId xmlns:a16="http://schemas.microsoft.com/office/drawing/2014/main" id="{AF7A86BE-EBA4-4F9B-8AFC-C9115ECB127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1524000"/>
                        <a:ext cx="3683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67" name="Object 3">
            <a:extLst>
              <a:ext uri="{FF2B5EF4-FFF2-40B4-BE49-F238E27FC236}">
                <a16:creationId xmlns:a16="http://schemas.microsoft.com/office/drawing/2014/main" id="{313F226D-8F38-430D-9A35-E77710EE1E74}"/>
              </a:ext>
            </a:extLst>
          </p:cNvPr>
          <p:cNvGraphicFramePr>
            <a:graphicFrameLocks noChangeAspect="1"/>
          </p:cNvGraphicFramePr>
          <p:nvPr/>
        </p:nvGraphicFramePr>
        <p:xfrm>
          <a:off x="2590800" y="2362200"/>
          <a:ext cx="368300" cy="609600"/>
        </p:xfrm>
        <a:graphic>
          <a:graphicData uri="http://schemas.openxmlformats.org/presentationml/2006/ole">
            <mc:AlternateContent xmlns:mc="http://schemas.openxmlformats.org/markup-compatibility/2006">
              <mc:Choice xmlns:v="urn:schemas-microsoft-com:vml" Requires="v">
                <p:oleObj spid="_x0000_s1067" r:id="rId6" imgW="2260600" imgH="3314700" progId="MS_ClipArt_Gallery">
                  <p:embed/>
                </p:oleObj>
              </mc:Choice>
              <mc:Fallback>
                <p:oleObj r:id="rId6" imgW="2260600" imgH="3314700" progId="MS_ClipArt_Gallery">
                  <p:embed/>
                  <p:pic>
                    <p:nvPicPr>
                      <p:cNvPr id="40967" name="Object 3">
                        <a:extLst>
                          <a:ext uri="{FF2B5EF4-FFF2-40B4-BE49-F238E27FC236}">
                            <a16:creationId xmlns:a16="http://schemas.microsoft.com/office/drawing/2014/main" id="{313F226D-8F38-430D-9A35-E77710EE1E7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2362200"/>
                        <a:ext cx="3683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68" name="Object 4">
            <a:extLst>
              <a:ext uri="{FF2B5EF4-FFF2-40B4-BE49-F238E27FC236}">
                <a16:creationId xmlns:a16="http://schemas.microsoft.com/office/drawing/2014/main" id="{BA9F98FC-0CFD-4E90-9B39-711D17AB2467}"/>
              </a:ext>
            </a:extLst>
          </p:cNvPr>
          <p:cNvGraphicFramePr>
            <a:graphicFrameLocks noChangeAspect="1"/>
          </p:cNvGraphicFramePr>
          <p:nvPr/>
        </p:nvGraphicFramePr>
        <p:xfrm>
          <a:off x="2590800" y="3200400"/>
          <a:ext cx="368300" cy="609600"/>
        </p:xfrm>
        <a:graphic>
          <a:graphicData uri="http://schemas.openxmlformats.org/presentationml/2006/ole">
            <mc:AlternateContent xmlns:mc="http://schemas.openxmlformats.org/markup-compatibility/2006">
              <mc:Choice xmlns:v="urn:schemas-microsoft-com:vml" Requires="v">
                <p:oleObj spid="_x0000_s1068" r:id="rId7" imgW="2260600" imgH="3314700" progId="MS_ClipArt_Gallery">
                  <p:embed/>
                </p:oleObj>
              </mc:Choice>
              <mc:Fallback>
                <p:oleObj r:id="rId7" imgW="2260600" imgH="3314700" progId="MS_ClipArt_Gallery">
                  <p:embed/>
                  <p:pic>
                    <p:nvPicPr>
                      <p:cNvPr id="40968" name="Object 4">
                        <a:extLst>
                          <a:ext uri="{FF2B5EF4-FFF2-40B4-BE49-F238E27FC236}">
                            <a16:creationId xmlns:a16="http://schemas.microsoft.com/office/drawing/2014/main" id="{BA9F98FC-0CFD-4E90-9B39-711D17AB246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3200400"/>
                        <a:ext cx="3683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69" name="Object 5">
            <a:extLst>
              <a:ext uri="{FF2B5EF4-FFF2-40B4-BE49-F238E27FC236}">
                <a16:creationId xmlns:a16="http://schemas.microsoft.com/office/drawing/2014/main" id="{38FACA56-9B89-43B3-8E19-C2E0E1072901}"/>
              </a:ext>
            </a:extLst>
          </p:cNvPr>
          <p:cNvGraphicFramePr>
            <a:graphicFrameLocks noChangeAspect="1"/>
          </p:cNvGraphicFramePr>
          <p:nvPr/>
        </p:nvGraphicFramePr>
        <p:xfrm>
          <a:off x="2590800" y="4114800"/>
          <a:ext cx="368300" cy="609600"/>
        </p:xfrm>
        <a:graphic>
          <a:graphicData uri="http://schemas.openxmlformats.org/presentationml/2006/ole">
            <mc:AlternateContent xmlns:mc="http://schemas.openxmlformats.org/markup-compatibility/2006">
              <mc:Choice xmlns:v="urn:schemas-microsoft-com:vml" Requires="v">
                <p:oleObj spid="_x0000_s1069" r:id="rId8" imgW="2260600" imgH="3314700" progId="MS_ClipArt_Gallery">
                  <p:embed/>
                </p:oleObj>
              </mc:Choice>
              <mc:Fallback>
                <p:oleObj r:id="rId8" imgW="2260600" imgH="3314700" progId="MS_ClipArt_Gallery">
                  <p:embed/>
                  <p:pic>
                    <p:nvPicPr>
                      <p:cNvPr id="40969" name="Object 5">
                        <a:extLst>
                          <a:ext uri="{FF2B5EF4-FFF2-40B4-BE49-F238E27FC236}">
                            <a16:creationId xmlns:a16="http://schemas.microsoft.com/office/drawing/2014/main" id="{38FACA56-9B89-43B3-8E19-C2E0E107290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4114800"/>
                        <a:ext cx="3683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70" name="Object 6">
            <a:extLst>
              <a:ext uri="{FF2B5EF4-FFF2-40B4-BE49-F238E27FC236}">
                <a16:creationId xmlns:a16="http://schemas.microsoft.com/office/drawing/2014/main" id="{B8D0FE95-FD4E-454A-B128-806E04120131}"/>
              </a:ext>
            </a:extLst>
          </p:cNvPr>
          <p:cNvGraphicFramePr>
            <a:graphicFrameLocks noChangeAspect="1"/>
          </p:cNvGraphicFramePr>
          <p:nvPr/>
        </p:nvGraphicFramePr>
        <p:xfrm>
          <a:off x="5562600" y="2362200"/>
          <a:ext cx="368300" cy="609600"/>
        </p:xfrm>
        <a:graphic>
          <a:graphicData uri="http://schemas.openxmlformats.org/presentationml/2006/ole">
            <mc:AlternateContent xmlns:mc="http://schemas.openxmlformats.org/markup-compatibility/2006">
              <mc:Choice xmlns:v="urn:schemas-microsoft-com:vml" Requires="v">
                <p:oleObj spid="_x0000_s1070" r:id="rId9" imgW="2260600" imgH="3314700" progId="MS_ClipArt_Gallery">
                  <p:embed/>
                </p:oleObj>
              </mc:Choice>
              <mc:Fallback>
                <p:oleObj r:id="rId9" imgW="2260600" imgH="3314700" progId="MS_ClipArt_Gallery">
                  <p:embed/>
                  <p:pic>
                    <p:nvPicPr>
                      <p:cNvPr id="40970" name="Object 6">
                        <a:extLst>
                          <a:ext uri="{FF2B5EF4-FFF2-40B4-BE49-F238E27FC236}">
                            <a16:creationId xmlns:a16="http://schemas.microsoft.com/office/drawing/2014/main" id="{B8D0FE95-FD4E-454A-B128-806E0412013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2362200"/>
                        <a:ext cx="3683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71" name="Object 7">
            <a:extLst>
              <a:ext uri="{FF2B5EF4-FFF2-40B4-BE49-F238E27FC236}">
                <a16:creationId xmlns:a16="http://schemas.microsoft.com/office/drawing/2014/main" id="{A33D6DD1-1C52-4C19-9B78-DE569F1C29B6}"/>
              </a:ext>
            </a:extLst>
          </p:cNvPr>
          <p:cNvGraphicFramePr>
            <a:graphicFrameLocks noChangeAspect="1"/>
          </p:cNvGraphicFramePr>
          <p:nvPr/>
        </p:nvGraphicFramePr>
        <p:xfrm>
          <a:off x="5562600" y="1524000"/>
          <a:ext cx="368300" cy="609600"/>
        </p:xfrm>
        <a:graphic>
          <a:graphicData uri="http://schemas.openxmlformats.org/presentationml/2006/ole">
            <mc:AlternateContent xmlns:mc="http://schemas.openxmlformats.org/markup-compatibility/2006">
              <mc:Choice xmlns:v="urn:schemas-microsoft-com:vml" Requires="v">
                <p:oleObj spid="_x0000_s1071" r:id="rId10" imgW="2260600" imgH="3314700" progId="MS_ClipArt_Gallery">
                  <p:embed/>
                </p:oleObj>
              </mc:Choice>
              <mc:Fallback>
                <p:oleObj r:id="rId10" imgW="2260600" imgH="3314700" progId="MS_ClipArt_Gallery">
                  <p:embed/>
                  <p:pic>
                    <p:nvPicPr>
                      <p:cNvPr id="40971" name="Object 7">
                        <a:extLst>
                          <a:ext uri="{FF2B5EF4-FFF2-40B4-BE49-F238E27FC236}">
                            <a16:creationId xmlns:a16="http://schemas.microsoft.com/office/drawing/2014/main" id="{A33D6DD1-1C52-4C19-9B78-DE569F1C29B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1524000"/>
                        <a:ext cx="3683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72" name="Object 8">
            <a:extLst>
              <a:ext uri="{FF2B5EF4-FFF2-40B4-BE49-F238E27FC236}">
                <a16:creationId xmlns:a16="http://schemas.microsoft.com/office/drawing/2014/main" id="{69CAF981-6BD8-446B-9C8B-277F69748875}"/>
              </a:ext>
            </a:extLst>
          </p:cNvPr>
          <p:cNvGraphicFramePr>
            <a:graphicFrameLocks noChangeAspect="1"/>
          </p:cNvGraphicFramePr>
          <p:nvPr/>
        </p:nvGraphicFramePr>
        <p:xfrm>
          <a:off x="5562600" y="4114800"/>
          <a:ext cx="368300" cy="609600"/>
        </p:xfrm>
        <a:graphic>
          <a:graphicData uri="http://schemas.openxmlformats.org/presentationml/2006/ole">
            <mc:AlternateContent xmlns:mc="http://schemas.openxmlformats.org/markup-compatibility/2006">
              <mc:Choice xmlns:v="urn:schemas-microsoft-com:vml" Requires="v">
                <p:oleObj spid="_x0000_s1072" r:id="rId11" imgW="2260600" imgH="3314700" progId="MS_ClipArt_Gallery">
                  <p:embed/>
                </p:oleObj>
              </mc:Choice>
              <mc:Fallback>
                <p:oleObj r:id="rId11" imgW="2260600" imgH="3314700" progId="MS_ClipArt_Gallery">
                  <p:embed/>
                  <p:pic>
                    <p:nvPicPr>
                      <p:cNvPr id="40972" name="Object 8">
                        <a:extLst>
                          <a:ext uri="{FF2B5EF4-FFF2-40B4-BE49-F238E27FC236}">
                            <a16:creationId xmlns:a16="http://schemas.microsoft.com/office/drawing/2014/main" id="{69CAF981-6BD8-446B-9C8B-277F6974887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4114800"/>
                        <a:ext cx="3683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73" name="Object 9">
            <a:extLst>
              <a:ext uri="{FF2B5EF4-FFF2-40B4-BE49-F238E27FC236}">
                <a16:creationId xmlns:a16="http://schemas.microsoft.com/office/drawing/2014/main" id="{F87D14EF-9B9E-4EA2-AE09-E3F05060DF03}"/>
              </a:ext>
            </a:extLst>
          </p:cNvPr>
          <p:cNvGraphicFramePr>
            <a:graphicFrameLocks noChangeAspect="1"/>
          </p:cNvGraphicFramePr>
          <p:nvPr/>
        </p:nvGraphicFramePr>
        <p:xfrm>
          <a:off x="5562600" y="3200400"/>
          <a:ext cx="368300" cy="609600"/>
        </p:xfrm>
        <a:graphic>
          <a:graphicData uri="http://schemas.openxmlformats.org/presentationml/2006/ole">
            <mc:AlternateContent xmlns:mc="http://schemas.openxmlformats.org/markup-compatibility/2006">
              <mc:Choice xmlns:v="urn:schemas-microsoft-com:vml" Requires="v">
                <p:oleObj spid="_x0000_s1073" r:id="rId12" imgW="2260600" imgH="3314700" progId="MS_ClipArt_Gallery">
                  <p:embed/>
                </p:oleObj>
              </mc:Choice>
              <mc:Fallback>
                <p:oleObj r:id="rId12" imgW="2260600" imgH="3314700" progId="MS_ClipArt_Gallery">
                  <p:embed/>
                  <p:pic>
                    <p:nvPicPr>
                      <p:cNvPr id="40973" name="Object 9">
                        <a:extLst>
                          <a:ext uri="{FF2B5EF4-FFF2-40B4-BE49-F238E27FC236}">
                            <a16:creationId xmlns:a16="http://schemas.microsoft.com/office/drawing/2014/main" id="{F87D14EF-9B9E-4EA2-AE09-E3F05060DF0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3200400"/>
                        <a:ext cx="3683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0974" name="Text Box 15">
            <a:extLst>
              <a:ext uri="{FF2B5EF4-FFF2-40B4-BE49-F238E27FC236}">
                <a16:creationId xmlns:a16="http://schemas.microsoft.com/office/drawing/2014/main" id="{0EB7793B-BDA6-412C-8056-ED571617D621}"/>
              </a:ext>
            </a:extLst>
          </p:cNvPr>
          <p:cNvSpPr txBox="1">
            <a:spLocks noChangeArrowheads="1"/>
          </p:cNvSpPr>
          <p:nvPr/>
        </p:nvSpPr>
        <p:spPr bwMode="auto">
          <a:xfrm>
            <a:off x="571500" y="182059"/>
            <a:ext cx="10744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3600" dirty="0">
                <a:latin typeface="Arial" panose="020B0604020202020204" pitchFamily="34" charset="0"/>
                <a:cs typeface="Arial" panose="020B0604020202020204" pitchFamily="34" charset="0"/>
              </a:rPr>
              <a:t>Characteristics of An Effective Measurement System for RTI</a:t>
            </a:r>
          </a:p>
        </p:txBody>
      </p:sp>
      <p:sp>
        <p:nvSpPr>
          <p:cNvPr id="40975" name="Text Box 16">
            <a:extLst>
              <a:ext uri="{FF2B5EF4-FFF2-40B4-BE49-F238E27FC236}">
                <a16:creationId xmlns:a16="http://schemas.microsoft.com/office/drawing/2014/main" id="{EF1692B7-77D8-499C-9D7E-963A5F80887D}"/>
              </a:ext>
            </a:extLst>
          </p:cNvPr>
          <p:cNvSpPr txBox="1">
            <a:spLocks noChangeArrowheads="1"/>
          </p:cNvSpPr>
          <p:nvPr/>
        </p:nvSpPr>
        <p:spPr bwMode="auto">
          <a:xfrm>
            <a:off x="7391400" y="6248401"/>
            <a:ext cx="3016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dirty="0">
                <a:latin typeface="Arial" panose="020B0604020202020204" pitchFamily="34" charset="0"/>
              </a:rPr>
              <a:t>Credit:  K Gibbons, M Shinn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5414F397-31D5-4B0C-90B4-C9F886C3C801}"/>
              </a:ext>
            </a:extLst>
          </p:cNvPr>
          <p:cNvSpPr>
            <a:spLocks noGrp="1" noChangeArrowheads="1"/>
          </p:cNvSpPr>
          <p:nvPr>
            <p:ph type="title" idx="4294967295"/>
          </p:nvPr>
        </p:nvSpPr>
        <p:spPr/>
        <p:txBody>
          <a:bodyPr/>
          <a:lstStyle/>
          <a:p>
            <a:r>
              <a:rPr lang="en-US" altLang="en-US" sz="3600" dirty="0">
                <a:latin typeface="Arial" panose="020B0604020202020204" pitchFamily="34" charset="0"/>
                <a:ea typeface="ＭＳ Ｐゴシック" panose="020B0600070205080204" pitchFamily="34" charset="-128"/>
              </a:rPr>
              <a:t>Measurement and RTI: Universal Screening</a:t>
            </a:r>
          </a:p>
        </p:txBody>
      </p:sp>
      <p:sp>
        <p:nvSpPr>
          <p:cNvPr id="47107" name="Rectangle 3">
            <a:extLst>
              <a:ext uri="{FF2B5EF4-FFF2-40B4-BE49-F238E27FC236}">
                <a16:creationId xmlns:a16="http://schemas.microsoft.com/office/drawing/2014/main" id="{CFCCA0F1-5674-4CC1-9AC9-F75B7D89E818}"/>
              </a:ext>
            </a:extLst>
          </p:cNvPr>
          <p:cNvSpPr>
            <a:spLocks noGrp="1" noChangeArrowheads="1"/>
          </p:cNvSpPr>
          <p:nvPr>
            <p:ph type="body" idx="4294967295"/>
          </p:nvPr>
        </p:nvSpPr>
        <p:spPr>
          <a:xfrm>
            <a:off x="1204546" y="1855177"/>
            <a:ext cx="9857183" cy="3936023"/>
          </a:xfrm>
        </p:spPr>
        <p:txBody>
          <a:bodyPr>
            <a:normAutofit fontScale="92500"/>
          </a:bodyPr>
          <a:lstStyle/>
          <a:p>
            <a:r>
              <a:rPr lang="en-US" altLang="en-US" sz="2500" dirty="0">
                <a:latin typeface="Arial" panose="020B0604020202020204" pitchFamily="34" charset="0"/>
                <a:ea typeface="ＭＳ Ｐゴシック" panose="020B0600070205080204" pitchFamily="34" charset="-128"/>
              </a:rPr>
              <a:t>Reliability coefficients of at least r =.80.  Higher is better, especially for screening specificity.</a:t>
            </a:r>
          </a:p>
          <a:p>
            <a:r>
              <a:rPr lang="en-US" altLang="en-US" sz="2500" dirty="0">
                <a:latin typeface="Arial" panose="020B0604020202020204" pitchFamily="34" charset="0"/>
                <a:ea typeface="ＭＳ Ｐゴシック" panose="020B0600070205080204" pitchFamily="34" charset="-128"/>
              </a:rPr>
              <a:t>Well documented predictive validity</a:t>
            </a:r>
          </a:p>
          <a:p>
            <a:r>
              <a:rPr lang="en-US" altLang="en-US" sz="2500" dirty="0">
                <a:latin typeface="Arial" panose="020B0604020202020204" pitchFamily="34" charset="0"/>
                <a:ea typeface="ＭＳ Ｐゴシック" panose="020B0600070205080204" pitchFamily="34" charset="-128"/>
              </a:rPr>
              <a:t>Evidence the criterion (cut score) being used is reasonable and creates not too many false positives (students identified as at risk who aren’t) or false negatives (students who are at risk who aren’t identified as such)</a:t>
            </a:r>
          </a:p>
          <a:p>
            <a:r>
              <a:rPr lang="en-US" altLang="en-US" sz="2500" dirty="0">
                <a:latin typeface="Arial" panose="020B0604020202020204" pitchFamily="34" charset="0"/>
                <a:ea typeface="ＭＳ Ｐゴシック" panose="020B0600070205080204" pitchFamily="34" charset="-128"/>
              </a:rPr>
              <a:t>Brief, easy to use, affordable, and results/reports are accessible almost immediately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42239-BC96-4FCD-B586-E436F31647C3}"/>
              </a:ext>
            </a:extLst>
          </p:cNvPr>
          <p:cNvSpPr>
            <a:spLocks noGrp="1"/>
          </p:cNvSpPr>
          <p:nvPr>
            <p:ph type="title"/>
          </p:nvPr>
        </p:nvSpPr>
        <p:spPr/>
        <p:txBody>
          <a:bodyPr>
            <a:normAutofit/>
          </a:bodyPr>
          <a:lstStyle/>
          <a:p>
            <a:r>
              <a:rPr lang="en-US" sz="4400" dirty="0"/>
              <a:t>Future Research in Universal Screening</a:t>
            </a:r>
          </a:p>
        </p:txBody>
      </p:sp>
      <p:sp>
        <p:nvSpPr>
          <p:cNvPr id="3" name="Text Placeholder 2">
            <a:extLst>
              <a:ext uri="{FF2B5EF4-FFF2-40B4-BE49-F238E27FC236}">
                <a16:creationId xmlns:a16="http://schemas.microsoft.com/office/drawing/2014/main" id="{349C0480-FD3C-439F-8131-594DCE3055B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45617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79DE4-13A6-4960-AC31-6CC034773DF3}"/>
              </a:ext>
            </a:extLst>
          </p:cNvPr>
          <p:cNvSpPr>
            <a:spLocks noGrp="1"/>
          </p:cNvSpPr>
          <p:nvPr>
            <p:ph type="title"/>
          </p:nvPr>
        </p:nvSpPr>
        <p:spPr/>
        <p:txBody>
          <a:bodyPr/>
          <a:lstStyle/>
          <a:p>
            <a:r>
              <a:rPr lang="en-US" dirty="0"/>
              <a:t>Future Research in Universal Screening in Educational Setting</a:t>
            </a:r>
          </a:p>
        </p:txBody>
      </p:sp>
      <p:sp>
        <p:nvSpPr>
          <p:cNvPr id="3" name="Content Placeholder 2">
            <a:extLst>
              <a:ext uri="{FF2B5EF4-FFF2-40B4-BE49-F238E27FC236}">
                <a16:creationId xmlns:a16="http://schemas.microsoft.com/office/drawing/2014/main" id="{C7465BE7-676B-435D-9F8F-80C336C8A1CE}"/>
              </a:ext>
            </a:extLst>
          </p:cNvPr>
          <p:cNvSpPr>
            <a:spLocks noGrp="1"/>
          </p:cNvSpPr>
          <p:nvPr>
            <p:ph idx="1"/>
          </p:nvPr>
        </p:nvSpPr>
        <p:spPr>
          <a:xfrm>
            <a:off x="1130270" y="2171769"/>
            <a:ext cx="9693061" cy="3294576"/>
          </a:xfrm>
        </p:spPr>
        <p:txBody>
          <a:bodyPr/>
          <a:lstStyle/>
          <a:p>
            <a:pPr marL="0" indent="0">
              <a:buNone/>
            </a:pPr>
            <a:r>
              <a:rPr lang="en-US" dirty="0"/>
              <a:t>Agenda #1: Strengthen use of universal screening in multiple domains</a:t>
            </a:r>
          </a:p>
          <a:p>
            <a:pPr>
              <a:buFont typeface="Wingdings" panose="05000000000000000000" pitchFamily="2" charset="2"/>
              <a:buChar char="§"/>
            </a:pPr>
            <a:r>
              <a:rPr lang="en-US" dirty="0"/>
              <a:t>Current practice: </a:t>
            </a:r>
          </a:p>
          <a:p>
            <a:pPr lvl="1">
              <a:buFont typeface="Wingdings" panose="05000000000000000000" pitchFamily="2" charset="2"/>
              <a:buChar char="§"/>
            </a:pPr>
            <a:r>
              <a:rPr lang="en-US" sz="2000" dirty="0"/>
              <a:t>Universal screening measures are developed and used to detect deficits, problems, or challenges in specific domain (Cook, Volpe, </a:t>
            </a:r>
            <a:r>
              <a:rPr lang="en-US" sz="2000" dirty="0" err="1"/>
              <a:t>Livanis</a:t>
            </a:r>
            <a:r>
              <a:rPr lang="en-US" sz="2000" dirty="0"/>
              <a:t>, 2010)</a:t>
            </a:r>
          </a:p>
          <a:p>
            <a:pPr lvl="1">
              <a:buFont typeface="Wingdings" panose="05000000000000000000" pitchFamily="2" charset="2"/>
              <a:buChar char="§"/>
            </a:pPr>
            <a:r>
              <a:rPr lang="en-US" sz="2000" dirty="0"/>
              <a:t>Public schools in the United States conduct universal screening more often to assess students’ academic skills but rarely to screen for behavioral &amp; emotional concerns (Eklund et al., 2017)</a:t>
            </a:r>
          </a:p>
        </p:txBody>
      </p:sp>
    </p:spTree>
    <p:extLst>
      <p:ext uri="{BB962C8B-B14F-4D97-AF65-F5344CB8AC3E}">
        <p14:creationId xmlns:p14="http://schemas.microsoft.com/office/powerpoint/2010/main" val="1498602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79DE4-13A6-4960-AC31-6CC034773DF3}"/>
              </a:ext>
            </a:extLst>
          </p:cNvPr>
          <p:cNvSpPr>
            <a:spLocks noGrp="1"/>
          </p:cNvSpPr>
          <p:nvPr>
            <p:ph type="title"/>
          </p:nvPr>
        </p:nvSpPr>
        <p:spPr/>
        <p:txBody>
          <a:bodyPr/>
          <a:lstStyle/>
          <a:p>
            <a:r>
              <a:rPr lang="en-US" dirty="0"/>
              <a:t>Future Research in Universal Screening in Educational Setting</a:t>
            </a:r>
          </a:p>
        </p:txBody>
      </p:sp>
      <p:sp>
        <p:nvSpPr>
          <p:cNvPr id="3" name="Content Placeholder 2">
            <a:extLst>
              <a:ext uri="{FF2B5EF4-FFF2-40B4-BE49-F238E27FC236}">
                <a16:creationId xmlns:a16="http://schemas.microsoft.com/office/drawing/2014/main" id="{C7465BE7-676B-435D-9F8F-80C336C8A1CE}"/>
              </a:ext>
            </a:extLst>
          </p:cNvPr>
          <p:cNvSpPr>
            <a:spLocks noGrp="1"/>
          </p:cNvSpPr>
          <p:nvPr>
            <p:ph idx="1"/>
          </p:nvPr>
        </p:nvSpPr>
        <p:spPr>
          <a:xfrm>
            <a:off x="1130270" y="2171768"/>
            <a:ext cx="9693061" cy="3732907"/>
          </a:xfrm>
        </p:spPr>
        <p:txBody>
          <a:bodyPr>
            <a:normAutofit/>
          </a:bodyPr>
          <a:lstStyle/>
          <a:p>
            <a:pPr marL="0" indent="0">
              <a:buNone/>
            </a:pPr>
            <a:r>
              <a:rPr lang="en-US" dirty="0"/>
              <a:t>Agenda #1: Strengthen use of universal screening in multiple domains</a:t>
            </a:r>
          </a:p>
          <a:p>
            <a:pPr>
              <a:buFont typeface="Wingdings" panose="05000000000000000000" pitchFamily="2" charset="2"/>
              <a:buChar char="§"/>
            </a:pPr>
            <a:r>
              <a:rPr lang="en-US" dirty="0"/>
              <a:t>Research Need:</a:t>
            </a:r>
          </a:p>
          <a:p>
            <a:pPr lvl="1">
              <a:buFont typeface="Wingdings" panose="05000000000000000000" pitchFamily="2" charset="2"/>
              <a:buChar char="§"/>
            </a:pPr>
            <a:r>
              <a:rPr lang="en-US" sz="2000" dirty="0"/>
              <a:t>Develop an integrated universal screening model that assesses the “whole child,” and not just in isolated domains (Cook, Volpe, </a:t>
            </a:r>
            <a:r>
              <a:rPr lang="en-US" sz="2000" dirty="0" err="1"/>
              <a:t>Livanis</a:t>
            </a:r>
            <a:r>
              <a:rPr lang="en-US" sz="2000" dirty="0"/>
              <a:t>, 2010)</a:t>
            </a:r>
          </a:p>
          <a:p>
            <a:pPr lvl="1">
              <a:buFont typeface="Wingdings" panose="05000000000000000000" pitchFamily="2" charset="2"/>
              <a:buChar char="§"/>
            </a:pPr>
            <a:r>
              <a:rPr lang="en-US" sz="2000" dirty="0"/>
              <a:t>Focus universal screening research in the broader identification of students who are at risk across a variety of independent but interrelated domains of functioning (academic, behavioral &amp; social-emotional, physical).</a:t>
            </a:r>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24930717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79DE4-13A6-4960-AC31-6CC034773DF3}"/>
              </a:ext>
            </a:extLst>
          </p:cNvPr>
          <p:cNvSpPr>
            <a:spLocks noGrp="1"/>
          </p:cNvSpPr>
          <p:nvPr>
            <p:ph type="title"/>
          </p:nvPr>
        </p:nvSpPr>
        <p:spPr/>
        <p:txBody>
          <a:bodyPr/>
          <a:lstStyle/>
          <a:p>
            <a:r>
              <a:rPr lang="en-US" dirty="0"/>
              <a:t>Future Research in Universal Screening in Educational Setting</a:t>
            </a:r>
          </a:p>
        </p:txBody>
      </p:sp>
      <p:sp>
        <p:nvSpPr>
          <p:cNvPr id="3" name="Content Placeholder 2">
            <a:extLst>
              <a:ext uri="{FF2B5EF4-FFF2-40B4-BE49-F238E27FC236}">
                <a16:creationId xmlns:a16="http://schemas.microsoft.com/office/drawing/2014/main" id="{C7465BE7-676B-435D-9F8F-80C336C8A1CE}"/>
              </a:ext>
            </a:extLst>
          </p:cNvPr>
          <p:cNvSpPr>
            <a:spLocks noGrp="1"/>
          </p:cNvSpPr>
          <p:nvPr>
            <p:ph idx="1"/>
          </p:nvPr>
        </p:nvSpPr>
        <p:spPr>
          <a:xfrm>
            <a:off x="1130270" y="2171769"/>
            <a:ext cx="9693061" cy="3868546"/>
          </a:xfrm>
        </p:spPr>
        <p:txBody>
          <a:bodyPr>
            <a:normAutofit fontScale="85000" lnSpcReduction="10000"/>
          </a:bodyPr>
          <a:lstStyle/>
          <a:p>
            <a:pPr marL="0" indent="0">
              <a:buNone/>
            </a:pPr>
            <a:r>
              <a:rPr lang="en-US" dirty="0"/>
              <a:t>Agenda #2: Determine optimal informant to assess behavioral and social-emotional functioning</a:t>
            </a:r>
          </a:p>
          <a:p>
            <a:pPr>
              <a:buFont typeface="Wingdings" panose="05000000000000000000" pitchFamily="2" charset="2"/>
              <a:buChar char="§"/>
            </a:pPr>
            <a:r>
              <a:rPr lang="en-US" dirty="0"/>
              <a:t>Current practice:</a:t>
            </a:r>
          </a:p>
          <a:p>
            <a:pPr lvl="1">
              <a:buFont typeface="Wingdings" panose="05000000000000000000" pitchFamily="2" charset="2"/>
              <a:buChar char="§"/>
            </a:pPr>
            <a:r>
              <a:rPr lang="en-US" sz="2200" dirty="0"/>
              <a:t>CBM is a widely used universal screening measure that involves brief performance-based assessments of academic skills (Cook, Volpe, </a:t>
            </a:r>
            <a:r>
              <a:rPr lang="en-US" sz="2200" dirty="0" err="1"/>
              <a:t>Livanis</a:t>
            </a:r>
            <a:r>
              <a:rPr lang="en-US" sz="2200" dirty="0"/>
              <a:t>, 2010).</a:t>
            </a:r>
          </a:p>
          <a:p>
            <a:pPr lvl="1">
              <a:buFont typeface="Wingdings" panose="05000000000000000000" pitchFamily="2" charset="2"/>
              <a:buChar char="§"/>
            </a:pPr>
            <a:r>
              <a:rPr lang="en-US" sz="2200" dirty="0"/>
              <a:t>Universal screening measures of students’ behavioral and social-emotional functioning are not amenable to performance-based assessments.</a:t>
            </a:r>
          </a:p>
          <a:p>
            <a:pPr lvl="1">
              <a:buFont typeface="Wingdings" panose="05000000000000000000" pitchFamily="2" charset="2"/>
              <a:buChar char="§"/>
            </a:pPr>
            <a:r>
              <a:rPr lang="en-US" sz="2200" dirty="0"/>
              <a:t>Behavioral and social-emotional screening relies on informant ratings, and agreement between and among ratings are generally low (Achenbach, </a:t>
            </a:r>
            <a:r>
              <a:rPr lang="en-US" sz="2200" dirty="0" err="1"/>
              <a:t>McConaughy</a:t>
            </a:r>
            <a:r>
              <a:rPr lang="en-US" sz="2200" dirty="0"/>
              <a:t>, &amp; Howell, 1987).</a:t>
            </a:r>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2571156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0686A-3219-4DEB-9E67-3B792A87C8A0}"/>
              </a:ext>
            </a:extLst>
          </p:cNvPr>
          <p:cNvSpPr>
            <a:spLocks noGrp="1"/>
          </p:cNvSpPr>
          <p:nvPr>
            <p:ph type="title"/>
          </p:nvPr>
        </p:nvSpPr>
        <p:spPr/>
        <p:txBody>
          <a:bodyPr/>
          <a:lstStyle/>
          <a:p>
            <a:r>
              <a:rPr lang="en-US" dirty="0"/>
              <a:t>Advance Organizer</a:t>
            </a:r>
          </a:p>
        </p:txBody>
      </p:sp>
      <p:sp>
        <p:nvSpPr>
          <p:cNvPr id="3" name="Content Placeholder 2">
            <a:extLst>
              <a:ext uri="{FF2B5EF4-FFF2-40B4-BE49-F238E27FC236}">
                <a16:creationId xmlns:a16="http://schemas.microsoft.com/office/drawing/2014/main" id="{66CA803E-67E5-455A-88D5-A4F2C469C1F7}"/>
              </a:ext>
            </a:extLst>
          </p:cNvPr>
          <p:cNvSpPr>
            <a:spLocks noGrp="1"/>
          </p:cNvSpPr>
          <p:nvPr>
            <p:ph idx="1"/>
          </p:nvPr>
        </p:nvSpPr>
        <p:spPr>
          <a:xfrm>
            <a:off x="1130270" y="2171768"/>
            <a:ext cx="10150261" cy="3732907"/>
          </a:xfrm>
        </p:spPr>
        <p:txBody>
          <a:bodyPr>
            <a:noAutofit/>
          </a:bodyPr>
          <a:lstStyle/>
          <a:p>
            <a:r>
              <a:rPr lang="en-US" sz="2800" dirty="0"/>
              <a:t>Rationale of universal screening</a:t>
            </a:r>
          </a:p>
          <a:p>
            <a:r>
              <a:rPr lang="en-US" sz="2800" dirty="0"/>
              <a:t>Current use and measurement in universal screening</a:t>
            </a:r>
          </a:p>
          <a:p>
            <a:r>
              <a:rPr lang="en-US" sz="2800" dirty="0"/>
              <a:t>Future research in universal screening</a:t>
            </a:r>
          </a:p>
          <a:p>
            <a:r>
              <a:rPr lang="en-US" sz="2800" dirty="0"/>
              <a:t>Predictive validity of early academic screeners: A case presentation on utility of universal screening in a diverse rural school district</a:t>
            </a:r>
          </a:p>
        </p:txBody>
      </p:sp>
    </p:spTree>
    <p:extLst>
      <p:ext uri="{BB962C8B-B14F-4D97-AF65-F5344CB8AC3E}">
        <p14:creationId xmlns:p14="http://schemas.microsoft.com/office/powerpoint/2010/main" val="36624016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79DE4-13A6-4960-AC31-6CC034773DF3}"/>
              </a:ext>
            </a:extLst>
          </p:cNvPr>
          <p:cNvSpPr>
            <a:spLocks noGrp="1"/>
          </p:cNvSpPr>
          <p:nvPr>
            <p:ph type="title"/>
          </p:nvPr>
        </p:nvSpPr>
        <p:spPr/>
        <p:txBody>
          <a:bodyPr/>
          <a:lstStyle/>
          <a:p>
            <a:r>
              <a:rPr lang="en-US" dirty="0"/>
              <a:t>Future Research in Universal Screening in Educational Setting</a:t>
            </a:r>
          </a:p>
        </p:txBody>
      </p:sp>
      <p:sp>
        <p:nvSpPr>
          <p:cNvPr id="3" name="Content Placeholder 2">
            <a:extLst>
              <a:ext uri="{FF2B5EF4-FFF2-40B4-BE49-F238E27FC236}">
                <a16:creationId xmlns:a16="http://schemas.microsoft.com/office/drawing/2014/main" id="{C7465BE7-676B-435D-9F8F-80C336C8A1CE}"/>
              </a:ext>
            </a:extLst>
          </p:cNvPr>
          <p:cNvSpPr>
            <a:spLocks noGrp="1"/>
          </p:cNvSpPr>
          <p:nvPr>
            <p:ph idx="1"/>
          </p:nvPr>
        </p:nvSpPr>
        <p:spPr>
          <a:xfrm>
            <a:off x="1130270" y="2088883"/>
            <a:ext cx="9693061" cy="3815793"/>
          </a:xfrm>
        </p:spPr>
        <p:txBody>
          <a:bodyPr>
            <a:normAutofit fontScale="92500" lnSpcReduction="10000"/>
          </a:bodyPr>
          <a:lstStyle/>
          <a:p>
            <a:pPr marL="0" indent="0">
              <a:buNone/>
            </a:pPr>
            <a:r>
              <a:rPr lang="en-US" dirty="0"/>
              <a:t>Agenda #2: Determine optimal informant to assess behavioral and social-emotional functioning</a:t>
            </a:r>
          </a:p>
          <a:p>
            <a:pPr>
              <a:buFont typeface="Wingdings" panose="05000000000000000000" pitchFamily="2" charset="2"/>
              <a:buChar char="§"/>
            </a:pPr>
            <a:r>
              <a:rPr lang="en-US" dirty="0"/>
              <a:t>Research Need:</a:t>
            </a:r>
          </a:p>
          <a:p>
            <a:pPr lvl="1">
              <a:buFont typeface="Wingdings" panose="05000000000000000000" pitchFamily="2" charset="2"/>
              <a:buChar char="§"/>
            </a:pPr>
            <a:r>
              <a:rPr lang="en-US" dirty="0"/>
              <a:t>More studies that establish optimal informant providing accurate information about student functioning (Cook, Volpe, </a:t>
            </a:r>
            <a:r>
              <a:rPr lang="en-US" dirty="0" err="1"/>
              <a:t>Livanis</a:t>
            </a:r>
            <a:r>
              <a:rPr lang="en-US" dirty="0"/>
              <a:t>, 2010).</a:t>
            </a:r>
          </a:p>
          <a:p>
            <a:pPr lvl="1">
              <a:buFont typeface="Wingdings" panose="05000000000000000000" pitchFamily="2" charset="2"/>
              <a:buChar char="§"/>
            </a:pPr>
            <a:r>
              <a:rPr lang="en-US" dirty="0"/>
              <a:t>Explore further the accuracy of using self-report in assessing internalizing problems in students.</a:t>
            </a:r>
          </a:p>
          <a:p>
            <a:pPr lvl="1">
              <a:buFont typeface="Wingdings" panose="05000000000000000000" pitchFamily="2" charset="2"/>
              <a:buChar char="§"/>
            </a:pPr>
            <a:r>
              <a:rPr lang="en-US" dirty="0"/>
              <a:t>Empirical investigations that support the use of peers as better informants of bullying &amp; victimization incidents.</a:t>
            </a:r>
          </a:p>
          <a:p>
            <a:pPr lvl="1">
              <a:buFont typeface="Wingdings" panose="05000000000000000000" pitchFamily="2" charset="2"/>
              <a:buChar char="§"/>
            </a:pPr>
            <a:r>
              <a:rPr lang="en-US" dirty="0"/>
              <a:t>Research supporting use of a battery of screening measures of student behavioral functioning to provide better classification accuracy.</a:t>
            </a:r>
          </a:p>
          <a:p>
            <a:pPr lvl="1">
              <a:buFont typeface="Wingdings" panose="05000000000000000000" pitchFamily="2" charset="2"/>
              <a:buChar char="§"/>
            </a:pPr>
            <a:endParaRPr lang="en-US" dirty="0"/>
          </a:p>
          <a:p>
            <a:pPr lvl="1">
              <a:buFont typeface="Wingdings" panose="05000000000000000000" pitchFamily="2" charset="2"/>
              <a:buChar char="§"/>
            </a:pPr>
            <a:endParaRPr lang="en-US" dirty="0"/>
          </a:p>
          <a:p>
            <a:pPr lvl="1">
              <a:buFont typeface="Wingdings" panose="05000000000000000000" pitchFamily="2" charset="2"/>
              <a:buChar char="§"/>
            </a:pPr>
            <a:endParaRPr lang="en-US" dirty="0"/>
          </a:p>
          <a:p>
            <a:pPr lvl="1"/>
            <a:endParaRPr lang="en-US" dirty="0"/>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654546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79DE4-13A6-4960-AC31-6CC034773DF3}"/>
              </a:ext>
            </a:extLst>
          </p:cNvPr>
          <p:cNvSpPr>
            <a:spLocks noGrp="1"/>
          </p:cNvSpPr>
          <p:nvPr>
            <p:ph type="title"/>
          </p:nvPr>
        </p:nvSpPr>
        <p:spPr/>
        <p:txBody>
          <a:bodyPr/>
          <a:lstStyle/>
          <a:p>
            <a:r>
              <a:rPr lang="en-US" dirty="0"/>
              <a:t>Future Research in Universal Screening in Educational Setting</a:t>
            </a:r>
          </a:p>
        </p:txBody>
      </p:sp>
      <p:sp>
        <p:nvSpPr>
          <p:cNvPr id="3" name="Content Placeholder 2">
            <a:extLst>
              <a:ext uri="{FF2B5EF4-FFF2-40B4-BE49-F238E27FC236}">
                <a16:creationId xmlns:a16="http://schemas.microsoft.com/office/drawing/2014/main" id="{C7465BE7-676B-435D-9F8F-80C336C8A1CE}"/>
              </a:ext>
            </a:extLst>
          </p:cNvPr>
          <p:cNvSpPr>
            <a:spLocks noGrp="1"/>
          </p:cNvSpPr>
          <p:nvPr>
            <p:ph idx="1"/>
          </p:nvPr>
        </p:nvSpPr>
        <p:spPr>
          <a:xfrm>
            <a:off x="1130270" y="2088883"/>
            <a:ext cx="9693061" cy="3815793"/>
          </a:xfrm>
        </p:spPr>
        <p:txBody>
          <a:bodyPr>
            <a:normAutofit/>
          </a:bodyPr>
          <a:lstStyle/>
          <a:p>
            <a:pPr marL="0" indent="0">
              <a:buNone/>
            </a:pPr>
            <a:r>
              <a:rPr lang="en-US" dirty="0"/>
              <a:t>Agenda #3: Linking screening results to problem-solving efforts</a:t>
            </a:r>
          </a:p>
          <a:p>
            <a:pPr>
              <a:buFont typeface="Wingdings" panose="05000000000000000000" pitchFamily="2" charset="2"/>
              <a:buChar char="§"/>
            </a:pPr>
            <a:r>
              <a:rPr lang="en-US" dirty="0"/>
              <a:t>Current Practice:</a:t>
            </a:r>
          </a:p>
          <a:p>
            <a:pPr lvl="1">
              <a:buFont typeface="Wingdings" panose="05000000000000000000" pitchFamily="2" charset="2"/>
              <a:buChar char="§"/>
            </a:pPr>
            <a:r>
              <a:rPr lang="en-US" dirty="0" err="1"/>
              <a:t>RtI</a:t>
            </a:r>
            <a:r>
              <a:rPr lang="en-US" dirty="0"/>
              <a:t> as a major stimulus to use of universal screening emphasizes the strong link of screening results and intervention supports for students.</a:t>
            </a:r>
          </a:p>
          <a:p>
            <a:pPr lvl="1">
              <a:buFont typeface="Wingdings" panose="05000000000000000000" pitchFamily="2" charset="2"/>
              <a:buChar char="§"/>
            </a:pPr>
            <a:r>
              <a:rPr lang="en-US" dirty="0"/>
              <a:t>CBM and few computer adaptive academic screeners (e.g., MAP) have stable classification accuracy (i.e., ability to detect risk); thus, high treatment integrity (i.e., universal screening contributes to beneficial outcomes in students)</a:t>
            </a:r>
          </a:p>
          <a:p>
            <a:pPr lvl="1">
              <a:buFont typeface="Wingdings" panose="05000000000000000000" pitchFamily="2" charset="2"/>
              <a:buChar char="§"/>
            </a:pPr>
            <a:endParaRPr lang="en-US" dirty="0"/>
          </a:p>
          <a:p>
            <a:pPr lvl="1">
              <a:buFont typeface="Wingdings" panose="05000000000000000000" pitchFamily="2" charset="2"/>
              <a:buChar char="§"/>
            </a:pPr>
            <a:endParaRPr lang="en-US" dirty="0"/>
          </a:p>
          <a:p>
            <a:pPr lvl="1">
              <a:buFont typeface="Wingdings" panose="05000000000000000000" pitchFamily="2" charset="2"/>
              <a:buChar char="§"/>
            </a:pPr>
            <a:endParaRPr lang="en-US" dirty="0"/>
          </a:p>
          <a:p>
            <a:pPr lvl="1"/>
            <a:endParaRPr lang="en-US" dirty="0"/>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39765390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79DE4-13A6-4960-AC31-6CC034773DF3}"/>
              </a:ext>
            </a:extLst>
          </p:cNvPr>
          <p:cNvSpPr>
            <a:spLocks noGrp="1"/>
          </p:cNvSpPr>
          <p:nvPr>
            <p:ph type="title"/>
          </p:nvPr>
        </p:nvSpPr>
        <p:spPr/>
        <p:txBody>
          <a:bodyPr/>
          <a:lstStyle/>
          <a:p>
            <a:r>
              <a:rPr lang="en-US" dirty="0"/>
              <a:t>Future Research in Universal Screening in Educational Setting</a:t>
            </a:r>
          </a:p>
        </p:txBody>
      </p:sp>
      <p:sp>
        <p:nvSpPr>
          <p:cNvPr id="3" name="Content Placeholder 2">
            <a:extLst>
              <a:ext uri="{FF2B5EF4-FFF2-40B4-BE49-F238E27FC236}">
                <a16:creationId xmlns:a16="http://schemas.microsoft.com/office/drawing/2014/main" id="{C7465BE7-676B-435D-9F8F-80C336C8A1CE}"/>
              </a:ext>
            </a:extLst>
          </p:cNvPr>
          <p:cNvSpPr>
            <a:spLocks noGrp="1"/>
          </p:cNvSpPr>
          <p:nvPr>
            <p:ph idx="1"/>
          </p:nvPr>
        </p:nvSpPr>
        <p:spPr>
          <a:xfrm>
            <a:off x="1130270" y="2088883"/>
            <a:ext cx="9693061" cy="3815793"/>
          </a:xfrm>
        </p:spPr>
        <p:txBody>
          <a:bodyPr>
            <a:normAutofit/>
          </a:bodyPr>
          <a:lstStyle/>
          <a:p>
            <a:pPr marL="0" indent="0">
              <a:buNone/>
            </a:pPr>
            <a:r>
              <a:rPr lang="en-US" dirty="0"/>
              <a:t>Agenda #3: Linking screening results to problem-solving efforts</a:t>
            </a:r>
          </a:p>
          <a:p>
            <a:pPr>
              <a:buFont typeface="Wingdings" panose="05000000000000000000" pitchFamily="2" charset="2"/>
              <a:buChar char="§"/>
            </a:pPr>
            <a:r>
              <a:rPr lang="en-US" dirty="0"/>
              <a:t>Research Need:</a:t>
            </a:r>
          </a:p>
          <a:p>
            <a:pPr lvl="1">
              <a:buFont typeface="Wingdings" panose="05000000000000000000" pitchFamily="2" charset="2"/>
              <a:buChar char="§"/>
            </a:pPr>
            <a:r>
              <a:rPr lang="en-US" sz="2000" dirty="0"/>
              <a:t>More studies that investigates the connection between behavioral and social-emotional universal screening and intervention implementation.</a:t>
            </a:r>
          </a:p>
          <a:p>
            <a:pPr marL="457200" lvl="1" indent="0">
              <a:buNone/>
            </a:pPr>
            <a:endParaRPr lang="en-US" sz="2000" dirty="0"/>
          </a:p>
          <a:p>
            <a:pPr lvl="1">
              <a:buFont typeface="Wingdings" panose="05000000000000000000" pitchFamily="2" charset="2"/>
              <a:buChar char="§"/>
            </a:pPr>
            <a:endParaRPr lang="en-US" dirty="0"/>
          </a:p>
          <a:p>
            <a:pPr lvl="1">
              <a:buFont typeface="Wingdings" panose="05000000000000000000" pitchFamily="2" charset="2"/>
              <a:buChar char="§"/>
            </a:pPr>
            <a:endParaRPr lang="en-US" dirty="0"/>
          </a:p>
          <a:p>
            <a:pPr lvl="1">
              <a:buFont typeface="Wingdings" panose="05000000000000000000" pitchFamily="2" charset="2"/>
              <a:buChar char="§"/>
            </a:pPr>
            <a:endParaRPr lang="en-US" dirty="0"/>
          </a:p>
          <a:p>
            <a:pPr lvl="1"/>
            <a:endParaRPr lang="en-US" dirty="0"/>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1847744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79DE4-13A6-4960-AC31-6CC034773DF3}"/>
              </a:ext>
            </a:extLst>
          </p:cNvPr>
          <p:cNvSpPr>
            <a:spLocks noGrp="1"/>
          </p:cNvSpPr>
          <p:nvPr>
            <p:ph type="title"/>
          </p:nvPr>
        </p:nvSpPr>
        <p:spPr/>
        <p:txBody>
          <a:bodyPr/>
          <a:lstStyle/>
          <a:p>
            <a:r>
              <a:rPr lang="en-US" dirty="0"/>
              <a:t>Future Research in Universal Screening in Educational Setting</a:t>
            </a:r>
          </a:p>
        </p:txBody>
      </p:sp>
      <p:sp>
        <p:nvSpPr>
          <p:cNvPr id="3" name="Content Placeholder 2">
            <a:extLst>
              <a:ext uri="{FF2B5EF4-FFF2-40B4-BE49-F238E27FC236}">
                <a16:creationId xmlns:a16="http://schemas.microsoft.com/office/drawing/2014/main" id="{C7465BE7-676B-435D-9F8F-80C336C8A1CE}"/>
              </a:ext>
            </a:extLst>
          </p:cNvPr>
          <p:cNvSpPr>
            <a:spLocks noGrp="1"/>
          </p:cNvSpPr>
          <p:nvPr>
            <p:ph idx="1"/>
          </p:nvPr>
        </p:nvSpPr>
        <p:spPr>
          <a:xfrm>
            <a:off x="1130270" y="2088883"/>
            <a:ext cx="9693061" cy="3815793"/>
          </a:xfrm>
        </p:spPr>
        <p:txBody>
          <a:bodyPr>
            <a:normAutofit/>
          </a:bodyPr>
          <a:lstStyle/>
          <a:p>
            <a:pPr marL="0" indent="0">
              <a:buNone/>
            </a:pPr>
            <a:r>
              <a:rPr lang="en-US" dirty="0"/>
              <a:t>Agenda #4: Moderators of screening outcomes</a:t>
            </a:r>
          </a:p>
          <a:p>
            <a:pPr>
              <a:buFont typeface="Wingdings" panose="05000000000000000000" pitchFamily="2" charset="2"/>
              <a:buChar char="§"/>
            </a:pPr>
            <a:r>
              <a:rPr lang="en-US" dirty="0"/>
              <a:t>Current Practice:</a:t>
            </a:r>
          </a:p>
          <a:p>
            <a:pPr lvl="1">
              <a:buFont typeface="Wingdings" panose="05000000000000000000" pitchFamily="2" charset="2"/>
              <a:buChar char="§"/>
            </a:pPr>
            <a:r>
              <a:rPr lang="en-US" dirty="0"/>
              <a:t>Student population in the United States is increasingly diverse.</a:t>
            </a:r>
          </a:p>
          <a:p>
            <a:pPr lvl="1">
              <a:buFont typeface="Wingdings" panose="05000000000000000000" pitchFamily="2" charset="2"/>
              <a:buChar char="§"/>
            </a:pPr>
            <a:r>
              <a:rPr lang="en-US" dirty="0"/>
              <a:t>Diversity factors are an important moderators to investigate variations in the magnitude of school-based outcomes.</a:t>
            </a:r>
          </a:p>
          <a:p>
            <a:pPr lvl="1">
              <a:buFont typeface="Wingdings" panose="05000000000000000000" pitchFamily="2" charset="2"/>
              <a:buChar char="§"/>
            </a:pPr>
            <a:r>
              <a:rPr lang="en-US" dirty="0"/>
              <a:t>Most schools rely on use of national norms to identify students at risk or not at risk by a screening tool</a:t>
            </a:r>
          </a:p>
          <a:p>
            <a:pPr marL="457200" lvl="1" indent="0">
              <a:buNone/>
            </a:pPr>
            <a:endParaRPr lang="en-US" dirty="0"/>
          </a:p>
          <a:p>
            <a:pPr lvl="1">
              <a:buFont typeface="Wingdings" panose="05000000000000000000" pitchFamily="2" charset="2"/>
              <a:buChar char="§"/>
            </a:pPr>
            <a:endParaRPr lang="en-US" dirty="0"/>
          </a:p>
          <a:p>
            <a:pPr lvl="1">
              <a:buFont typeface="Wingdings" panose="05000000000000000000" pitchFamily="2" charset="2"/>
              <a:buChar char="§"/>
            </a:pPr>
            <a:endParaRPr lang="en-US" dirty="0"/>
          </a:p>
          <a:p>
            <a:pPr lvl="1">
              <a:buFont typeface="Wingdings" panose="05000000000000000000" pitchFamily="2" charset="2"/>
              <a:buChar char="§"/>
            </a:pPr>
            <a:endParaRPr lang="en-US" dirty="0"/>
          </a:p>
          <a:p>
            <a:pPr lvl="1"/>
            <a:endParaRPr lang="en-US" dirty="0"/>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2956911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79DE4-13A6-4960-AC31-6CC034773DF3}"/>
              </a:ext>
            </a:extLst>
          </p:cNvPr>
          <p:cNvSpPr>
            <a:spLocks noGrp="1"/>
          </p:cNvSpPr>
          <p:nvPr>
            <p:ph type="title"/>
          </p:nvPr>
        </p:nvSpPr>
        <p:spPr/>
        <p:txBody>
          <a:bodyPr/>
          <a:lstStyle/>
          <a:p>
            <a:r>
              <a:rPr lang="en-US" dirty="0"/>
              <a:t>Future Research in Universal Screening in Educational Setting</a:t>
            </a:r>
          </a:p>
        </p:txBody>
      </p:sp>
      <p:sp>
        <p:nvSpPr>
          <p:cNvPr id="3" name="Content Placeholder 2">
            <a:extLst>
              <a:ext uri="{FF2B5EF4-FFF2-40B4-BE49-F238E27FC236}">
                <a16:creationId xmlns:a16="http://schemas.microsoft.com/office/drawing/2014/main" id="{C7465BE7-676B-435D-9F8F-80C336C8A1CE}"/>
              </a:ext>
            </a:extLst>
          </p:cNvPr>
          <p:cNvSpPr>
            <a:spLocks noGrp="1"/>
          </p:cNvSpPr>
          <p:nvPr>
            <p:ph idx="1"/>
          </p:nvPr>
        </p:nvSpPr>
        <p:spPr>
          <a:xfrm>
            <a:off x="1130270" y="2088883"/>
            <a:ext cx="9693061" cy="3815793"/>
          </a:xfrm>
        </p:spPr>
        <p:txBody>
          <a:bodyPr>
            <a:normAutofit/>
          </a:bodyPr>
          <a:lstStyle/>
          <a:p>
            <a:pPr marL="0" indent="0">
              <a:buNone/>
            </a:pPr>
            <a:r>
              <a:rPr lang="en-US" dirty="0"/>
              <a:t>Agenda #4: Moderators of screening outcomes</a:t>
            </a:r>
          </a:p>
          <a:p>
            <a:pPr>
              <a:buFont typeface="Wingdings" panose="05000000000000000000" pitchFamily="2" charset="2"/>
              <a:buChar char="§"/>
            </a:pPr>
            <a:r>
              <a:rPr lang="en-US" dirty="0"/>
              <a:t>Research Need:</a:t>
            </a:r>
          </a:p>
          <a:p>
            <a:pPr lvl="1">
              <a:buFont typeface="Wingdings" panose="05000000000000000000" pitchFamily="2" charset="2"/>
              <a:buChar char="§"/>
            </a:pPr>
            <a:r>
              <a:rPr lang="en-US" dirty="0"/>
              <a:t>Outcomes associated with screening measures are affected by moderating variables</a:t>
            </a:r>
          </a:p>
          <a:p>
            <a:pPr lvl="1">
              <a:buFont typeface="Wingdings" panose="05000000000000000000" pitchFamily="2" charset="2"/>
              <a:buChar char="§"/>
            </a:pPr>
            <a:r>
              <a:rPr lang="en-US" dirty="0"/>
              <a:t>Schools can consider to determine cut-off scores as important moderator variable to differentiate risk status groups of students</a:t>
            </a:r>
          </a:p>
          <a:p>
            <a:pPr lvl="1">
              <a:buFont typeface="Wingdings" panose="05000000000000000000" pitchFamily="2" charset="2"/>
              <a:buChar char="§"/>
            </a:pPr>
            <a:r>
              <a:rPr lang="en-US" dirty="0"/>
              <a:t> Multilevel analysis to investigate school-level factors and/or universal system of supports that could differentially affect cut-off scores and prediction of risk status.</a:t>
            </a:r>
          </a:p>
          <a:p>
            <a:pPr marL="457200" lvl="1" indent="0">
              <a:buNone/>
            </a:pPr>
            <a:endParaRPr lang="en-US" dirty="0"/>
          </a:p>
          <a:p>
            <a:pPr lvl="1">
              <a:buFont typeface="Wingdings" panose="05000000000000000000" pitchFamily="2" charset="2"/>
              <a:buChar char="§"/>
            </a:pPr>
            <a:endParaRPr lang="en-US" dirty="0"/>
          </a:p>
          <a:p>
            <a:pPr lvl="1">
              <a:buFont typeface="Wingdings" panose="05000000000000000000" pitchFamily="2" charset="2"/>
              <a:buChar char="§"/>
            </a:pPr>
            <a:endParaRPr lang="en-US" dirty="0"/>
          </a:p>
          <a:p>
            <a:pPr lvl="1">
              <a:buFont typeface="Wingdings" panose="05000000000000000000" pitchFamily="2" charset="2"/>
              <a:buChar char="§"/>
            </a:pPr>
            <a:endParaRPr lang="en-US" dirty="0"/>
          </a:p>
          <a:p>
            <a:pPr lvl="1"/>
            <a:endParaRPr lang="en-US" dirty="0"/>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38755176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a:t>Early Academic Screeners Predicting School Success in a Diverse Population</a:t>
            </a:r>
          </a:p>
        </p:txBody>
      </p:sp>
      <p:sp>
        <p:nvSpPr>
          <p:cNvPr id="3" name="Subtitle 2"/>
          <p:cNvSpPr>
            <a:spLocks noGrp="1"/>
          </p:cNvSpPr>
          <p:nvPr>
            <p:ph type="subTitle" idx="1"/>
          </p:nvPr>
        </p:nvSpPr>
        <p:spPr>
          <a:xfrm>
            <a:off x="4515378" y="4486124"/>
            <a:ext cx="7187184" cy="1388534"/>
          </a:xfrm>
        </p:spPr>
        <p:txBody>
          <a:bodyPr>
            <a:noAutofit/>
          </a:bodyPr>
          <a:lstStyle/>
          <a:p>
            <a:r>
              <a:rPr lang="en-US" sz="3600" dirty="0"/>
              <a:t>A case on use of universal screening measures </a:t>
            </a:r>
          </a:p>
        </p:txBody>
      </p:sp>
    </p:spTree>
    <p:extLst>
      <p:ext uri="{BB962C8B-B14F-4D97-AF65-F5344CB8AC3E}">
        <p14:creationId xmlns:p14="http://schemas.microsoft.com/office/powerpoint/2010/main" val="19798548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Accountability for Academic Success</a:t>
            </a:r>
          </a:p>
        </p:txBody>
      </p:sp>
      <p:sp>
        <p:nvSpPr>
          <p:cNvPr id="3" name="Content Placeholder 2"/>
          <p:cNvSpPr>
            <a:spLocks noGrp="1"/>
          </p:cNvSpPr>
          <p:nvPr>
            <p:ph idx="1"/>
          </p:nvPr>
        </p:nvSpPr>
        <p:spPr>
          <a:xfrm>
            <a:off x="1348990" y="1787769"/>
            <a:ext cx="9837509" cy="3962400"/>
          </a:xfrm>
        </p:spPr>
        <p:txBody>
          <a:bodyPr>
            <a:noAutofit/>
          </a:bodyPr>
          <a:lstStyle/>
          <a:p>
            <a:r>
              <a:rPr lang="en-US" sz="2400" dirty="0"/>
              <a:t>Every Student Succeeds Act (2015)</a:t>
            </a:r>
          </a:p>
          <a:p>
            <a:pPr marL="0" indent="0">
              <a:buNone/>
            </a:pPr>
            <a:endParaRPr lang="en-US" sz="2400" dirty="0"/>
          </a:p>
          <a:p>
            <a:r>
              <a:rPr lang="en-US" sz="2400" dirty="0"/>
              <a:t>Assessment Practices</a:t>
            </a:r>
          </a:p>
          <a:p>
            <a:pPr marL="0" indent="0">
              <a:buNone/>
            </a:pPr>
            <a:endParaRPr lang="en-US" sz="2400" dirty="0"/>
          </a:p>
          <a:p>
            <a:r>
              <a:rPr lang="en-US" sz="2400" dirty="0"/>
              <a:t>Intervention Practices</a:t>
            </a:r>
          </a:p>
          <a:p>
            <a:pPr marL="0" indent="0">
              <a:buNone/>
            </a:pPr>
            <a:endParaRPr lang="en-US" sz="2400" dirty="0"/>
          </a:p>
          <a:p>
            <a:r>
              <a:rPr lang="en-US" sz="2400" dirty="0"/>
              <a:t>Diverse Populations</a:t>
            </a:r>
          </a:p>
        </p:txBody>
      </p:sp>
    </p:spTree>
    <p:extLst>
      <p:ext uri="{BB962C8B-B14F-4D97-AF65-F5344CB8AC3E}">
        <p14:creationId xmlns:p14="http://schemas.microsoft.com/office/powerpoint/2010/main" val="14106151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Every Student Succeeds Act (2015)</a:t>
            </a:r>
          </a:p>
        </p:txBody>
      </p:sp>
      <p:sp>
        <p:nvSpPr>
          <p:cNvPr id="3" name="Content Placeholder 2"/>
          <p:cNvSpPr>
            <a:spLocks noGrp="1"/>
          </p:cNvSpPr>
          <p:nvPr>
            <p:ph idx="1"/>
          </p:nvPr>
        </p:nvSpPr>
        <p:spPr/>
        <p:txBody>
          <a:bodyPr/>
          <a:lstStyle/>
          <a:p>
            <a:r>
              <a:rPr lang="en-US" dirty="0"/>
              <a:t>Holding ALL students to high academic standards</a:t>
            </a:r>
          </a:p>
          <a:p>
            <a:pPr marL="0" indent="0">
              <a:buNone/>
            </a:pPr>
            <a:endParaRPr lang="en-US" dirty="0"/>
          </a:p>
          <a:p>
            <a:r>
              <a:rPr lang="en-US" dirty="0"/>
              <a:t>Expectation that there will be accountability and action to effect positive change in the lowest performing schools</a:t>
            </a:r>
          </a:p>
          <a:p>
            <a:endParaRPr lang="en-US" dirty="0"/>
          </a:p>
        </p:txBody>
      </p:sp>
    </p:spTree>
    <p:extLst>
      <p:ext uri="{BB962C8B-B14F-4D97-AF65-F5344CB8AC3E}">
        <p14:creationId xmlns:p14="http://schemas.microsoft.com/office/powerpoint/2010/main" val="3559029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Practices</a:t>
            </a:r>
          </a:p>
        </p:txBody>
      </p:sp>
      <p:sp>
        <p:nvSpPr>
          <p:cNvPr id="3" name="Content Placeholder 2"/>
          <p:cNvSpPr>
            <a:spLocks noGrp="1"/>
          </p:cNvSpPr>
          <p:nvPr>
            <p:ph idx="1"/>
          </p:nvPr>
        </p:nvSpPr>
        <p:spPr>
          <a:xfrm>
            <a:off x="1265024" y="1756369"/>
            <a:ext cx="10018713" cy="4148307"/>
          </a:xfrm>
        </p:spPr>
        <p:txBody>
          <a:bodyPr>
            <a:noAutofit/>
          </a:bodyPr>
          <a:lstStyle/>
          <a:p>
            <a:r>
              <a:rPr lang="en-US" sz="2400" b="1" dirty="0"/>
              <a:t>Universal Screening</a:t>
            </a:r>
          </a:p>
          <a:p>
            <a:pPr marL="0" indent="0">
              <a:buNone/>
            </a:pPr>
            <a:endParaRPr lang="en-US" sz="2400" dirty="0"/>
          </a:p>
          <a:p>
            <a:r>
              <a:rPr lang="en-US" sz="2400" dirty="0"/>
              <a:t>District Tests</a:t>
            </a:r>
          </a:p>
          <a:p>
            <a:pPr marL="0" indent="0">
              <a:buNone/>
            </a:pPr>
            <a:endParaRPr lang="en-US" sz="2400" dirty="0"/>
          </a:p>
          <a:p>
            <a:r>
              <a:rPr lang="en-US" sz="2400" dirty="0"/>
              <a:t>State Tests</a:t>
            </a:r>
          </a:p>
          <a:p>
            <a:pPr marL="0" indent="0">
              <a:buNone/>
            </a:pPr>
            <a:endParaRPr lang="en-US" sz="2400" dirty="0"/>
          </a:p>
          <a:p>
            <a:r>
              <a:rPr lang="en-US" sz="2400" dirty="0"/>
              <a:t>National Tests</a:t>
            </a:r>
          </a:p>
        </p:txBody>
      </p:sp>
    </p:spTree>
    <p:extLst>
      <p:ext uri="{BB962C8B-B14F-4D97-AF65-F5344CB8AC3E}">
        <p14:creationId xmlns:p14="http://schemas.microsoft.com/office/powerpoint/2010/main" val="3060493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Intervention Practices</a:t>
            </a:r>
          </a:p>
        </p:txBody>
      </p:sp>
      <p:sp>
        <p:nvSpPr>
          <p:cNvPr id="3" name="Content Placeholder 2"/>
          <p:cNvSpPr>
            <a:spLocks noGrp="1"/>
          </p:cNvSpPr>
          <p:nvPr>
            <p:ph idx="1"/>
          </p:nvPr>
        </p:nvSpPr>
        <p:spPr>
          <a:xfrm>
            <a:off x="1220540" y="1477941"/>
            <a:ext cx="10018713" cy="4557744"/>
          </a:xfrm>
        </p:spPr>
        <p:txBody>
          <a:bodyPr>
            <a:noAutofit/>
          </a:bodyPr>
          <a:lstStyle/>
          <a:p>
            <a:r>
              <a:rPr lang="en-US" sz="2400" dirty="0"/>
              <a:t>Process</a:t>
            </a:r>
          </a:p>
          <a:p>
            <a:pPr lvl="1"/>
            <a:r>
              <a:rPr lang="en-US" sz="2400" dirty="0"/>
              <a:t>Multi-Tiered Systems of Supports</a:t>
            </a:r>
          </a:p>
          <a:p>
            <a:pPr lvl="1"/>
            <a:r>
              <a:rPr lang="en-US" sz="2400" dirty="0"/>
              <a:t>Response to Intervention</a:t>
            </a:r>
          </a:p>
          <a:p>
            <a:pPr lvl="1"/>
            <a:r>
              <a:rPr lang="en-US" sz="2400" dirty="0"/>
              <a:t>Student Assistance Teams</a:t>
            </a:r>
          </a:p>
          <a:p>
            <a:r>
              <a:rPr lang="en-US" sz="2400" dirty="0"/>
              <a:t>Focus</a:t>
            </a:r>
          </a:p>
          <a:p>
            <a:pPr lvl="1"/>
            <a:r>
              <a:rPr lang="en-US" sz="2400" dirty="0"/>
              <a:t>Systems Interventions</a:t>
            </a:r>
          </a:p>
          <a:p>
            <a:pPr lvl="1"/>
            <a:r>
              <a:rPr lang="en-US" sz="2400" dirty="0"/>
              <a:t>Small Group Interventions</a:t>
            </a:r>
          </a:p>
          <a:p>
            <a:pPr lvl="1"/>
            <a:r>
              <a:rPr lang="en-US" sz="2400" dirty="0"/>
              <a:t>Individualized Interventions</a:t>
            </a:r>
          </a:p>
        </p:txBody>
      </p:sp>
    </p:spTree>
    <p:extLst>
      <p:ext uri="{BB962C8B-B14F-4D97-AF65-F5344CB8AC3E}">
        <p14:creationId xmlns:p14="http://schemas.microsoft.com/office/powerpoint/2010/main" val="1241185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1" name="Rectangle 16">
            <a:extLst>
              <a:ext uri="{FF2B5EF4-FFF2-40B4-BE49-F238E27FC236}">
                <a16:creationId xmlns:a16="http://schemas.microsoft.com/office/drawing/2014/main" id="{C67B5A2C-0F0D-4215-8C85-BD717ACE7C98}"/>
              </a:ext>
            </a:extLst>
          </p:cNvPr>
          <p:cNvSpPr>
            <a:spLocks noGrp="1" noChangeArrowheads="1"/>
          </p:cNvSpPr>
          <p:nvPr>
            <p:ph type="title"/>
          </p:nvPr>
        </p:nvSpPr>
        <p:spPr/>
        <p:txBody>
          <a:bodyPr/>
          <a:lstStyle/>
          <a:p>
            <a:r>
              <a:rPr lang="en-US" altLang="en-US" sz="3400" dirty="0">
                <a:latin typeface="Arial" panose="020B0604020202020204" pitchFamily="34" charset="0"/>
                <a:ea typeface="ＭＳ Ｐゴシック" panose="020B0600070205080204" pitchFamily="34" charset="-128"/>
              </a:rPr>
              <a:t>Rationale of Universal Screening</a:t>
            </a:r>
          </a:p>
        </p:txBody>
      </p:sp>
      <p:sp>
        <p:nvSpPr>
          <p:cNvPr id="4" name="Content Placeholder 3">
            <a:extLst>
              <a:ext uri="{FF2B5EF4-FFF2-40B4-BE49-F238E27FC236}">
                <a16:creationId xmlns:a16="http://schemas.microsoft.com/office/drawing/2014/main" id="{F6626A06-7750-4971-8F59-F39915459C93}"/>
              </a:ext>
            </a:extLst>
          </p:cNvPr>
          <p:cNvSpPr>
            <a:spLocks noGrp="1"/>
          </p:cNvSpPr>
          <p:nvPr>
            <p:ph idx="1"/>
          </p:nvPr>
        </p:nvSpPr>
        <p:spPr/>
        <p:txBody>
          <a:bodyPr/>
          <a:lstStyle/>
          <a:p>
            <a:endParaRPr lang="en-US" dirty="0"/>
          </a:p>
        </p:txBody>
      </p:sp>
      <p:sp>
        <p:nvSpPr>
          <p:cNvPr id="5" name="Text Placeholder 4">
            <a:extLst>
              <a:ext uri="{FF2B5EF4-FFF2-40B4-BE49-F238E27FC236}">
                <a16:creationId xmlns:a16="http://schemas.microsoft.com/office/drawing/2014/main" id="{DB429593-CB4A-49CC-A1F6-9C02F1381A23}"/>
              </a:ext>
            </a:extLst>
          </p:cNvPr>
          <p:cNvSpPr>
            <a:spLocks noGrp="1"/>
          </p:cNvSpPr>
          <p:nvPr>
            <p:ph type="body" sz="half" idx="2"/>
          </p:nvPr>
        </p:nvSpPr>
        <p:spPr/>
        <p:txBody>
          <a:bodyPr>
            <a:normAutofit lnSpcReduction="10000"/>
          </a:bodyPr>
          <a:lstStyle/>
          <a:p>
            <a:endParaRPr lang="en-US" dirty="0"/>
          </a:p>
          <a:p>
            <a:r>
              <a:rPr lang="en-US" sz="2400" dirty="0"/>
              <a:t>Universal screening as a key component of Response to Intervention (</a:t>
            </a:r>
            <a:r>
              <a:rPr lang="en-US" sz="2400" dirty="0" err="1"/>
              <a:t>RtI</a:t>
            </a:r>
            <a:r>
              <a:rPr lang="en-US" sz="2400" dirty="0"/>
              <a:t>)</a:t>
            </a:r>
          </a:p>
        </p:txBody>
      </p:sp>
      <p:sp>
        <p:nvSpPr>
          <p:cNvPr id="14338" name="Rectangle 6">
            <a:extLst>
              <a:ext uri="{FF2B5EF4-FFF2-40B4-BE49-F238E27FC236}">
                <a16:creationId xmlns:a16="http://schemas.microsoft.com/office/drawing/2014/main" id="{CF5DFBEC-7319-4F72-B390-C4A0B93FEC3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600">
                <a:solidFill>
                  <a:schemeClr val="tx1"/>
                </a:solidFill>
                <a:latin typeface="Arial" panose="020B0604020202020204" pitchFamily="34" charset="0"/>
                <a:ea typeface="ＭＳ Ｐゴシック" panose="020B0600070205080204" pitchFamily="34" charset="-128"/>
              </a:defRPr>
            </a:lvl1pPr>
            <a:lvl2pPr marL="742950" indent="-285750" algn="ctr">
              <a:defRPr sz="1600">
                <a:solidFill>
                  <a:schemeClr val="tx1"/>
                </a:solidFill>
                <a:latin typeface="Arial" panose="020B0604020202020204" pitchFamily="34" charset="0"/>
                <a:ea typeface="ＭＳ Ｐゴシック" panose="020B0600070205080204" pitchFamily="34" charset="-128"/>
              </a:defRPr>
            </a:lvl2pPr>
            <a:lvl3pPr marL="1143000" indent="-228600" algn="ctr">
              <a:defRPr sz="1600">
                <a:solidFill>
                  <a:schemeClr val="tx1"/>
                </a:solidFill>
                <a:latin typeface="Arial" panose="020B0604020202020204" pitchFamily="34" charset="0"/>
                <a:ea typeface="ＭＳ Ｐゴシック" panose="020B0600070205080204" pitchFamily="34" charset="-128"/>
              </a:defRPr>
            </a:lvl3pPr>
            <a:lvl4pPr marL="1600200" indent="-228600" algn="ctr">
              <a:defRPr sz="1600">
                <a:solidFill>
                  <a:schemeClr val="tx1"/>
                </a:solidFill>
                <a:latin typeface="Arial" panose="020B0604020202020204" pitchFamily="34" charset="0"/>
                <a:ea typeface="ＭＳ Ｐゴシック" panose="020B0600070205080204" pitchFamily="34" charset="-128"/>
              </a:defRPr>
            </a:lvl4pPr>
            <a:lvl5pPr marL="2057400" indent="-228600" algn="ctr">
              <a:defRPr sz="16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r"/>
            <a:fld id="{045F681B-24D9-4BAB-AC22-544F3DDA8882}" type="slidenum">
              <a:rPr lang="en-US" altLang="en-US" sz="1000"/>
              <a:pPr algn="r"/>
              <a:t>3</a:t>
            </a:fld>
            <a:endParaRPr lang="en-US" altLang="en-US" sz="1000"/>
          </a:p>
        </p:txBody>
      </p:sp>
      <p:sp>
        <p:nvSpPr>
          <p:cNvPr id="14339" name="Text Box 2">
            <a:extLst>
              <a:ext uri="{FF2B5EF4-FFF2-40B4-BE49-F238E27FC236}">
                <a16:creationId xmlns:a16="http://schemas.microsoft.com/office/drawing/2014/main" id="{CB31130C-2C79-45E0-B643-4081FF95F056}"/>
              </a:ext>
            </a:extLst>
          </p:cNvPr>
          <p:cNvSpPr txBox="1">
            <a:spLocks noChangeArrowheads="1"/>
          </p:cNvSpPr>
          <p:nvPr/>
        </p:nvSpPr>
        <p:spPr bwMode="auto">
          <a:xfrm>
            <a:off x="7004050" y="6477000"/>
            <a:ext cx="3511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3" tIns="45717" rIns="91433" bIns="45717">
            <a:spAutoFit/>
          </a:bodyPr>
          <a:lstStyle>
            <a:lvl1pPr algn="ctr">
              <a:defRPr sz="1600">
                <a:solidFill>
                  <a:schemeClr val="tx1"/>
                </a:solidFill>
                <a:latin typeface="Arial" panose="020B0604020202020204" pitchFamily="34" charset="0"/>
                <a:ea typeface="ＭＳ Ｐゴシック" panose="020B0600070205080204" pitchFamily="34" charset="-128"/>
              </a:defRPr>
            </a:lvl1pPr>
            <a:lvl2pPr marL="742950" indent="-285750" algn="ctr">
              <a:defRPr sz="1600">
                <a:solidFill>
                  <a:schemeClr val="tx1"/>
                </a:solidFill>
                <a:latin typeface="Arial" panose="020B0604020202020204" pitchFamily="34" charset="0"/>
                <a:ea typeface="ＭＳ Ｐゴシック" panose="020B0600070205080204" pitchFamily="34" charset="-128"/>
              </a:defRPr>
            </a:lvl2pPr>
            <a:lvl3pPr marL="1143000" indent="-228600" algn="ctr">
              <a:defRPr sz="1600">
                <a:solidFill>
                  <a:schemeClr val="tx1"/>
                </a:solidFill>
                <a:latin typeface="Arial" panose="020B0604020202020204" pitchFamily="34" charset="0"/>
                <a:ea typeface="ＭＳ Ｐゴシック" panose="020B0600070205080204" pitchFamily="34" charset="-128"/>
              </a:defRPr>
            </a:lvl3pPr>
            <a:lvl4pPr marL="1600200" indent="-228600" algn="ctr">
              <a:defRPr sz="1600">
                <a:solidFill>
                  <a:schemeClr val="tx1"/>
                </a:solidFill>
                <a:latin typeface="Arial" panose="020B0604020202020204" pitchFamily="34" charset="0"/>
                <a:ea typeface="ＭＳ Ｐゴシック" panose="020B0600070205080204" pitchFamily="34" charset="-128"/>
              </a:defRPr>
            </a:lvl4pPr>
            <a:lvl5pPr marL="2057400" indent="-228600" algn="ctr">
              <a:defRPr sz="16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l">
              <a:spcBef>
                <a:spcPct val="50000"/>
              </a:spcBef>
            </a:pPr>
            <a:r>
              <a:rPr lang="en-US" altLang="en-US" sz="1200"/>
              <a:t>Adapted from Logan City School District, 2002</a:t>
            </a:r>
            <a:endParaRPr lang="en-US" altLang="en-US" sz="1200">
              <a:latin typeface="Times" panose="02020603050405020304" pitchFamily="18" charset="0"/>
            </a:endParaRPr>
          </a:p>
        </p:txBody>
      </p:sp>
      <p:sp>
        <p:nvSpPr>
          <p:cNvPr id="14340" name="Freeform 3">
            <a:extLst>
              <a:ext uri="{FF2B5EF4-FFF2-40B4-BE49-F238E27FC236}">
                <a16:creationId xmlns:a16="http://schemas.microsoft.com/office/drawing/2014/main" id="{88AE9557-4FD6-4508-B707-7E3A2D087B6C}"/>
              </a:ext>
            </a:extLst>
          </p:cNvPr>
          <p:cNvSpPr>
            <a:spLocks/>
          </p:cNvSpPr>
          <p:nvPr/>
        </p:nvSpPr>
        <p:spPr bwMode="auto">
          <a:xfrm>
            <a:off x="6084960" y="3345851"/>
            <a:ext cx="4238625" cy="1423988"/>
          </a:xfrm>
          <a:custGeom>
            <a:avLst/>
            <a:gdLst>
              <a:gd name="T0" fmla="*/ 2147483646 w 2670"/>
              <a:gd name="T1" fmla="*/ 2147483646 h 1076"/>
              <a:gd name="T2" fmla="*/ 2147483646 w 2670"/>
              <a:gd name="T3" fmla="*/ 2147483646 h 1076"/>
              <a:gd name="T4" fmla="*/ 2147483646 w 2670"/>
              <a:gd name="T5" fmla="*/ 2147483646 h 1076"/>
              <a:gd name="T6" fmla="*/ 2147483646 w 2670"/>
              <a:gd name="T7" fmla="*/ 2147483646 h 1076"/>
              <a:gd name="T8" fmla="*/ 2147483646 w 2670"/>
              <a:gd name="T9" fmla="*/ 2147483646 h 1076"/>
              <a:gd name="T10" fmla="*/ 2147483646 w 2670"/>
              <a:gd name="T11" fmla="*/ 2147483646 h 1076"/>
              <a:gd name="T12" fmla="*/ 2147483646 w 2670"/>
              <a:gd name="T13" fmla="*/ 2147483646 h 1076"/>
              <a:gd name="T14" fmla="*/ 2147483646 w 2670"/>
              <a:gd name="T15" fmla="*/ 2147483646 h 1076"/>
              <a:gd name="T16" fmla="*/ 2147483646 w 2670"/>
              <a:gd name="T17" fmla="*/ 2147483646 h 1076"/>
              <a:gd name="T18" fmla="*/ 2147483646 w 2670"/>
              <a:gd name="T19" fmla="*/ 2147483646 h 1076"/>
              <a:gd name="T20" fmla="*/ 2147483646 w 2670"/>
              <a:gd name="T21" fmla="*/ 2147483646 h 1076"/>
              <a:gd name="T22" fmla="*/ 2147483646 w 2670"/>
              <a:gd name="T23" fmla="*/ 2147483646 h 1076"/>
              <a:gd name="T24" fmla="*/ 2147483646 w 2670"/>
              <a:gd name="T25" fmla="*/ 2147483646 h 1076"/>
              <a:gd name="T26" fmla="*/ 2147483646 w 2670"/>
              <a:gd name="T27" fmla="*/ 2147483646 h 1076"/>
              <a:gd name="T28" fmla="*/ 2147483646 w 2670"/>
              <a:gd name="T29" fmla="*/ 2147483646 h 1076"/>
              <a:gd name="T30" fmla="*/ 2147483646 w 2670"/>
              <a:gd name="T31" fmla="*/ 2147483646 h 1076"/>
              <a:gd name="T32" fmla="*/ 2147483646 w 2670"/>
              <a:gd name="T33" fmla="*/ 2147483646 h 1076"/>
              <a:gd name="T34" fmla="*/ 2147483646 w 2670"/>
              <a:gd name="T35" fmla="*/ 2147483646 h 1076"/>
              <a:gd name="T36" fmla="*/ 2147483646 w 2670"/>
              <a:gd name="T37" fmla="*/ 2147483646 h 1076"/>
              <a:gd name="T38" fmla="*/ 2147483646 w 2670"/>
              <a:gd name="T39" fmla="*/ 2147483646 h 1076"/>
              <a:gd name="T40" fmla="*/ 2147483646 w 2670"/>
              <a:gd name="T41" fmla="*/ 2147483646 h 1076"/>
              <a:gd name="T42" fmla="*/ 2147483646 w 2670"/>
              <a:gd name="T43" fmla="*/ 2147483646 h 1076"/>
              <a:gd name="T44" fmla="*/ 2147483646 w 2670"/>
              <a:gd name="T45" fmla="*/ 2147483646 h 1076"/>
              <a:gd name="T46" fmla="*/ 2147483646 w 2670"/>
              <a:gd name="T47" fmla="*/ 2147483646 h 1076"/>
              <a:gd name="T48" fmla="*/ 2147483646 w 2670"/>
              <a:gd name="T49" fmla="*/ 2147483646 h 1076"/>
              <a:gd name="T50" fmla="*/ 2147483646 w 2670"/>
              <a:gd name="T51" fmla="*/ 2147483646 h 1076"/>
              <a:gd name="T52" fmla="*/ 2147483646 w 2670"/>
              <a:gd name="T53" fmla="*/ 2147483646 h 1076"/>
              <a:gd name="T54" fmla="*/ 2147483646 w 2670"/>
              <a:gd name="T55" fmla="*/ 2147483646 h 1076"/>
              <a:gd name="T56" fmla="*/ 2147483646 w 2670"/>
              <a:gd name="T57" fmla="*/ 2147483646 h 1076"/>
              <a:gd name="T58" fmla="*/ 2147483646 w 2670"/>
              <a:gd name="T59" fmla="*/ 2147483646 h 1076"/>
              <a:gd name="T60" fmla="*/ 2147483646 w 2670"/>
              <a:gd name="T61" fmla="*/ 2147483646 h 1076"/>
              <a:gd name="T62" fmla="*/ 2147483646 w 2670"/>
              <a:gd name="T63" fmla="*/ 2147483646 h 1076"/>
              <a:gd name="T64" fmla="*/ 2147483646 w 2670"/>
              <a:gd name="T65" fmla="*/ 2147483646 h 1076"/>
              <a:gd name="T66" fmla="*/ 2147483646 w 2670"/>
              <a:gd name="T67" fmla="*/ 2147483646 h 1076"/>
              <a:gd name="T68" fmla="*/ 2147483646 w 2670"/>
              <a:gd name="T69" fmla="*/ 2147483646 h 1076"/>
              <a:gd name="T70" fmla="*/ 2147483646 w 2670"/>
              <a:gd name="T71" fmla="*/ 2147483646 h 1076"/>
              <a:gd name="T72" fmla="*/ 2147483646 w 2670"/>
              <a:gd name="T73" fmla="*/ 2147483646 h 1076"/>
              <a:gd name="T74" fmla="*/ 2147483646 w 2670"/>
              <a:gd name="T75" fmla="*/ 2147483646 h 1076"/>
              <a:gd name="T76" fmla="*/ 2147483646 w 2670"/>
              <a:gd name="T77" fmla="*/ 2147483646 h 1076"/>
              <a:gd name="T78" fmla="*/ 2147483646 w 2670"/>
              <a:gd name="T79" fmla="*/ 2147483646 h 1076"/>
              <a:gd name="T80" fmla="*/ 2147483646 w 2670"/>
              <a:gd name="T81" fmla="*/ 2147483646 h 1076"/>
              <a:gd name="T82" fmla="*/ 2147483646 w 2670"/>
              <a:gd name="T83" fmla="*/ 2147483646 h 1076"/>
              <a:gd name="T84" fmla="*/ 2147483646 w 2670"/>
              <a:gd name="T85" fmla="*/ 2147483646 h 107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70"/>
              <a:gd name="T130" fmla="*/ 0 h 1076"/>
              <a:gd name="T131" fmla="*/ 2670 w 2670"/>
              <a:gd name="T132" fmla="*/ 1076 h 107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70" h="1076">
                <a:moveTo>
                  <a:pt x="0" y="176"/>
                </a:moveTo>
                <a:lnTo>
                  <a:pt x="0" y="150"/>
                </a:lnTo>
                <a:lnTo>
                  <a:pt x="2" y="122"/>
                </a:lnTo>
                <a:lnTo>
                  <a:pt x="6" y="95"/>
                </a:lnTo>
                <a:lnTo>
                  <a:pt x="9" y="69"/>
                </a:lnTo>
                <a:lnTo>
                  <a:pt x="75" y="94"/>
                </a:lnTo>
                <a:lnTo>
                  <a:pt x="143" y="115"/>
                </a:lnTo>
                <a:lnTo>
                  <a:pt x="213" y="135"/>
                </a:lnTo>
                <a:lnTo>
                  <a:pt x="285" y="150"/>
                </a:lnTo>
                <a:lnTo>
                  <a:pt x="358" y="163"/>
                </a:lnTo>
                <a:lnTo>
                  <a:pt x="434" y="171"/>
                </a:lnTo>
                <a:lnTo>
                  <a:pt x="511" y="177"/>
                </a:lnTo>
                <a:lnTo>
                  <a:pt x="588" y="179"/>
                </a:lnTo>
                <a:lnTo>
                  <a:pt x="640" y="177"/>
                </a:lnTo>
                <a:lnTo>
                  <a:pt x="689" y="176"/>
                </a:lnTo>
                <a:lnTo>
                  <a:pt x="739" y="173"/>
                </a:lnTo>
                <a:lnTo>
                  <a:pt x="787" y="166"/>
                </a:lnTo>
                <a:lnTo>
                  <a:pt x="834" y="159"/>
                </a:lnTo>
                <a:lnTo>
                  <a:pt x="882" y="151"/>
                </a:lnTo>
                <a:lnTo>
                  <a:pt x="930" y="143"/>
                </a:lnTo>
                <a:lnTo>
                  <a:pt x="976" y="132"/>
                </a:lnTo>
                <a:lnTo>
                  <a:pt x="1020" y="120"/>
                </a:lnTo>
                <a:lnTo>
                  <a:pt x="1066" y="105"/>
                </a:lnTo>
                <a:lnTo>
                  <a:pt x="1108" y="92"/>
                </a:lnTo>
                <a:lnTo>
                  <a:pt x="1151" y="76"/>
                </a:lnTo>
                <a:lnTo>
                  <a:pt x="1193" y="58"/>
                </a:lnTo>
                <a:lnTo>
                  <a:pt x="1233" y="40"/>
                </a:lnTo>
                <a:lnTo>
                  <a:pt x="1272" y="20"/>
                </a:lnTo>
                <a:lnTo>
                  <a:pt x="1310" y="0"/>
                </a:lnTo>
                <a:lnTo>
                  <a:pt x="1349" y="21"/>
                </a:lnTo>
                <a:lnTo>
                  <a:pt x="1389" y="41"/>
                </a:lnTo>
                <a:lnTo>
                  <a:pt x="1430" y="59"/>
                </a:lnTo>
                <a:lnTo>
                  <a:pt x="1472" y="77"/>
                </a:lnTo>
                <a:lnTo>
                  <a:pt x="1514" y="94"/>
                </a:lnTo>
                <a:lnTo>
                  <a:pt x="1558" y="109"/>
                </a:lnTo>
                <a:lnTo>
                  <a:pt x="1603" y="122"/>
                </a:lnTo>
                <a:lnTo>
                  <a:pt x="1649" y="135"/>
                </a:lnTo>
                <a:lnTo>
                  <a:pt x="1694" y="146"/>
                </a:lnTo>
                <a:lnTo>
                  <a:pt x="1742" y="155"/>
                </a:lnTo>
                <a:lnTo>
                  <a:pt x="1790" y="163"/>
                </a:lnTo>
                <a:lnTo>
                  <a:pt x="1840" y="171"/>
                </a:lnTo>
                <a:lnTo>
                  <a:pt x="1889" y="176"/>
                </a:lnTo>
                <a:lnTo>
                  <a:pt x="1939" y="179"/>
                </a:lnTo>
                <a:lnTo>
                  <a:pt x="1989" y="182"/>
                </a:lnTo>
                <a:lnTo>
                  <a:pt x="2040" y="182"/>
                </a:lnTo>
                <a:lnTo>
                  <a:pt x="2082" y="182"/>
                </a:lnTo>
                <a:lnTo>
                  <a:pt x="2124" y="181"/>
                </a:lnTo>
                <a:lnTo>
                  <a:pt x="2165" y="177"/>
                </a:lnTo>
                <a:lnTo>
                  <a:pt x="2207" y="174"/>
                </a:lnTo>
                <a:lnTo>
                  <a:pt x="2248" y="169"/>
                </a:lnTo>
                <a:lnTo>
                  <a:pt x="2288" y="164"/>
                </a:lnTo>
                <a:lnTo>
                  <a:pt x="2327" y="158"/>
                </a:lnTo>
                <a:lnTo>
                  <a:pt x="2365" y="150"/>
                </a:lnTo>
                <a:lnTo>
                  <a:pt x="2406" y="141"/>
                </a:lnTo>
                <a:lnTo>
                  <a:pt x="2442" y="132"/>
                </a:lnTo>
                <a:lnTo>
                  <a:pt x="2481" y="122"/>
                </a:lnTo>
                <a:lnTo>
                  <a:pt x="2518" y="110"/>
                </a:lnTo>
                <a:lnTo>
                  <a:pt x="2553" y="97"/>
                </a:lnTo>
                <a:lnTo>
                  <a:pt x="2589" y="84"/>
                </a:lnTo>
                <a:lnTo>
                  <a:pt x="2624" y="71"/>
                </a:lnTo>
                <a:lnTo>
                  <a:pt x="2659" y="56"/>
                </a:lnTo>
                <a:lnTo>
                  <a:pt x="2663" y="86"/>
                </a:lnTo>
                <a:lnTo>
                  <a:pt x="2667" y="115"/>
                </a:lnTo>
                <a:lnTo>
                  <a:pt x="2670" y="146"/>
                </a:lnTo>
                <a:lnTo>
                  <a:pt x="2670" y="176"/>
                </a:lnTo>
                <a:lnTo>
                  <a:pt x="2668" y="222"/>
                </a:lnTo>
                <a:lnTo>
                  <a:pt x="2663" y="268"/>
                </a:lnTo>
                <a:lnTo>
                  <a:pt x="2656" y="314"/>
                </a:lnTo>
                <a:lnTo>
                  <a:pt x="2643" y="358"/>
                </a:lnTo>
                <a:lnTo>
                  <a:pt x="2628" y="401"/>
                </a:lnTo>
                <a:lnTo>
                  <a:pt x="2610" y="444"/>
                </a:lnTo>
                <a:lnTo>
                  <a:pt x="2589" y="486"/>
                </a:lnTo>
                <a:lnTo>
                  <a:pt x="2566" y="527"/>
                </a:lnTo>
                <a:lnTo>
                  <a:pt x="2538" y="567"/>
                </a:lnTo>
                <a:lnTo>
                  <a:pt x="2509" y="605"/>
                </a:lnTo>
                <a:lnTo>
                  <a:pt x="2477" y="642"/>
                </a:lnTo>
                <a:lnTo>
                  <a:pt x="2442" y="680"/>
                </a:lnTo>
                <a:lnTo>
                  <a:pt x="2406" y="715"/>
                </a:lnTo>
                <a:lnTo>
                  <a:pt x="2365" y="749"/>
                </a:lnTo>
                <a:lnTo>
                  <a:pt x="2323" y="782"/>
                </a:lnTo>
                <a:lnTo>
                  <a:pt x="2279" y="813"/>
                </a:lnTo>
                <a:lnTo>
                  <a:pt x="2233" y="843"/>
                </a:lnTo>
                <a:lnTo>
                  <a:pt x="2185" y="871"/>
                </a:lnTo>
                <a:lnTo>
                  <a:pt x="2134" y="897"/>
                </a:lnTo>
                <a:lnTo>
                  <a:pt x="2082" y="923"/>
                </a:lnTo>
                <a:lnTo>
                  <a:pt x="2027" y="946"/>
                </a:lnTo>
                <a:lnTo>
                  <a:pt x="1972" y="968"/>
                </a:lnTo>
                <a:lnTo>
                  <a:pt x="1913" y="987"/>
                </a:lnTo>
                <a:lnTo>
                  <a:pt x="1854" y="1005"/>
                </a:lnTo>
                <a:lnTo>
                  <a:pt x="1794" y="1022"/>
                </a:lnTo>
                <a:lnTo>
                  <a:pt x="1731" y="1037"/>
                </a:lnTo>
                <a:lnTo>
                  <a:pt x="1669" y="1048"/>
                </a:lnTo>
                <a:lnTo>
                  <a:pt x="1604" y="1058"/>
                </a:lnTo>
                <a:lnTo>
                  <a:pt x="1538" y="1066"/>
                </a:lnTo>
                <a:lnTo>
                  <a:pt x="1472" y="1073"/>
                </a:lnTo>
                <a:lnTo>
                  <a:pt x="1404" y="1076"/>
                </a:lnTo>
                <a:lnTo>
                  <a:pt x="1334" y="1076"/>
                </a:lnTo>
                <a:lnTo>
                  <a:pt x="1266" y="1076"/>
                </a:lnTo>
                <a:lnTo>
                  <a:pt x="1198" y="1073"/>
                </a:lnTo>
                <a:lnTo>
                  <a:pt x="1132" y="1066"/>
                </a:lnTo>
                <a:lnTo>
                  <a:pt x="1066" y="1058"/>
                </a:lnTo>
                <a:lnTo>
                  <a:pt x="1002" y="1048"/>
                </a:lnTo>
                <a:lnTo>
                  <a:pt x="937" y="1037"/>
                </a:lnTo>
                <a:lnTo>
                  <a:pt x="877" y="1022"/>
                </a:lnTo>
                <a:lnTo>
                  <a:pt x="816" y="1005"/>
                </a:lnTo>
                <a:lnTo>
                  <a:pt x="755" y="987"/>
                </a:lnTo>
                <a:lnTo>
                  <a:pt x="698" y="968"/>
                </a:lnTo>
                <a:lnTo>
                  <a:pt x="643" y="946"/>
                </a:lnTo>
                <a:lnTo>
                  <a:pt x="588" y="923"/>
                </a:lnTo>
                <a:lnTo>
                  <a:pt x="537" y="897"/>
                </a:lnTo>
                <a:lnTo>
                  <a:pt x="485" y="871"/>
                </a:lnTo>
                <a:lnTo>
                  <a:pt x="438" y="843"/>
                </a:lnTo>
                <a:lnTo>
                  <a:pt x="392" y="813"/>
                </a:lnTo>
                <a:lnTo>
                  <a:pt x="347" y="782"/>
                </a:lnTo>
                <a:lnTo>
                  <a:pt x="305" y="749"/>
                </a:lnTo>
                <a:lnTo>
                  <a:pt x="265" y="715"/>
                </a:lnTo>
                <a:lnTo>
                  <a:pt x="228" y="680"/>
                </a:lnTo>
                <a:lnTo>
                  <a:pt x="193" y="642"/>
                </a:lnTo>
                <a:lnTo>
                  <a:pt x="162" y="605"/>
                </a:lnTo>
                <a:lnTo>
                  <a:pt x="132" y="567"/>
                </a:lnTo>
                <a:lnTo>
                  <a:pt x="105" y="527"/>
                </a:lnTo>
                <a:lnTo>
                  <a:pt x="81" y="486"/>
                </a:lnTo>
                <a:lnTo>
                  <a:pt x="61" y="444"/>
                </a:lnTo>
                <a:lnTo>
                  <a:pt x="42" y="401"/>
                </a:lnTo>
                <a:lnTo>
                  <a:pt x="28" y="358"/>
                </a:lnTo>
                <a:lnTo>
                  <a:pt x="15" y="314"/>
                </a:lnTo>
                <a:lnTo>
                  <a:pt x="7" y="268"/>
                </a:lnTo>
                <a:lnTo>
                  <a:pt x="2" y="222"/>
                </a:lnTo>
                <a:lnTo>
                  <a:pt x="2" y="176"/>
                </a:lnTo>
                <a:lnTo>
                  <a:pt x="0" y="176"/>
                </a:lnTo>
                <a:close/>
              </a:path>
            </a:pathLst>
          </a:custGeom>
          <a:solidFill>
            <a:srgbClr val="FDB45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1" name="Freeform 4">
            <a:extLst>
              <a:ext uri="{FF2B5EF4-FFF2-40B4-BE49-F238E27FC236}">
                <a16:creationId xmlns:a16="http://schemas.microsoft.com/office/drawing/2014/main" id="{AA96D48A-B31E-4BB4-9D7E-9D0EE5F195E9}"/>
              </a:ext>
            </a:extLst>
          </p:cNvPr>
          <p:cNvSpPr>
            <a:spLocks/>
          </p:cNvSpPr>
          <p:nvPr/>
        </p:nvSpPr>
        <p:spPr bwMode="auto">
          <a:xfrm>
            <a:off x="7999071" y="975707"/>
            <a:ext cx="3068638" cy="2389187"/>
          </a:xfrm>
          <a:custGeom>
            <a:avLst/>
            <a:gdLst>
              <a:gd name="T0" fmla="*/ 2147483646 w 1933"/>
              <a:gd name="T1" fmla="*/ 2147483646 h 1684"/>
              <a:gd name="T2" fmla="*/ 2147483646 w 1933"/>
              <a:gd name="T3" fmla="*/ 2147483646 h 1684"/>
              <a:gd name="T4" fmla="*/ 2147483646 w 1933"/>
              <a:gd name="T5" fmla="*/ 2147483646 h 1684"/>
              <a:gd name="T6" fmla="*/ 2147483646 w 1933"/>
              <a:gd name="T7" fmla="*/ 2147483646 h 1684"/>
              <a:gd name="T8" fmla="*/ 2147483646 w 1933"/>
              <a:gd name="T9" fmla="*/ 2147483646 h 1684"/>
              <a:gd name="T10" fmla="*/ 2147483646 w 1933"/>
              <a:gd name="T11" fmla="*/ 2147483646 h 1684"/>
              <a:gd name="T12" fmla="*/ 2147483646 w 1933"/>
              <a:gd name="T13" fmla="*/ 2147483646 h 1684"/>
              <a:gd name="T14" fmla="*/ 2147483646 w 1933"/>
              <a:gd name="T15" fmla="*/ 2147483646 h 1684"/>
              <a:gd name="T16" fmla="*/ 2147483646 w 1933"/>
              <a:gd name="T17" fmla="*/ 2147483646 h 1684"/>
              <a:gd name="T18" fmla="*/ 2147483646 w 1933"/>
              <a:gd name="T19" fmla="*/ 2147483646 h 1684"/>
              <a:gd name="T20" fmla="*/ 2147483646 w 1933"/>
              <a:gd name="T21" fmla="*/ 2147483646 h 1684"/>
              <a:gd name="T22" fmla="*/ 2147483646 w 1933"/>
              <a:gd name="T23" fmla="*/ 0 h 1684"/>
              <a:gd name="T24" fmla="*/ 2147483646 w 1933"/>
              <a:gd name="T25" fmla="*/ 2147483646 h 1684"/>
              <a:gd name="T26" fmla="*/ 2147483646 w 1933"/>
              <a:gd name="T27" fmla="*/ 2147483646 h 1684"/>
              <a:gd name="T28" fmla="*/ 2147483646 w 1933"/>
              <a:gd name="T29" fmla="*/ 2147483646 h 1684"/>
              <a:gd name="T30" fmla="*/ 2147483646 w 1933"/>
              <a:gd name="T31" fmla="*/ 2147483646 h 1684"/>
              <a:gd name="T32" fmla="*/ 2147483646 w 1933"/>
              <a:gd name="T33" fmla="*/ 2147483646 h 1684"/>
              <a:gd name="T34" fmla="*/ 2147483646 w 1933"/>
              <a:gd name="T35" fmla="*/ 2147483646 h 1684"/>
              <a:gd name="T36" fmla="*/ 2147483646 w 1933"/>
              <a:gd name="T37" fmla="*/ 2147483646 h 1684"/>
              <a:gd name="T38" fmla="*/ 2147483646 w 1933"/>
              <a:gd name="T39" fmla="*/ 2147483646 h 1684"/>
              <a:gd name="T40" fmla="*/ 2147483646 w 1933"/>
              <a:gd name="T41" fmla="*/ 2147483646 h 1684"/>
              <a:gd name="T42" fmla="*/ 2147483646 w 1933"/>
              <a:gd name="T43" fmla="*/ 2147483646 h 1684"/>
              <a:gd name="T44" fmla="*/ 2147483646 w 1933"/>
              <a:gd name="T45" fmla="*/ 2147483646 h 1684"/>
              <a:gd name="T46" fmla="*/ 2147483646 w 1933"/>
              <a:gd name="T47" fmla="*/ 2147483646 h 1684"/>
              <a:gd name="T48" fmla="*/ 2147483646 w 1933"/>
              <a:gd name="T49" fmla="*/ 2147483646 h 1684"/>
              <a:gd name="T50" fmla="*/ 2147483646 w 1933"/>
              <a:gd name="T51" fmla="*/ 2147483646 h 1684"/>
              <a:gd name="T52" fmla="*/ 2147483646 w 1933"/>
              <a:gd name="T53" fmla="*/ 2147483646 h 1684"/>
              <a:gd name="T54" fmla="*/ 2147483646 w 1933"/>
              <a:gd name="T55" fmla="*/ 2147483646 h 1684"/>
              <a:gd name="T56" fmla="*/ 2147483646 w 1933"/>
              <a:gd name="T57" fmla="*/ 2147483646 h 1684"/>
              <a:gd name="T58" fmla="*/ 2147483646 w 1933"/>
              <a:gd name="T59" fmla="*/ 2147483646 h 1684"/>
              <a:gd name="T60" fmla="*/ 2147483646 w 1933"/>
              <a:gd name="T61" fmla="*/ 2147483646 h 1684"/>
              <a:gd name="T62" fmla="*/ 2147483646 w 1933"/>
              <a:gd name="T63" fmla="*/ 2147483646 h 1684"/>
              <a:gd name="T64" fmla="*/ 2147483646 w 1933"/>
              <a:gd name="T65" fmla="*/ 2147483646 h 1684"/>
              <a:gd name="T66" fmla="*/ 2147483646 w 1933"/>
              <a:gd name="T67" fmla="*/ 2147483646 h 1684"/>
              <a:gd name="T68" fmla="*/ 2147483646 w 1933"/>
              <a:gd name="T69" fmla="*/ 2147483646 h 1684"/>
              <a:gd name="T70" fmla="*/ 2147483646 w 1933"/>
              <a:gd name="T71" fmla="*/ 2147483646 h 1684"/>
              <a:gd name="T72" fmla="*/ 2147483646 w 1933"/>
              <a:gd name="T73" fmla="*/ 2147483646 h 1684"/>
              <a:gd name="T74" fmla="*/ 2147483646 w 1933"/>
              <a:gd name="T75" fmla="*/ 2147483646 h 1684"/>
              <a:gd name="T76" fmla="*/ 2147483646 w 1933"/>
              <a:gd name="T77" fmla="*/ 2147483646 h 1684"/>
              <a:gd name="T78" fmla="*/ 2147483646 w 1933"/>
              <a:gd name="T79" fmla="*/ 2147483646 h 1684"/>
              <a:gd name="T80" fmla="*/ 2147483646 w 1933"/>
              <a:gd name="T81" fmla="*/ 2147483646 h 1684"/>
              <a:gd name="T82" fmla="*/ 2147483646 w 1933"/>
              <a:gd name="T83" fmla="*/ 2147483646 h 1684"/>
              <a:gd name="T84" fmla="*/ 2147483646 w 1933"/>
              <a:gd name="T85" fmla="*/ 2147483646 h 168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933"/>
              <a:gd name="T130" fmla="*/ 0 h 1684"/>
              <a:gd name="T131" fmla="*/ 1933 w 1933"/>
              <a:gd name="T132" fmla="*/ 1684 h 168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933" h="1684">
                <a:moveTo>
                  <a:pt x="478" y="958"/>
                </a:moveTo>
                <a:lnTo>
                  <a:pt x="479" y="930"/>
                </a:lnTo>
                <a:lnTo>
                  <a:pt x="481" y="902"/>
                </a:lnTo>
                <a:lnTo>
                  <a:pt x="479" y="874"/>
                </a:lnTo>
                <a:lnTo>
                  <a:pt x="478" y="846"/>
                </a:lnTo>
                <a:lnTo>
                  <a:pt x="472" y="794"/>
                </a:lnTo>
                <a:lnTo>
                  <a:pt x="461" y="739"/>
                </a:lnTo>
                <a:lnTo>
                  <a:pt x="446" y="689"/>
                </a:lnTo>
                <a:lnTo>
                  <a:pt x="428" y="638"/>
                </a:lnTo>
                <a:lnTo>
                  <a:pt x="406" y="587"/>
                </a:lnTo>
                <a:lnTo>
                  <a:pt x="378" y="539"/>
                </a:lnTo>
                <a:lnTo>
                  <a:pt x="349" y="491"/>
                </a:lnTo>
                <a:lnTo>
                  <a:pt x="316" y="447"/>
                </a:lnTo>
                <a:lnTo>
                  <a:pt x="281" y="403"/>
                </a:lnTo>
                <a:lnTo>
                  <a:pt x="240" y="362"/>
                </a:lnTo>
                <a:lnTo>
                  <a:pt x="198" y="321"/>
                </a:lnTo>
                <a:lnTo>
                  <a:pt x="152" y="283"/>
                </a:lnTo>
                <a:lnTo>
                  <a:pt x="105" y="247"/>
                </a:lnTo>
                <a:lnTo>
                  <a:pt x="53" y="212"/>
                </a:lnTo>
                <a:lnTo>
                  <a:pt x="0" y="179"/>
                </a:lnTo>
                <a:lnTo>
                  <a:pt x="38" y="160"/>
                </a:lnTo>
                <a:lnTo>
                  <a:pt x="77" y="140"/>
                </a:lnTo>
                <a:lnTo>
                  <a:pt x="117" y="122"/>
                </a:lnTo>
                <a:lnTo>
                  <a:pt x="160" y="104"/>
                </a:lnTo>
                <a:lnTo>
                  <a:pt x="202" y="89"/>
                </a:lnTo>
                <a:lnTo>
                  <a:pt x="246" y="74"/>
                </a:lnTo>
                <a:lnTo>
                  <a:pt x="290" y="59"/>
                </a:lnTo>
                <a:lnTo>
                  <a:pt x="334" y="48"/>
                </a:lnTo>
                <a:lnTo>
                  <a:pt x="380" y="36"/>
                </a:lnTo>
                <a:lnTo>
                  <a:pt x="428" y="28"/>
                </a:lnTo>
                <a:lnTo>
                  <a:pt x="476" y="20"/>
                </a:lnTo>
                <a:lnTo>
                  <a:pt x="523" y="13"/>
                </a:lnTo>
                <a:lnTo>
                  <a:pt x="571" y="7"/>
                </a:lnTo>
                <a:lnTo>
                  <a:pt x="621" y="4"/>
                </a:lnTo>
                <a:lnTo>
                  <a:pt x="672" y="2"/>
                </a:lnTo>
                <a:lnTo>
                  <a:pt x="722" y="0"/>
                </a:lnTo>
                <a:lnTo>
                  <a:pt x="784" y="2"/>
                </a:lnTo>
                <a:lnTo>
                  <a:pt x="845" y="5"/>
                </a:lnTo>
                <a:lnTo>
                  <a:pt x="906" y="12"/>
                </a:lnTo>
                <a:lnTo>
                  <a:pt x="966" y="18"/>
                </a:lnTo>
                <a:lnTo>
                  <a:pt x="1025" y="30"/>
                </a:lnTo>
                <a:lnTo>
                  <a:pt x="1082" y="41"/>
                </a:lnTo>
                <a:lnTo>
                  <a:pt x="1139" y="56"/>
                </a:lnTo>
                <a:lnTo>
                  <a:pt x="1192" y="71"/>
                </a:lnTo>
                <a:lnTo>
                  <a:pt x="1248" y="91"/>
                </a:lnTo>
                <a:lnTo>
                  <a:pt x="1299" y="110"/>
                </a:lnTo>
                <a:lnTo>
                  <a:pt x="1350" y="132"/>
                </a:lnTo>
                <a:lnTo>
                  <a:pt x="1398" y="155"/>
                </a:lnTo>
                <a:lnTo>
                  <a:pt x="1446" y="181"/>
                </a:lnTo>
                <a:lnTo>
                  <a:pt x="1492" y="207"/>
                </a:lnTo>
                <a:lnTo>
                  <a:pt x="1536" y="235"/>
                </a:lnTo>
                <a:lnTo>
                  <a:pt x="1578" y="266"/>
                </a:lnTo>
                <a:lnTo>
                  <a:pt x="1619" y="298"/>
                </a:lnTo>
                <a:lnTo>
                  <a:pt x="1656" y="330"/>
                </a:lnTo>
                <a:lnTo>
                  <a:pt x="1692" y="365"/>
                </a:lnTo>
                <a:lnTo>
                  <a:pt x="1725" y="399"/>
                </a:lnTo>
                <a:lnTo>
                  <a:pt x="1757" y="436"/>
                </a:lnTo>
                <a:lnTo>
                  <a:pt x="1786" y="475"/>
                </a:lnTo>
                <a:lnTo>
                  <a:pt x="1814" y="513"/>
                </a:lnTo>
                <a:lnTo>
                  <a:pt x="1837" y="554"/>
                </a:lnTo>
                <a:lnTo>
                  <a:pt x="1859" y="595"/>
                </a:lnTo>
                <a:lnTo>
                  <a:pt x="1878" y="636"/>
                </a:lnTo>
                <a:lnTo>
                  <a:pt x="1894" y="679"/>
                </a:lnTo>
                <a:lnTo>
                  <a:pt x="1907" y="723"/>
                </a:lnTo>
                <a:lnTo>
                  <a:pt x="1918" y="767"/>
                </a:lnTo>
                <a:lnTo>
                  <a:pt x="1926" y="813"/>
                </a:lnTo>
                <a:lnTo>
                  <a:pt x="1931" y="859"/>
                </a:lnTo>
                <a:lnTo>
                  <a:pt x="1933" y="905"/>
                </a:lnTo>
                <a:lnTo>
                  <a:pt x="1931" y="937"/>
                </a:lnTo>
                <a:lnTo>
                  <a:pt x="1929" y="968"/>
                </a:lnTo>
                <a:lnTo>
                  <a:pt x="1926" y="997"/>
                </a:lnTo>
                <a:lnTo>
                  <a:pt x="1922" y="1027"/>
                </a:lnTo>
                <a:lnTo>
                  <a:pt x="1915" y="1058"/>
                </a:lnTo>
                <a:lnTo>
                  <a:pt x="1907" y="1086"/>
                </a:lnTo>
                <a:lnTo>
                  <a:pt x="1900" y="1116"/>
                </a:lnTo>
                <a:lnTo>
                  <a:pt x="1889" y="1145"/>
                </a:lnTo>
                <a:lnTo>
                  <a:pt x="1878" y="1173"/>
                </a:lnTo>
                <a:lnTo>
                  <a:pt x="1867" y="1201"/>
                </a:lnTo>
                <a:lnTo>
                  <a:pt x="1852" y="1229"/>
                </a:lnTo>
                <a:lnTo>
                  <a:pt x="1839" y="1255"/>
                </a:lnTo>
                <a:lnTo>
                  <a:pt x="1823" y="1283"/>
                </a:lnTo>
                <a:lnTo>
                  <a:pt x="1806" y="1308"/>
                </a:lnTo>
                <a:lnTo>
                  <a:pt x="1788" y="1334"/>
                </a:lnTo>
                <a:lnTo>
                  <a:pt x="1769" y="1360"/>
                </a:lnTo>
                <a:lnTo>
                  <a:pt x="1749" y="1385"/>
                </a:lnTo>
                <a:lnTo>
                  <a:pt x="1729" y="1408"/>
                </a:lnTo>
                <a:lnTo>
                  <a:pt x="1707" y="1433"/>
                </a:lnTo>
                <a:lnTo>
                  <a:pt x="1683" y="1456"/>
                </a:lnTo>
                <a:lnTo>
                  <a:pt x="1659" y="1479"/>
                </a:lnTo>
                <a:lnTo>
                  <a:pt x="1635" y="1500"/>
                </a:lnTo>
                <a:lnTo>
                  <a:pt x="1610" y="1521"/>
                </a:lnTo>
                <a:lnTo>
                  <a:pt x="1582" y="1543"/>
                </a:lnTo>
                <a:lnTo>
                  <a:pt x="1527" y="1582"/>
                </a:lnTo>
                <a:lnTo>
                  <a:pt x="1468" y="1618"/>
                </a:lnTo>
                <a:lnTo>
                  <a:pt x="1406" y="1653"/>
                </a:lnTo>
                <a:lnTo>
                  <a:pt x="1341" y="1684"/>
                </a:lnTo>
                <a:lnTo>
                  <a:pt x="1334" y="1653"/>
                </a:lnTo>
                <a:lnTo>
                  <a:pt x="1325" y="1622"/>
                </a:lnTo>
                <a:lnTo>
                  <a:pt x="1316" y="1592"/>
                </a:lnTo>
                <a:lnTo>
                  <a:pt x="1303" y="1561"/>
                </a:lnTo>
                <a:lnTo>
                  <a:pt x="1290" y="1531"/>
                </a:lnTo>
                <a:lnTo>
                  <a:pt x="1275" y="1502"/>
                </a:lnTo>
                <a:lnTo>
                  <a:pt x="1259" y="1474"/>
                </a:lnTo>
                <a:lnTo>
                  <a:pt x="1242" y="1446"/>
                </a:lnTo>
                <a:lnTo>
                  <a:pt x="1224" y="1418"/>
                </a:lnTo>
                <a:lnTo>
                  <a:pt x="1203" y="1390"/>
                </a:lnTo>
                <a:lnTo>
                  <a:pt x="1181" y="1364"/>
                </a:lnTo>
                <a:lnTo>
                  <a:pt x="1159" y="1337"/>
                </a:lnTo>
                <a:lnTo>
                  <a:pt x="1135" y="1311"/>
                </a:lnTo>
                <a:lnTo>
                  <a:pt x="1110" y="1286"/>
                </a:lnTo>
                <a:lnTo>
                  <a:pt x="1084" y="1262"/>
                </a:lnTo>
                <a:lnTo>
                  <a:pt x="1056" y="1239"/>
                </a:lnTo>
                <a:lnTo>
                  <a:pt x="1027" y="1214"/>
                </a:lnTo>
                <a:lnTo>
                  <a:pt x="998" y="1193"/>
                </a:lnTo>
                <a:lnTo>
                  <a:pt x="966" y="1170"/>
                </a:lnTo>
                <a:lnTo>
                  <a:pt x="933" y="1150"/>
                </a:lnTo>
                <a:lnTo>
                  <a:pt x="902" y="1129"/>
                </a:lnTo>
                <a:lnTo>
                  <a:pt x="867" y="1109"/>
                </a:lnTo>
                <a:lnTo>
                  <a:pt x="832" y="1091"/>
                </a:lnTo>
                <a:lnTo>
                  <a:pt x="795" y="1073"/>
                </a:lnTo>
                <a:lnTo>
                  <a:pt x="759" y="1055"/>
                </a:lnTo>
                <a:lnTo>
                  <a:pt x="722" y="1038"/>
                </a:lnTo>
                <a:lnTo>
                  <a:pt x="683" y="1024"/>
                </a:lnTo>
                <a:lnTo>
                  <a:pt x="643" y="1009"/>
                </a:lnTo>
                <a:lnTo>
                  <a:pt x="603" y="994"/>
                </a:lnTo>
                <a:lnTo>
                  <a:pt x="562" y="981"/>
                </a:lnTo>
                <a:lnTo>
                  <a:pt x="520" y="969"/>
                </a:lnTo>
                <a:lnTo>
                  <a:pt x="479" y="958"/>
                </a:lnTo>
                <a:lnTo>
                  <a:pt x="478" y="958"/>
                </a:lnTo>
                <a:close/>
              </a:path>
            </a:pathLst>
          </a:custGeom>
          <a:solidFill>
            <a:srgbClr val="ABDA4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2" name="Freeform 5">
            <a:extLst>
              <a:ext uri="{FF2B5EF4-FFF2-40B4-BE49-F238E27FC236}">
                <a16:creationId xmlns:a16="http://schemas.microsoft.com/office/drawing/2014/main" id="{40EC35CF-9F72-492E-A163-7BBE307DCDE9}"/>
              </a:ext>
            </a:extLst>
          </p:cNvPr>
          <p:cNvSpPr>
            <a:spLocks/>
          </p:cNvSpPr>
          <p:nvPr/>
        </p:nvSpPr>
        <p:spPr bwMode="auto">
          <a:xfrm>
            <a:off x="8160826" y="2294717"/>
            <a:ext cx="2141538" cy="1352550"/>
          </a:xfrm>
          <a:custGeom>
            <a:avLst/>
            <a:gdLst>
              <a:gd name="T0" fmla="*/ 2147483646 w 1349"/>
              <a:gd name="T1" fmla="*/ 2147483646 h 852"/>
              <a:gd name="T2" fmla="*/ 2147483646 w 1349"/>
              <a:gd name="T3" fmla="*/ 2147483646 h 852"/>
              <a:gd name="T4" fmla="*/ 2147483646 w 1349"/>
              <a:gd name="T5" fmla="*/ 2147483646 h 852"/>
              <a:gd name="T6" fmla="*/ 2147483646 w 1349"/>
              <a:gd name="T7" fmla="*/ 2147483646 h 852"/>
              <a:gd name="T8" fmla="*/ 2147483646 w 1349"/>
              <a:gd name="T9" fmla="*/ 2147483646 h 852"/>
              <a:gd name="T10" fmla="*/ 2147483646 w 1349"/>
              <a:gd name="T11" fmla="*/ 2147483646 h 852"/>
              <a:gd name="T12" fmla="*/ 2147483646 w 1349"/>
              <a:gd name="T13" fmla="*/ 2147483646 h 852"/>
              <a:gd name="T14" fmla="*/ 2147483646 w 1349"/>
              <a:gd name="T15" fmla="*/ 2147483646 h 852"/>
              <a:gd name="T16" fmla="*/ 2147483646 w 1349"/>
              <a:gd name="T17" fmla="*/ 2147483646 h 852"/>
              <a:gd name="T18" fmla="*/ 2147483646 w 1349"/>
              <a:gd name="T19" fmla="*/ 2147483646 h 852"/>
              <a:gd name="T20" fmla="*/ 2147483646 w 1349"/>
              <a:gd name="T21" fmla="*/ 2147483646 h 852"/>
              <a:gd name="T22" fmla="*/ 2147483646 w 1349"/>
              <a:gd name="T23" fmla="*/ 2147483646 h 852"/>
              <a:gd name="T24" fmla="*/ 2147483646 w 1349"/>
              <a:gd name="T25" fmla="*/ 2147483646 h 852"/>
              <a:gd name="T26" fmla="*/ 2147483646 w 1349"/>
              <a:gd name="T27" fmla="*/ 2147483646 h 852"/>
              <a:gd name="T28" fmla="*/ 2147483646 w 1349"/>
              <a:gd name="T29" fmla="*/ 2147483646 h 852"/>
              <a:gd name="T30" fmla="*/ 2147483646 w 1349"/>
              <a:gd name="T31" fmla="*/ 2147483646 h 852"/>
              <a:gd name="T32" fmla="*/ 2147483646 w 1349"/>
              <a:gd name="T33" fmla="*/ 2147483646 h 852"/>
              <a:gd name="T34" fmla="*/ 2147483646 w 1349"/>
              <a:gd name="T35" fmla="*/ 2147483646 h 852"/>
              <a:gd name="T36" fmla="*/ 2147483646 w 1349"/>
              <a:gd name="T37" fmla="*/ 2147483646 h 852"/>
              <a:gd name="T38" fmla="*/ 2147483646 w 1349"/>
              <a:gd name="T39" fmla="*/ 2147483646 h 852"/>
              <a:gd name="T40" fmla="*/ 2147483646 w 1349"/>
              <a:gd name="T41" fmla="*/ 2147483646 h 852"/>
              <a:gd name="T42" fmla="*/ 2147483646 w 1349"/>
              <a:gd name="T43" fmla="*/ 2147483646 h 852"/>
              <a:gd name="T44" fmla="*/ 2147483646 w 1349"/>
              <a:gd name="T45" fmla="*/ 2147483646 h 852"/>
              <a:gd name="T46" fmla="*/ 2147483646 w 1349"/>
              <a:gd name="T47" fmla="*/ 2147483646 h 852"/>
              <a:gd name="T48" fmla="*/ 2147483646 w 1349"/>
              <a:gd name="T49" fmla="*/ 2147483646 h 852"/>
              <a:gd name="T50" fmla="*/ 2147483646 w 1349"/>
              <a:gd name="T51" fmla="*/ 2147483646 h 852"/>
              <a:gd name="T52" fmla="*/ 2147483646 w 1349"/>
              <a:gd name="T53" fmla="*/ 2147483646 h 852"/>
              <a:gd name="T54" fmla="*/ 2147483646 w 1349"/>
              <a:gd name="T55" fmla="*/ 2147483646 h 852"/>
              <a:gd name="T56" fmla="*/ 2147483646 w 1349"/>
              <a:gd name="T57" fmla="*/ 2147483646 h 852"/>
              <a:gd name="T58" fmla="*/ 2147483646 w 1349"/>
              <a:gd name="T59" fmla="*/ 2147483646 h 852"/>
              <a:gd name="T60" fmla="*/ 2147483646 w 1349"/>
              <a:gd name="T61" fmla="*/ 2147483646 h 852"/>
              <a:gd name="T62" fmla="*/ 2147483646 w 1349"/>
              <a:gd name="T63" fmla="*/ 2147483646 h 852"/>
              <a:gd name="T64" fmla="*/ 2147483646 w 1349"/>
              <a:gd name="T65" fmla="*/ 2147483646 h 852"/>
              <a:gd name="T66" fmla="*/ 2147483646 w 1349"/>
              <a:gd name="T67" fmla="*/ 2147483646 h 852"/>
              <a:gd name="T68" fmla="*/ 2147483646 w 1349"/>
              <a:gd name="T69" fmla="*/ 2147483646 h 852"/>
              <a:gd name="T70" fmla="*/ 2147483646 w 1349"/>
              <a:gd name="T71" fmla="*/ 2147483646 h 852"/>
              <a:gd name="T72" fmla="*/ 2147483646 w 1349"/>
              <a:gd name="T73" fmla="*/ 2147483646 h 852"/>
              <a:gd name="T74" fmla="*/ 2147483646 w 1349"/>
              <a:gd name="T75" fmla="*/ 2147483646 h 852"/>
              <a:gd name="T76" fmla="*/ 2147483646 w 1349"/>
              <a:gd name="T77" fmla="*/ 2147483646 h 852"/>
              <a:gd name="T78" fmla="*/ 2147483646 w 1349"/>
              <a:gd name="T79" fmla="*/ 2147483646 h 852"/>
              <a:gd name="T80" fmla="*/ 0 w 1349"/>
              <a:gd name="T81" fmla="*/ 2147483646 h 85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49"/>
              <a:gd name="T124" fmla="*/ 0 h 852"/>
              <a:gd name="T125" fmla="*/ 1349 w 1349"/>
              <a:gd name="T126" fmla="*/ 852 h 85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49" h="852">
                <a:moveTo>
                  <a:pt x="0" y="670"/>
                </a:moveTo>
                <a:lnTo>
                  <a:pt x="52" y="641"/>
                </a:lnTo>
                <a:lnTo>
                  <a:pt x="100" y="608"/>
                </a:lnTo>
                <a:lnTo>
                  <a:pt x="147" y="575"/>
                </a:lnTo>
                <a:lnTo>
                  <a:pt x="190" y="539"/>
                </a:lnTo>
                <a:lnTo>
                  <a:pt x="232" y="501"/>
                </a:lnTo>
                <a:lnTo>
                  <a:pt x="271" y="463"/>
                </a:lnTo>
                <a:lnTo>
                  <a:pt x="305" y="422"/>
                </a:lnTo>
                <a:lnTo>
                  <a:pt x="339" y="379"/>
                </a:lnTo>
                <a:lnTo>
                  <a:pt x="368" y="337"/>
                </a:lnTo>
                <a:lnTo>
                  <a:pt x="396" y="292"/>
                </a:lnTo>
                <a:lnTo>
                  <a:pt x="419" y="246"/>
                </a:lnTo>
                <a:lnTo>
                  <a:pt x="440" y="199"/>
                </a:lnTo>
                <a:lnTo>
                  <a:pt x="456" y="151"/>
                </a:lnTo>
                <a:lnTo>
                  <a:pt x="471" y="102"/>
                </a:lnTo>
                <a:lnTo>
                  <a:pt x="480" y="51"/>
                </a:lnTo>
                <a:lnTo>
                  <a:pt x="486" y="0"/>
                </a:lnTo>
                <a:lnTo>
                  <a:pt x="528" y="11"/>
                </a:lnTo>
                <a:lnTo>
                  <a:pt x="570" y="23"/>
                </a:lnTo>
                <a:lnTo>
                  <a:pt x="611" y="36"/>
                </a:lnTo>
                <a:lnTo>
                  <a:pt x="651" y="51"/>
                </a:lnTo>
                <a:lnTo>
                  <a:pt x="691" y="66"/>
                </a:lnTo>
                <a:lnTo>
                  <a:pt x="730" y="80"/>
                </a:lnTo>
                <a:lnTo>
                  <a:pt x="767" y="97"/>
                </a:lnTo>
                <a:lnTo>
                  <a:pt x="803" y="115"/>
                </a:lnTo>
                <a:lnTo>
                  <a:pt x="840" y="133"/>
                </a:lnTo>
                <a:lnTo>
                  <a:pt x="875" y="151"/>
                </a:lnTo>
                <a:lnTo>
                  <a:pt x="910" y="171"/>
                </a:lnTo>
                <a:lnTo>
                  <a:pt x="941" y="192"/>
                </a:lnTo>
                <a:lnTo>
                  <a:pt x="974" y="212"/>
                </a:lnTo>
                <a:lnTo>
                  <a:pt x="1006" y="235"/>
                </a:lnTo>
                <a:lnTo>
                  <a:pt x="1035" y="256"/>
                </a:lnTo>
                <a:lnTo>
                  <a:pt x="1064" y="281"/>
                </a:lnTo>
                <a:lnTo>
                  <a:pt x="1092" y="304"/>
                </a:lnTo>
                <a:lnTo>
                  <a:pt x="1118" y="328"/>
                </a:lnTo>
                <a:lnTo>
                  <a:pt x="1143" y="353"/>
                </a:lnTo>
                <a:lnTo>
                  <a:pt x="1167" y="379"/>
                </a:lnTo>
                <a:lnTo>
                  <a:pt x="1189" y="406"/>
                </a:lnTo>
                <a:lnTo>
                  <a:pt x="1211" y="432"/>
                </a:lnTo>
                <a:lnTo>
                  <a:pt x="1232" y="460"/>
                </a:lnTo>
                <a:lnTo>
                  <a:pt x="1250" y="488"/>
                </a:lnTo>
                <a:lnTo>
                  <a:pt x="1267" y="516"/>
                </a:lnTo>
                <a:lnTo>
                  <a:pt x="1283" y="544"/>
                </a:lnTo>
                <a:lnTo>
                  <a:pt x="1298" y="573"/>
                </a:lnTo>
                <a:lnTo>
                  <a:pt x="1311" y="603"/>
                </a:lnTo>
                <a:lnTo>
                  <a:pt x="1324" y="634"/>
                </a:lnTo>
                <a:lnTo>
                  <a:pt x="1333" y="664"/>
                </a:lnTo>
                <a:lnTo>
                  <a:pt x="1342" y="695"/>
                </a:lnTo>
                <a:lnTo>
                  <a:pt x="1349" y="726"/>
                </a:lnTo>
                <a:lnTo>
                  <a:pt x="1314" y="741"/>
                </a:lnTo>
                <a:lnTo>
                  <a:pt x="1279" y="754"/>
                </a:lnTo>
                <a:lnTo>
                  <a:pt x="1243" y="767"/>
                </a:lnTo>
                <a:lnTo>
                  <a:pt x="1208" y="780"/>
                </a:lnTo>
                <a:lnTo>
                  <a:pt x="1171" y="792"/>
                </a:lnTo>
                <a:lnTo>
                  <a:pt x="1132" y="802"/>
                </a:lnTo>
                <a:lnTo>
                  <a:pt x="1096" y="811"/>
                </a:lnTo>
                <a:lnTo>
                  <a:pt x="1055" y="820"/>
                </a:lnTo>
                <a:lnTo>
                  <a:pt x="1017" y="828"/>
                </a:lnTo>
                <a:lnTo>
                  <a:pt x="978" y="834"/>
                </a:lnTo>
                <a:lnTo>
                  <a:pt x="938" y="839"/>
                </a:lnTo>
                <a:lnTo>
                  <a:pt x="897" y="844"/>
                </a:lnTo>
                <a:lnTo>
                  <a:pt x="855" y="847"/>
                </a:lnTo>
                <a:lnTo>
                  <a:pt x="814" y="851"/>
                </a:lnTo>
                <a:lnTo>
                  <a:pt x="772" y="852"/>
                </a:lnTo>
                <a:lnTo>
                  <a:pt x="730" y="852"/>
                </a:lnTo>
                <a:lnTo>
                  <a:pt x="679" y="852"/>
                </a:lnTo>
                <a:lnTo>
                  <a:pt x="629" y="849"/>
                </a:lnTo>
                <a:lnTo>
                  <a:pt x="579" y="846"/>
                </a:lnTo>
                <a:lnTo>
                  <a:pt x="530" y="841"/>
                </a:lnTo>
                <a:lnTo>
                  <a:pt x="480" y="833"/>
                </a:lnTo>
                <a:lnTo>
                  <a:pt x="432" y="825"/>
                </a:lnTo>
                <a:lnTo>
                  <a:pt x="384" y="816"/>
                </a:lnTo>
                <a:lnTo>
                  <a:pt x="339" y="805"/>
                </a:lnTo>
                <a:lnTo>
                  <a:pt x="293" y="792"/>
                </a:lnTo>
                <a:lnTo>
                  <a:pt x="248" y="779"/>
                </a:lnTo>
                <a:lnTo>
                  <a:pt x="204" y="764"/>
                </a:lnTo>
                <a:lnTo>
                  <a:pt x="162" y="747"/>
                </a:lnTo>
                <a:lnTo>
                  <a:pt x="120" y="729"/>
                </a:lnTo>
                <a:lnTo>
                  <a:pt x="79" y="711"/>
                </a:lnTo>
                <a:lnTo>
                  <a:pt x="39" y="691"/>
                </a:lnTo>
                <a:lnTo>
                  <a:pt x="2" y="670"/>
                </a:lnTo>
                <a:lnTo>
                  <a:pt x="0" y="670"/>
                </a:lnTo>
                <a:close/>
              </a:path>
            </a:pathLst>
          </a:custGeom>
          <a:solidFill>
            <a:srgbClr val="799BA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3" name="Freeform 6">
            <a:extLst>
              <a:ext uri="{FF2B5EF4-FFF2-40B4-BE49-F238E27FC236}">
                <a16:creationId xmlns:a16="http://schemas.microsoft.com/office/drawing/2014/main" id="{3AF74B64-1340-4943-866C-C68A6394D4E5}"/>
              </a:ext>
            </a:extLst>
          </p:cNvPr>
          <p:cNvSpPr>
            <a:spLocks/>
          </p:cNvSpPr>
          <p:nvPr/>
        </p:nvSpPr>
        <p:spPr bwMode="auto">
          <a:xfrm>
            <a:off x="5189197" y="897704"/>
            <a:ext cx="3078162" cy="2554287"/>
          </a:xfrm>
          <a:custGeom>
            <a:avLst/>
            <a:gdLst>
              <a:gd name="T0" fmla="*/ 2147483646 w 1939"/>
              <a:gd name="T1" fmla="*/ 2147483646 h 1700"/>
              <a:gd name="T2" fmla="*/ 2147483646 w 1939"/>
              <a:gd name="T3" fmla="*/ 2147483646 h 1700"/>
              <a:gd name="T4" fmla="*/ 2147483646 w 1939"/>
              <a:gd name="T5" fmla="*/ 2147483646 h 1700"/>
              <a:gd name="T6" fmla="*/ 2147483646 w 1939"/>
              <a:gd name="T7" fmla="*/ 2147483646 h 1700"/>
              <a:gd name="T8" fmla="*/ 2147483646 w 1939"/>
              <a:gd name="T9" fmla="*/ 2147483646 h 1700"/>
              <a:gd name="T10" fmla="*/ 2147483646 w 1939"/>
              <a:gd name="T11" fmla="*/ 2147483646 h 1700"/>
              <a:gd name="T12" fmla="*/ 2147483646 w 1939"/>
              <a:gd name="T13" fmla="*/ 2147483646 h 1700"/>
              <a:gd name="T14" fmla="*/ 2147483646 w 1939"/>
              <a:gd name="T15" fmla="*/ 2147483646 h 1700"/>
              <a:gd name="T16" fmla="*/ 2147483646 w 1939"/>
              <a:gd name="T17" fmla="*/ 2147483646 h 1700"/>
              <a:gd name="T18" fmla="*/ 2147483646 w 1939"/>
              <a:gd name="T19" fmla="*/ 2147483646 h 1700"/>
              <a:gd name="T20" fmla="*/ 2147483646 w 1939"/>
              <a:gd name="T21" fmla="*/ 0 h 1700"/>
              <a:gd name="T22" fmla="*/ 2147483646 w 1939"/>
              <a:gd name="T23" fmla="*/ 2147483646 h 1700"/>
              <a:gd name="T24" fmla="*/ 2147483646 w 1939"/>
              <a:gd name="T25" fmla="*/ 2147483646 h 1700"/>
              <a:gd name="T26" fmla="*/ 2147483646 w 1939"/>
              <a:gd name="T27" fmla="*/ 2147483646 h 1700"/>
              <a:gd name="T28" fmla="*/ 2147483646 w 1939"/>
              <a:gd name="T29" fmla="*/ 2147483646 h 1700"/>
              <a:gd name="T30" fmla="*/ 2147483646 w 1939"/>
              <a:gd name="T31" fmla="*/ 2147483646 h 1700"/>
              <a:gd name="T32" fmla="*/ 2147483646 w 1939"/>
              <a:gd name="T33" fmla="*/ 2147483646 h 1700"/>
              <a:gd name="T34" fmla="*/ 2147483646 w 1939"/>
              <a:gd name="T35" fmla="*/ 2147483646 h 1700"/>
              <a:gd name="T36" fmla="*/ 2147483646 w 1939"/>
              <a:gd name="T37" fmla="*/ 2147483646 h 1700"/>
              <a:gd name="T38" fmla="*/ 2147483646 w 1939"/>
              <a:gd name="T39" fmla="*/ 2147483646 h 1700"/>
              <a:gd name="T40" fmla="*/ 2147483646 w 1939"/>
              <a:gd name="T41" fmla="*/ 2147483646 h 1700"/>
              <a:gd name="T42" fmla="*/ 2147483646 w 1939"/>
              <a:gd name="T43" fmla="*/ 2147483646 h 1700"/>
              <a:gd name="T44" fmla="*/ 2147483646 w 1939"/>
              <a:gd name="T45" fmla="*/ 2147483646 h 1700"/>
              <a:gd name="T46" fmla="*/ 2147483646 w 1939"/>
              <a:gd name="T47" fmla="*/ 2147483646 h 1700"/>
              <a:gd name="T48" fmla="*/ 2147483646 w 1939"/>
              <a:gd name="T49" fmla="*/ 2147483646 h 1700"/>
              <a:gd name="T50" fmla="*/ 2147483646 w 1939"/>
              <a:gd name="T51" fmla="*/ 2147483646 h 1700"/>
              <a:gd name="T52" fmla="*/ 2147483646 w 1939"/>
              <a:gd name="T53" fmla="*/ 2147483646 h 1700"/>
              <a:gd name="T54" fmla="*/ 2147483646 w 1939"/>
              <a:gd name="T55" fmla="*/ 2147483646 h 1700"/>
              <a:gd name="T56" fmla="*/ 2147483646 w 1939"/>
              <a:gd name="T57" fmla="*/ 2147483646 h 1700"/>
              <a:gd name="T58" fmla="*/ 2147483646 w 1939"/>
              <a:gd name="T59" fmla="*/ 2147483646 h 1700"/>
              <a:gd name="T60" fmla="*/ 2147483646 w 1939"/>
              <a:gd name="T61" fmla="*/ 2147483646 h 1700"/>
              <a:gd name="T62" fmla="*/ 2147483646 w 1939"/>
              <a:gd name="T63" fmla="*/ 2147483646 h 1700"/>
              <a:gd name="T64" fmla="*/ 2147483646 w 1939"/>
              <a:gd name="T65" fmla="*/ 2147483646 h 1700"/>
              <a:gd name="T66" fmla="*/ 2147483646 w 1939"/>
              <a:gd name="T67" fmla="*/ 2147483646 h 1700"/>
              <a:gd name="T68" fmla="*/ 2147483646 w 1939"/>
              <a:gd name="T69" fmla="*/ 2147483646 h 1700"/>
              <a:gd name="T70" fmla="*/ 2147483646 w 1939"/>
              <a:gd name="T71" fmla="*/ 2147483646 h 1700"/>
              <a:gd name="T72" fmla="*/ 2147483646 w 1939"/>
              <a:gd name="T73" fmla="*/ 2147483646 h 1700"/>
              <a:gd name="T74" fmla="*/ 2147483646 w 1939"/>
              <a:gd name="T75" fmla="*/ 2147483646 h 1700"/>
              <a:gd name="T76" fmla="*/ 2147483646 w 1939"/>
              <a:gd name="T77" fmla="*/ 2147483646 h 1700"/>
              <a:gd name="T78" fmla="*/ 2147483646 w 1939"/>
              <a:gd name="T79" fmla="*/ 2147483646 h 1700"/>
              <a:gd name="T80" fmla="*/ 2147483646 w 1939"/>
              <a:gd name="T81" fmla="*/ 2147483646 h 1700"/>
              <a:gd name="T82" fmla="*/ 2147483646 w 1939"/>
              <a:gd name="T83" fmla="*/ 2147483646 h 1700"/>
              <a:gd name="T84" fmla="*/ 2147483646 w 1939"/>
              <a:gd name="T85" fmla="*/ 2147483646 h 1700"/>
              <a:gd name="T86" fmla="*/ 0 w 1939"/>
              <a:gd name="T87" fmla="*/ 2147483646 h 170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939"/>
              <a:gd name="T133" fmla="*/ 0 h 1700"/>
              <a:gd name="T134" fmla="*/ 1939 w 1939"/>
              <a:gd name="T135" fmla="*/ 1700 h 170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939" h="1700">
                <a:moveTo>
                  <a:pt x="0" y="905"/>
                </a:moveTo>
                <a:lnTo>
                  <a:pt x="0" y="859"/>
                </a:lnTo>
                <a:lnTo>
                  <a:pt x="6" y="813"/>
                </a:lnTo>
                <a:lnTo>
                  <a:pt x="13" y="767"/>
                </a:lnTo>
                <a:lnTo>
                  <a:pt x="24" y="723"/>
                </a:lnTo>
                <a:lnTo>
                  <a:pt x="37" y="678"/>
                </a:lnTo>
                <a:lnTo>
                  <a:pt x="53" y="636"/>
                </a:lnTo>
                <a:lnTo>
                  <a:pt x="74" y="593"/>
                </a:lnTo>
                <a:lnTo>
                  <a:pt x="94" y="552"/>
                </a:lnTo>
                <a:lnTo>
                  <a:pt x="119" y="512"/>
                </a:lnTo>
                <a:lnTo>
                  <a:pt x="145" y="473"/>
                </a:lnTo>
                <a:lnTo>
                  <a:pt x="175" y="435"/>
                </a:lnTo>
                <a:lnTo>
                  <a:pt x="206" y="399"/>
                </a:lnTo>
                <a:lnTo>
                  <a:pt x="239" y="363"/>
                </a:lnTo>
                <a:lnTo>
                  <a:pt x="276" y="329"/>
                </a:lnTo>
                <a:lnTo>
                  <a:pt x="314" y="296"/>
                </a:lnTo>
                <a:lnTo>
                  <a:pt x="353" y="264"/>
                </a:lnTo>
                <a:lnTo>
                  <a:pt x="395" y="235"/>
                </a:lnTo>
                <a:lnTo>
                  <a:pt x="439" y="207"/>
                </a:lnTo>
                <a:lnTo>
                  <a:pt x="485" y="179"/>
                </a:lnTo>
                <a:lnTo>
                  <a:pt x="533" y="154"/>
                </a:lnTo>
                <a:lnTo>
                  <a:pt x="583" y="131"/>
                </a:lnTo>
                <a:lnTo>
                  <a:pt x="632" y="108"/>
                </a:lnTo>
                <a:lnTo>
                  <a:pt x="685" y="89"/>
                </a:lnTo>
                <a:lnTo>
                  <a:pt x="739" y="71"/>
                </a:lnTo>
                <a:lnTo>
                  <a:pt x="794" y="54"/>
                </a:lnTo>
                <a:lnTo>
                  <a:pt x="849" y="41"/>
                </a:lnTo>
                <a:lnTo>
                  <a:pt x="908" y="28"/>
                </a:lnTo>
                <a:lnTo>
                  <a:pt x="965" y="18"/>
                </a:lnTo>
                <a:lnTo>
                  <a:pt x="1025" y="10"/>
                </a:lnTo>
                <a:lnTo>
                  <a:pt x="1086" y="5"/>
                </a:lnTo>
                <a:lnTo>
                  <a:pt x="1147" y="2"/>
                </a:lnTo>
                <a:lnTo>
                  <a:pt x="1209" y="0"/>
                </a:lnTo>
                <a:lnTo>
                  <a:pt x="1261" y="0"/>
                </a:lnTo>
                <a:lnTo>
                  <a:pt x="1310" y="3"/>
                </a:lnTo>
                <a:lnTo>
                  <a:pt x="1362" y="7"/>
                </a:lnTo>
                <a:lnTo>
                  <a:pt x="1410" y="11"/>
                </a:lnTo>
                <a:lnTo>
                  <a:pt x="1459" y="20"/>
                </a:lnTo>
                <a:lnTo>
                  <a:pt x="1507" y="28"/>
                </a:lnTo>
                <a:lnTo>
                  <a:pt x="1555" y="38"/>
                </a:lnTo>
                <a:lnTo>
                  <a:pt x="1601" y="48"/>
                </a:lnTo>
                <a:lnTo>
                  <a:pt x="1647" y="61"/>
                </a:lnTo>
                <a:lnTo>
                  <a:pt x="1691" y="74"/>
                </a:lnTo>
                <a:lnTo>
                  <a:pt x="1735" y="89"/>
                </a:lnTo>
                <a:lnTo>
                  <a:pt x="1777" y="105"/>
                </a:lnTo>
                <a:lnTo>
                  <a:pt x="1819" y="123"/>
                </a:lnTo>
                <a:lnTo>
                  <a:pt x="1860" y="141"/>
                </a:lnTo>
                <a:lnTo>
                  <a:pt x="1900" y="161"/>
                </a:lnTo>
                <a:lnTo>
                  <a:pt x="1939" y="182"/>
                </a:lnTo>
                <a:lnTo>
                  <a:pt x="1884" y="215"/>
                </a:lnTo>
                <a:lnTo>
                  <a:pt x="1832" y="250"/>
                </a:lnTo>
                <a:lnTo>
                  <a:pt x="1784" y="286"/>
                </a:lnTo>
                <a:lnTo>
                  <a:pt x="1738" y="324"/>
                </a:lnTo>
                <a:lnTo>
                  <a:pt x="1694" y="365"/>
                </a:lnTo>
                <a:lnTo>
                  <a:pt x="1654" y="406"/>
                </a:lnTo>
                <a:lnTo>
                  <a:pt x="1617" y="450"/>
                </a:lnTo>
                <a:lnTo>
                  <a:pt x="1584" y="496"/>
                </a:lnTo>
                <a:lnTo>
                  <a:pt x="1555" y="544"/>
                </a:lnTo>
                <a:lnTo>
                  <a:pt x="1527" y="591"/>
                </a:lnTo>
                <a:lnTo>
                  <a:pt x="1505" y="642"/>
                </a:lnTo>
                <a:lnTo>
                  <a:pt x="1485" y="693"/>
                </a:lnTo>
                <a:lnTo>
                  <a:pt x="1470" y="746"/>
                </a:lnTo>
                <a:lnTo>
                  <a:pt x="1459" y="798"/>
                </a:lnTo>
                <a:lnTo>
                  <a:pt x="1454" y="853"/>
                </a:lnTo>
                <a:lnTo>
                  <a:pt x="1452" y="880"/>
                </a:lnTo>
                <a:lnTo>
                  <a:pt x="1452" y="908"/>
                </a:lnTo>
                <a:lnTo>
                  <a:pt x="1452" y="941"/>
                </a:lnTo>
                <a:lnTo>
                  <a:pt x="1454" y="972"/>
                </a:lnTo>
                <a:lnTo>
                  <a:pt x="1413" y="984"/>
                </a:lnTo>
                <a:lnTo>
                  <a:pt x="1373" y="997"/>
                </a:lnTo>
                <a:lnTo>
                  <a:pt x="1332" y="1010"/>
                </a:lnTo>
                <a:lnTo>
                  <a:pt x="1294" y="1025"/>
                </a:lnTo>
                <a:lnTo>
                  <a:pt x="1257" y="1040"/>
                </a:lnTo>
                <a:lnTo>
                  <a:pt x="1218" y="1056"/>
                </a:lnTo>
                <a:lnTo>
                  <a:pt x="1183" y="1073"/>
                </a:lnTo>
                <a:lnTo>
                  <a:pt x="1147" y="1091"/>
                </a:lnTo>
                <a:lnTo>
                  <a:pt x="1112" y="1109"/>
                </a:lnTo>
                <a:lnTo>
                  <a:pt x="1079" y="1128"/>
                </a:lnTo>
                <a:lnTo>
                  <a:pt x="1046" y="1148"/>
                </a:lnTo>
                <a:lnTo>
                  <a:pt x="1014" y="1168"/>
                </a:lnTo>
                <a:lnTo>
                  <a:pt x="983" y="1189"/>
                </a:lnTo>
                <a:lnTo>
                  <a:pt x="954" y="1212"/>
                </a:lnTo>
                <a:lnTo>
                  <a:pt x="926" y="1234"/>
                </a:lnTo>
                <a:lnTo>
                  <a:pt x="899" y="1257"/>
                </a:lnTo>
                <a:lnTo>
                  <a:pt x="873" y="1281"/>
                </a:lnTo>
                <a:lnTo>
                  <a:pt x="847" y="1306"/>
                </a:lnTo>
                <a:lnTo>
                  <a:pt x="823" y="1331"/>
                </a:lnTo>
                <a:lnTo>
                  <a:pt x="799" y="1357"/>
                </a:lnTo>
                <a:lnTo>
                  <a:pt x="779" y="1383"/>
                </a:lnTo>
                <a:lnTo>
                  <a:pt x="759" y="1409"/>
                </a:lnTo>
                <a:lnTo>
                  <a:pt x="739" y="1436"/>
                </a:lnTo>
                <a:lnTo>
                  <a:pt x="722" y="1464"/>
                </a:lnTo>
                <a:lnTo>
                  <a:pt x="706" y="1491"/>
                </a:lnTo>
                <a:lnTo>
                  <a:pt x="691" y="1519"/>
                </a:lnTo>
                <a:lnTo>
                  <a:pt x="676" y="1549"/>
                </a:lnTo>
                <a:lnTo>
                  <a:pt x="663" y="1579"/>
                </a:lnTo>
                <a:lnTo>
                  <a:pt x="654" y="1608"/>
                </a:lnTo>
                <a:lnTo>
                  <a:pt x="645" y="1638"/>
                </a:lnTo>
                <a:lnTo>
                  <a:pt x="636" y="1669"/>
                </a:lnTo>
                <a:lnTo>
                  <a:pt x="630" y="1700"/>
                </a:lnTo>
                <a:lnTo>
                  <a:pt x="595" y="1685"/>
                </a:lnTo>
                <a:lnTo>
                  <a:pt x="560" y="1669"/>
                </a:lnTo>
                <a:lnTo>
                  <a:pt x="527" y="1652"/>
                </a:lnTo>
                <a:lnTo>
                  <a:pt x="494" y="1636"/>
                </a:lnTo>
                <a:lnTo>
                  <a:pt x="463" y="1618"/>
                </a:lnTo>
                <a:lnTo>
                  <a:pt x="432" y="1598"/>
                </a:lnTo>
                <a:lnTo>
                  <a:pt x="402" y="1579"/>
                </a:lnTo>
                <a:lnTo>
                  <a:pt x="373" y="1559"/>
                </a:lnTo>
                <a:lnTo>
                  <a:pt x="345" y="1537"/>
                </a:lnTo>
                <a:lnTo>
                  <a:pt x="318" y="1516"/>
                </a:lnTo>
                <a:lnTo>
                  <a:pt x="290" y="1495"/>
                </a:lnTo>
                <a:lnTo>
                  <a:pt x="265" y="1472"/>
                </a:lnTo>
                <a:lnTo>
                  <a:pt x="241" y="1447"/>
                </a:lnTo>
                <a:lnTo>
                  <a:pt x="217" y="1424"/>
                </a:lnTo>
                <a:lnTo>
                  <a:pt x="195" y="1399"/>
                </a:lnTo>
                <a:lnTo>
                  <a:pt x="175" y="1373"/>
                </a:lnTo>
                <a:lnTo>
                  <a:pt x="154" y="1347"/>
                </a:lnTo>
                <a:lnTo>
                  <a:pt x="134" y="1321"/>
                </a:lnTo>
                <a:lnTo>
                  <a:pt x="116" y="1294"/>
                </a:lnTo>
                <a:lnTo>
                  <a:pt x="99" y="1266"/>
                </a:lnTo>
                <a:lnTo>
                  <a:pt x="85" y="1239"/>
                </a:lnTo>
                <a:lnTo>
                  <a:pt x="70" y="1211"/>
                </a:lnTo>
                <a:lnTo>
                  <a:pt x="57" y="1181"/>
                </a:lnTo>
                <a:lnTo>
                  <a:pt x="44" y="1151"/>
                </a:lnTo>
                <a:lnTo>
                  <a:pt x="35" y="1122"/>
                </a:lnTo>
                <a:lnTo>
                  <a:pt x="26" y="1092"/>
                </a:lnTo>
                <a:lnTo>
                  <a:pt x="17" y="1063"/>
                </a:lnTo>
                <a:lnTo>
                  <a:pt x="11" y="1032"/>
                </a:lnTo>
                <a:lnTo>
                  <a:pt x="6" y="1000"/>
                </a:lnTo>
                <a:lnTo>
                  <a:pt x="2" y="969"/>
                </a:lnTo>
                <a:lnTo>
                  <a:pt x="0" y="936"/>
                </a:lnTo>
                <a:lnTo>
                  <a:pt x="0" y="907"/>
                </a:lnTo>
                <a:lnTo>
                  <a:pt x="0" y="905"/>
                </a:lnTo>
                <a:close/>
              </a:path>
            </a:pathLst>
          </a:custGeom>
          <a:solidFill>
            <a:srgbClr val="CD82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4" name="Freeform 7">
            <a:extLst>
              <a:ext uri="{FF2B5EF4-FFF2-40B4-BE49-F238E27FC236}">
                <a16:creationId xmlns:a16="http://schemas.microsoft.com/office/drawing/2014/main" id="{5F81D0D1-3D49-4505-8156-CAB655DFA79B}"/>
              </a:ext>
            </a:extLst>
          </p:cNvPr>
          <p:cNvSpPr>
            <a:spLocks/>
          </p:cNvSpPr>
          <p:nvPr/>
        </p:nvSpPr>
        <p:spPr bwMode="auto">
          <a:xfrm>
            <a:off x="6202022" y="2294717"/>
            <a:ext cx="2065337" cy="1330325"/>
          </a:xfrm>
          <a:custGeom>
            <a:avLst/>
            <a:gdLst>
              <a:gd name="T0" fmla="*/ 2147483646 w 1301"/>
              <a:gd name="T1" fmla="*/ 2147483646 h 838"/>
              <a:gd name="T2" fmla="*/ 2147483646 w 1301"/>
              <a:gd name="T3" fmla="*/ 2147483646 h 838"/>
              <a:gd name="T4" fmla="*/ 2147483646 w 1301"/>
              <a:gd name="T5" fmla="*/ 2147483646 h 838"/>
              <a:gd name="T6" fmla="*/ 2147483646 w 1301"/>
              <a:gd name="T7" fmla="*/ 2147483646 h 838"/>
              <a:gd name="T8" fmla="*/ 2147483646 w 1301"/>
              <a:gd name="T9" fmla="*/ 2147483646 h 838"/>
              <a:gd name="T10" fmla="*/ 2147483646 w 1301"/>
              <a:gd name="T11" fmla="*/ 2147483646 h 838"/>
              <a:gd name="T12" fmla="*/ 2147483646 w 1301"/>
              <a:gd name="T13" fmla="*/ 2147483646 h 838"/>
              <a:gd name="T14" fmla="*/ 2147483646 w 1301"/>
              <a:gd name="T15" fmla="*/ 2147483646 h 838"/>
              <a:gd name="T16" fmla="*/ 2147483646 w 1301"/>
              <a:gd name="T17" fmla="*/ 2147483646 h 838"/>
              <a:gd name="T18" fmla="*/ 2147483646 w 1301"/>
              <a:gd name="T19" fmla="*/ 2147483646 h 838"/>
              <a:gd name="T20" fmla="*/ 2147483646 w 1301"/>
              <a:gd name="T21" fmla="*/ 2147483646 h 838"/>
              <a:gd name="T22" fmla="*/ 2147483646 w 1301"/>
              <a:gd name="T23" fmla="*/ 2147483646 h 838"/>
              <a:gd name="T24" fmla="*/ 2147483646 w 1301"/>
              <a:gd name="T25" fmla="*/ 2147483646 h 838"/>
              <a:gd name="T26" fmla="*/ 2147483646 w 1301"/>
              <a:gd name="T27" fmla="*/ 2147483646 h 838"/>
              <a:gd name="T28" fmla="*/ 2147483646 w 1301"/>
              <a:gd name="T29" fmla="*/ 2147483646 h 838"/>
              <a:gd name="T30" fmla="*/ 2147483646 w 1301"/>
              <a:gd name="T31" fmla="*/ 2147483646 h 838"/>
              <a:gd name="T32" fmla="*/ 2147483646 w 1301"/>
              <a:gd name="T33" fmla="*/ 2147483646 h 838"/>
              <a:gd name="T34" fmla="*/ 2147483646 w 1301"/>
              <a:gd name="T35" fmla="*/ 2147483646 h 838"/>
              <a:gd name="T36" fmla="*/ 2147483646 w 1301"/>
              <a:gd name="T37" fmla="*/ 2147483646 h 838"/>
              <a:gd name="T38" fmla="*/ 2147483646 w 1301"/>
              <a:gd name="T39" fmla="*/ 2147483646 h 838"/>
              <a:gd name="T40" fmla="*/ 2147483646 w 1301"/>
              <a:gd name="T41" fmla="*/ 2147483646 h 838"/>
              <a:gd name="T42" fmla="*/ 2147483646 w 1301"/>
              <a:gd name="T43" fmla="*/ 2147483646 h 838"/>
              <a:gd name="T44" fmla="*/ 2147483646 w 1301"/>
              <a:gd name="T45" fmla="*/ 2147483646 h 838"/>
              <a:gd name="T46" fmla="*/ 2147483646 w 1301"/>
              <a:gd name="T47" fmla="*/ 2147483646 h 838"/>
              <a:gd name="T48" fmla="*/ 2147483646 w 1301"/>
              <a:gd name="T49" fmla="*/ 2147483646 h 838"/>
              <a:gd name="T50" fmla="*/ 2147483646 w 1301"/>
              <a:gd name="T51" fmla="*/ 2147483646 h 838"/>
              <a:gd name="T52" fmla="*/ 2147483646 w 1301"/>
              <a:gd name="T53" fmla="*/ 2147483646 h 838"/>
              <a:gd name="T54" fmla="*/ 2147483646 w 1301"/>
              <a:gd name="T55" fmla="*/ 2147483646 h 838"/>
              <a:gd name="T56" fmla="*/ 2147483646 w 1301"/>
              <a:gd name="T57" fmla="*/ 2147483646 h 838"/>
              <a:gd name="T58" fmla="*/ 2147483646 w 1301"/>
              <a:gd name="T59" fmla="*/ 2147483646 h 838"/>
              <a:gd name="T60" fmla="*/ 2147483646 w 1301"/>
              <a:gd name="T61" fmla="*/ 2147483646 h 838"/>
              <a:gd name="T62" fmla="*/ 2147483646 w 1301"/>
              <a:gd name="T63" fmla="*/ 2147483646 h 838"/>
              <a:gd name="T64" fmla="*/ 2147483646 w 1301"/>
              <a:gd name="T65" fmla="*/ 2147483646 h 838"/>
              <a:gd name="T66" fmla="*/ 2147483646 w 1301"/>
              <a:gd name="T67" fmla="*/ 2147483646 h 838"/>
              <a:gd name="T68" fmla="*/ 2147483646 w 1301"/>
              <a:gd name="T69" fmla="*/ 2147483646 h 838"/>
              <a:gd name="T70" fmla="*/ 2147483646 w 1301"/>
              <a:gd name="T71" fmla="*/ 2147483646 h 838"/>
              <a:gd name="T72" fmla="*/ 0 w 1301"/>
              <a:gd name="T73" fmla="*/ 2147483646 h 83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01"/>
              <a:gd name="T112" fmla="*/ 0 h 838"/>
              <a:gd name="T113" fmla="*/ 1301 w 1301"/>
              <a:gd name="T114" fmla="*/ 838 h 83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01" h="838">
                <a:moveTo>
                  <a:pt x="0" y="728"/>
                </a:moveTo>
                <a:lnTo>
                  <a:pt x="6" y="697"/>
                </a:lnTo>
                <a:lnTo>
                  <a:pt x="15" y="666"/>
                </a:lnTo>
                <a:lnTo>
                  <a:pt x="24" y="636"/>
                </a:lnTo>
                <a:lnTo>
                  <a:pt x="33" y="607"/>
                </a:lnTo>
                <a:lnTo>
                  <a:pt x="46" y="577"/>
                </a:lnTo>
                <a:lnTo>
                  <a:pt x="61" y="547"/>
                </a:lnTo>
                <a:lnTo>
                  <a:pt x="76" y="519"/>
                </a:lnTo>
                <a:lnTo>
                  <a:pt x="92" y="492"/>
                </a:lnTo>
                <a:lnTo>
                  <a:pt x="109" y="464"/>
                </a:lnTo>
                <a:lnTo>
                  <a:pt x="129" y="437"/>
                </a:lnTo>
                <a:lnTo>
                  <a:pt x="149" y="411"/>
                </a:lnTo>
                <a:lnTo>
                  <a:pt x="169" y="385"/>
                </a:lnTo>
                <a:lnTo>
                  <a:pt x="193" y="359"/>
                </a:lnTo>
                <a:lnTo>
                  <a:pt x="217" y="334"/>
                </a:lnTo>
                <a:lnTo>
                  <a:pt x="243" y="309"/>
                </a:lnTo>
                <a:lnTo>
                  <a:pt x="269" y="285"/>
                </a:lnTo>
                <a:lnTo>
                  <a:pt x="296" y="262"/>
                </a:lnTo>
                <a:lnTo>
                  <a:pt x="324" y="240"/>
                </a:lnTo>
                <a:lnTo>
                  <a:pt x="353" y="217"/>
                </a:lnTo>
                <a:lnTo>
                  <a:pt x="384" y="196"/>
                </a:lnTo>
                <a:lnTo>
                  <a:pt x="416" y="176"/>
                </a:lnTo>
                <a:lnTo>
                  <a:pt x="449" y="156"/>
                </a:lnTo>
                <a:lnTo>
                  <a:pt x="482" y="137"/>
                </a:lnTo>
                <a:lnTo>
                  <a:pt x="517" y="119"/>
                </a:lnTo>
                <a:lnTo>
                  <a:pt x="553" y="101"/>
                </a:lnTo>
                <a:lnTo>
                  <a:pt x="588" y="84"/>
                </a:lnTo>
                <a:lnTo>
                  <a:pt x="627" y="68"/>
                </a:lnTo>
                <a:lnTo>
                  <a:pt x="664" y="53"/>
                </a:lnTo>
                <a:lnTo>
                  <a:pt x="702" y="38"/>
                </a:lnTo>
                <a:lnTo>
                  <a:pt x="743" y="25"/>
                </a:lnTo>
                <a:lnTo>
                  <a:pt x="783" y="12"/>
                </a:lnTo>
                <a:lnTo>
                  <a:pt x="824" y="0"/>
                </a:lnTo>
                <a:lnTo>
                  <a:pt x="831" y="50"/>
                </a:lnTo>
                <a:lnTo>
                  <a:pt x="840" y="99"/>
                </a:lnTo>
                <a:lnTo>
                  <a:pt x="855" y="148"/>
                </a:lnTo>
                <a:lnTo>
                  <a:pt x="871" y="196"/>
                </a:lnTo>
                <a:lnTo>
                  <a:pt x="892" y="242"/>
                </a:lnTo>
                <a:lnTo>
                  <a:pt x="915" y="286"/>
                </a:lnTo>
                <a:lnTo>
                  <a:pt x="941" y="331"/>
                </a:lnTo>
                <a:lnTo>
                  <a:pt x="971" y="373"/>
                </a:lnTo>
                <a:lnTo>
                  <a:pt x="1004" y="414"/>
                </a:lnTo>
                <a:lnTo>
                  <a:pt x="1039" y="454"/>
                </a:lnTo>
                <a:lnTo>
                  <a:pt x="1075" y="493"/>
                </a:lnTo>
                <a:lnTo>
                  <a:pt x="1116" y="529"/>
                </a:lnTo>
                <a:lnTo>
                  <a:pt x="1160" y="564"/>
                </a:lnTo>
                <a:lnTo>
                  <a:pt x="1204" y="598"/>
                </a:lnTo>
                <a:lnTo>
                  <a:pt x="1252" y="630"/>
                </a:lnTo>
                <a:lnTo>
                  <a:pt x="1301" y="659"/>
                </a:lnTo>
                <a:lnTo>
                  <a:pt x="1263" y="679"/>
                </a:lnTo>
                <a:lnTo>
                  <a:pt x="1224" y="699"/>
                </a:lnTo>
                <a:lnTo>
                  <a:pt x="1184" y="717"/>
                </a:lnTo>
                <a:lnTo>
                  <a:pt x="1142" y="735"/>
                </a:lnTo>
                <a:lnTo>
                  <a:pt x="1099" y="751"/>
                </a:lnTo>
                <a:lnTo>
                  <a:pt x="1057" y="764"/>
                </a:lnTo>
                <a:lnTo>
                  <a:pt x="1011" y="779"/>
                </a:lnTo>
                <a:lnTo>
                  <a:pt x="967" y="791"/>
                </a:lnTo>
                <a:lnTo>
                  <a:pt x="921" y="802"/>
                </a:lnTo>
                <a:lnTo>
                  <a:pt x="873" y="810"/>
                </a:lnTo>
                <a:lnTo>
                  <a:pt x="825" y="818"/>
                </a:lnTo>
                <a:lnTo>
                  <a:pt x="778" y="825"/>
                </a:lnTo>
                <a:lnTo>
                  <a:pt x="730" y="832"/>
                </a:lnTo>
                <a:lnTo>
                  <a:pt x="680" y="835"/>
                </a:lnTo>
                <a:lnTo>
                  <a:pt x="631" y="836"/>
                </a:lnTo>
                <a:lnTo>
                  <a:pt x="579" y="838"/>
                </a:lnTo>
                <a:lnTo>
                  <a:pt x="502" y="836"/>
                </a:lnTo>
                <a:lnTo>
                  <a:pt x="425" y="830"/>
                </a:lnTo>
                <a:lnTo>
                  <a:pt x="349" y="822"/>
                </a:lnTo>
                <a:lnTo>
                  <a:pt x="276" y="809"/>
                </a:lnTo>
                <a:lnTo>
                  <a:pt x="204" y="794"/>
                </a:lnTo>
                <a:lnTo>
                  <a:pt x="134" y="774"/>
                </a:lnTo>
                <a:lnTo>
                  <a:pt x="66" y="753"/>
                </a:lnTo>
                <a:lnTo>
                  <a:pt x="2" y="728"/>
                </a:lnTo>
                <a:lnTo>
                  <a:pt x="0" y="728"/>
                </a:lnTo>
                <a:close/>
              </a:path>
            </a:pathLst>
          </a:custGeom>
          <a:solidFill>
            <a:srgbClr val="7B9BC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5" name="Freeform 8">
            <a:extLst>
              <a:ext uri="{FF2B5EF4-FFF2-40B4-BE49-F238E27FC236}">
                <a16:creationId xmlns:a16="http://schemas.microsoft.com/office/drawing/2014/main" id="{D635F2C9-AF16-47FF-B991-DE280135FAB9}"/>
              </a:ext>
            </a:extLst>
          </p:cNvPr>
          <p:cNvSpPr>
            <a:spLocks/>
          </p:cNvSpPr>
          <p:nvPr/>
        </p:nvSpPr>
        <p:spPr bwMode="auto">
          <a:xfrm>
            <a:off x="7382985" y="1216600"/>
            <a:ext cx="1536700" cy="1120967"/>
          </a:xfrm>
          <a:custGeom>
            <a:avLst/>
            <a:gdLst>
              <a:gd name="T0" fmla="*/ 0 w 968"/>
              <a:gd name="T1" fmla="*/ 2147483646 h 790"/>
              <a:gd name="T2" fmla="*/ 0 w 968"/>
              <a:gd name="T3" fmla="*/ 2147483646 h 790"/>
              <a:gd name="T4" fmla="*/ 2147483646 w 968"/>
              <a:gd name="T5" fmla="*/ 2147483646 h 790"/>
              <a:gd name="T6" fmla="*/ 2147483646 w 968"/>
              <a:gd name="T7" fmla="*/ 2147483646 h 790"/>
              <a:gd name="T8" fmla="*/ 2147483646 w 968"/>
              <a:gd name="T9" fmla="*/ 2147483646 h 790"/>
              <a:gd name="T10" fmla="*/ 2147483646 w 968"/>
              <a:gd name="T11" fmla="*/ 2147483646 h 790"/>
              <a:gd name="T12" fmla="*/ 2147483646 w 968"/>
              <a:gd name="T13" fmla="*/ 2147483646 h 790"/>
              <a:gd name="T14" fmla="*/ 2147483646 w 968"/>
              <a:gd name="T15" fmla="*/ 2147483646 h 790"/>
              <a:gd name="T16" fmla="*/ 2147483646 w 968"/>
              <a:gd name="T17" fmla="*/ 2147483646 h 790"/>
              <a:gd name="T18" fmla="*/ 2147483646 w 968"/>
              <a:gd name="T19" fmla="*/ 2147483646 h 790"/>
              <a:gd name="T20" fmla="*/ 2147483646 w 968"/>
              <a:gd name="T21" fmla="*/ 2147483646 h 790"/>
              <a:gd name="T22" fmla="*/ 2147483646 w 968"/>
              <a:gd name="T23" fmla="*/ 2147483646 h 790"/>
              <a:gd name="T24" fmla="*/ 2147483646 w 968"/>
              <a:gd name="T25" fmla="*/ 2147483646 h 790"/>
              <a:gd name="T26" fmla="*/ 2147483646 w 968"/>
              <a:gd name="T27" fmla="*/ 2147483646 h 790"/>
              <a:gd name="T28" fmla="*/ 2147483646 w 968"/>
              <a:gd name="T29" fmla="*/ 2147483646 h 790"/>
              <a:gd name="T30" fmla="*/ 2147483646 w 968"/>
              <a:gd name="T31" fmla="*/ 2147483646 h 790"/>
              <a:gd name="T32" fmla="*/ 2147483646 w 968"/>
              <a:gd name="T33" fmla="*/ 2147483646 h 790"/>
              <a:gd name="T34" fmla="*/ 2147483646 w 968"/>
              <a:gd name="T35" fmla="*/ 0 h 790"/>
              <a:gd name="T36" fmla="*/ 2147483646 w 968"/>
              <a:gd name="T37" fmla="*/ 2147483646 h 790"/>
              <a:gd name="T38" fmla="*/ 2147483646 w 968"/>
              <a:gd name="T39" fmla="*/ 2147483646 h 790"/>
              <a:gd name="T40" fmla="*/ 2147483646 w 968"/>
              <a:gd name="T41" fmla="*/ 2147483646 h 790"/>
              <a:gd name="T42" fmla="*/ 2147483646 w 968"/>
              <a:gd name="T43" fmla="*/ 2147483646 h 790"/>
              <a:gd name="T44" fmla="*/ 2147483646 w 968"/>
              <a:gd name="T45" fmla="*/ 2147483646 h 790"/>
              <a:gd name="T46" fmla="*/ 2147483646 w 968"/>
              <a:gd name="T47" fmla="*/ 2147483646 h 790"/>
              <a:gd name="T48" fmla="*/ 2147483646 w 968"/>
              <a:gd name="T49" fmla="*/ 2147483646 h 790"/>
              <a:gd name="T50" fmla="*/ 2147483646 w 968"/>
              <a:gd name="T51" fmla="*/ 2147483646 h 790"/>
              <a:gd name="T52" fmla="*/ 2147483646 w 968"/>
              <a:gd name="T53" fmla="*/ 2147483646 h 790"/>
              <a:gd name="T54" fmla="*/ 2147483646 w 968"/>
              <a:gd name="T55" fmla="*/ 2147483646 h 790"/>
              <a:gd name="T56" fmla="*/ 2147483646 w 968"/>
              <a:gd name="T57" fmla="*/ 2147483646 h 790"/>
              <a:gd name="T58" fmla="*/ 2147483646 w 968"/>
              <a:gd name="T59" fmla="*/ 2147483646 h 790"/>
              <a:gd name="T60" fmla="*/ 2147483646 w 968"/>
              <a:gd name="T61" fmla="*/ 2147483646 h 790"/>
              <a:gd name="T62" fmla="*/ 2147483646 w 968"/>
              <a:gd name="T63" fmla="*/ 2147483646 h 790"/>
              <a:gd name="T64" fmla="*/ 2147483646 w 968"/>
              <a:gd name="T65" fmla="*/ 2147483646 h 790"/>
              <a:gd name="T66" fmla="*/ 2147483646 w 968"/>
              <a:gd name="T67" fmla="*/ 2147483646 h 790"/>
              <a:gd name="T68" fmla="*/ 2147483646 w 968"/>
              <a:gd name="T69" fmla="*/ 2147483646 h 790"/>
              <a:gd name="T70" fmla="*/ 2147483646 w 968"/>
              <a:gd name="T71" fmla="*/ 2147483646 h 790"/>
              <a:gd name="T72" fmla="*/ 2147483646 w 968"/>
              <a:gd name="T73" fmla="*/ 2147483646 h 790"/>
              <a:gd name="T74" fmla="*/ 2147483646 w 968"/>
              <a:gd name="T75" fmla="*/ 2147483646 h 790"/>
              <a:gd name="T76" fmla="*/ 2147483646 w 968"/>
              <a:gd name="T77" fmla="*/ 2147483646 h 790"/>
              <a:gd name="T78" fmla="*/ 2147483646 w 968"/>
              <a:gd name="T79" fmla="*/ 2147483646 h 790"/>
              <a:gd name="T80" fmla="*/ 2147483646 w 968"/>
              <a:gd name="T81" fmla="*/ 2147483646 h 790"/>
              <a:gd name="T82" fmla="*/ 2147483646 w 968"/>
              <a:gd name="T83" fmla="*/ 2147483646 h 790"/>
              <a:gd name="T84" fmla="*/ 2147483646 w 968"/>
              <a:gd name="T85" fmla="*/ 2147483646 h 790"/>
              <a:gd name="T86" fmla="*/ 2147483646 w 968"/>
              <a:gd name="T87" fmla="*/ 2147483646 h 790"/>
              <a:gd name="T88" fmla="*/ 2147483646 w 968"/>
              <a:gd name="T89" fmla="*/ 2147483646 h 790"/>
              <a:gd name="T90" fmla="*/ 2147483646 w 968"/>
              <a:gd name="T91" fmla="*/ 2147483646 h 790"/>
              <a:gd name="T92" fmla="*/ 2147483646 w 968"/>
              <a:gd name="T93" fmla="*/ 2147483646 h 790"/>
              <a:gd name="T94" fmla="*/ 2147483646 w 968"/>
              <a:gd name="T95" fmla="*/ 2147483646 h 790"/>
              <a:gd name="T96" fmla="*/ 2147483646 w 968"/>
              <a:gd name="T97" fmla="*/ 2147483646 h 790"/>
              <a:gd name="T98" fmla="*/ 2147483646 w 968"/>
              <a:gd name="T99" fmla="*/ 2147483646 h 790"/>
              <a:gd name="T100" fmla="*/ 2147483646 w 968"/>
              <a:gd name="T101" fmla="*/ 2147483646 h 790"/>
              <a:gd name="T102" fmla="*/ 2147483646 w 968"/>
              <a:gd name="T103" fmla="*/ 2147483646 h 790"/>
              <a:gd name="T104" fmla="*/ 2147483646 w 968"/>
              <a:gd name="T105" fmla="*/ 2147483646 h 790"/>
              <a:gd name="T106" fmla="*/ 0 w 968"/>
              <a:gd name="T107" fmla="*/ 2147483646 h 790"/>
              <a:gd name="T108" fmla="*/ 0 w 968"/>
              <a:gd name="T109" fmla="*/ 2147483646 h 790"/>
              <a:gd name="T110" fmla="*/ 0 w 968"/>
              <a:gd name="T111" fmla="*/ 2147483646 h 7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968"/>
              <a:gd name="T169" fmla="*/ 0 h 790"/>
              <a:gd name="T170" fmla="*/ 968 w 968"/>
              <a:gd name="T171" fmla="*/ 790 h 79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968" h="790">
                <a:moveTo>
                  <a:pt x="0" y="726"/>
                </a:moveTo>
                <a:lnTo>
                  <a:pt x="0" y="698"/>
                </a:lnTo>
                <a:lnTo>
                  <a:pt x="2" y="671"/>
                </a:lnTo>
                <a:lnTo>
                  <a:pt x="7" y="616"/>
                </a:lnTo>
                <a:lnTo>
                  <a:pt x="18" y="564"/>
                </a:lnTo>
                <a:lnTo>
                  <a:pt x="33" y="511"/>
                </a:lnTo>
                <a:lnTo>
                  <a:pt x="53" y="460"/>
                </a:lnTo>
                <a:lnTo>
                  <a:pt x="75" y="409"/>
                </a:lnTo>
                <a:lnTo>
                  <a:pt x="103" y="362"/>
                </a:lnTo>
                <a:lnTo>
                  <a:pt x="132" y="314"/>
                </a:lnTo>
                <a:lnTo>
                  <a:pt x="165" y="268"/>
                </a:lnTo>
                <a:lnTo>
                  <a:pt x="202" y="224"/>
                </a:lnTo>
                <a:lnTo>
                  <a:pt x="242" y="183"/>
                </a:lnTo>
                <a:lnTo>
                  <a:pt x="286" y="142"/>
                </a:lnTo>
                <a:lnTo>
                  <a:pt x="332" y="104"/>
                </a:lnTo>
                <a:lnTo>
                  <a:pt x="380" y="68"/>
                </a:lnTo>
                <a:lnTo>
                  <a:pt x="432" y="33"/>
                </a:lnTo>
                <a:lnTo>
                  <a:pt x="487" y="0"/>
                </a:lnTo>
                <a:lnTo>
                  <a:pt x="540" y="33"/>
                </a:lnTo>
                <a:lnTo>
                  <a:pt x="592" y="68"/>
                </a:lnTo>
                <a:lnTo>
                  <a:pt x="639" y="104"/>
                </a:lnTo>
                <a:lnTo>
                  <a:pt x="685" y="142"/>
                </a:lnTo>
                <a:lnTo>
                  <a:pt x="727" y="183"/>
                </a:lnTo>
                <a:lnTo>
                  <a:pt x="768" y="224"/>
                </a:lnTo>
                <a:lnTo>
                  <a:pt x="803" y="268"/>
                </a:lnTo>
                <a:lnTo>
                  <a:pt x="836" y="312"/>
                </a:lnTo>
                <a:lnTo>
                  <a:pt x="865" y="360"/>
                </a:lnTo>
                <a:lnTo>
                  <a:pt x="893" y="408"/>
                </a:lnTo>
                <a:lnTo>
                  <a:pt x="915" y="459"/>
                </a:lnTo>
                <a:lnTo>
                  <a:pt x="933" y="510"/>
                </a:lnTo>
                <a:lnTo>
                  <a:pt x="948" y="560"/>
                </a:lnTo>
                <a:lnTo>
                  <a:pt x="959" y="615"/>
                </a:lnTo>
                <a:lnTo>
                  <a:pt x="965" y="667"/>
                </a:lnTo>
                <a:lnTo>
                  <a:pt x="966" y="695"/>
                </a:lnTo>
                <a:lnTo>
                  <a:pt x="968" y="723"/>
                </a:lnTo>
                <a:lnTo>
                  <a:pt x="966" y="751"/>
                </a:lnTo>
                <a:lnTo>
                  <a:pt x="965" y="779"/>
                </a:lnTo>
                <a:lnTo>
                  <a:pt x="911" y="767"/>
                </a:lnTo>
                <a:lnTo>
                  <a:pt x="856" y="756"/>
                </a:lnTo>
                <a:lnTo>
                  <a:pt x="799" y="746"/>
                </a:lnTo>
                <a:lnTo>
                  <a:pt x="742" y="738"/>
                </a:lnTo>
                <a:lnTo>
                  <a:pt x="683" y="733"/>
                </a:lnTo>
                <a:lnTo>
                  <a:pt x="625" y="728"/>
                </a:lnTo>
                <a:lnTo>
                  <a:pt x="564" y="725"/>
                </a:lnTo>
                <a:lnTo>
                  <a:pt x="503" y="725"/>
                </a:lnTo>
                <a:lnTo>
                  <a:pt x="437" y="725"/>
                </a:lnTo>
                <a:lnTo>
                  <a:pt x="373" y="728"/>
                </a:lnTo>
                <a:lnTo>
                  <a:pt x="309" y="735"/>
                </a:lnTo>
                <a:lnTo>
                  <a:pt x="244" y="741"/>
                </a:lnTo>
                <a:lnTo>
                  <a:pt x="182" y="751"/>
                </a:lnTo>
                <a:lnTo>
                  <a:pt x="121" y="762"/>
                </a:lnTo>
                <a:lnTo>
                  <a:pt x="60" y="776"/>
                </a:lnTo>
                <a:lnTo>
                  <a:pt x="2" y="790"/>
                </a:lnTo>
                <a:lnTo>
                  <a:pt x="0" y="759"/>
                </a:lnTo>
                <a:lnTo>
                  <a:pt x="0" y="728"/>
                </a:lnTo>
                <a:lnTo>
                  <a:pt x="0" y="726"/>
                </a:lnTo>
                <a:close/>
              </a:path>
            </a:pathLst>
          </a:custGeom>
          <a:solidFill>
            <a:srgbClr val="92D0B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6" name="Freeform 9">
            <a:extLst>
              <a:ext uri="{FF2B5EF4-FFF2-40B4-BE49-F238E27FC236}">
                <a16:creationId xmlns:a16="http://schemas.microsoft.com/office/drawing/2014/main" id="{0C2BCA09-3FCA-440D-8FFB-073ED5DF7EFC}"/>
              </a:ext>
            </a:extLst>
          </p:cNvPr>
          <p:cNvSpPr>
            <a:spLocks/>
          </p:cNvSpPr>
          <p:nvPr/>
        </p:nvSpPr>
        <p:spPr bwMode="auto">
          <a:xfrm>
            <a:off x="7399655" y="2228824"/>
            <a:ext cx="1528762" cy="1149350"/>
          </a:xfrm>
          <a:custGeom>
            <a:avLst/>
            <a:gdLst>
              <a:gd name="T0" fmla="*/ 0 w 963"/>
              <a:gd name="T1" fmla="*/ 2147483646 h 724"/>
              <a:gd name="T2" fmla="*/ 2147483646 w 963"/>
              <a:gd name="T3" fmla="*/ 2147483646 h 724"/>
              <a:gd name="T4" fmla="*/ 2147483646 w 963"/>
              <a:gd name="T5" fmla="*/ 2147483646 h 724"/>
              <a:gd name="T6" fmla="*/ 2147483646 w 963"/>
              <a:gd name="T7" fmla="*/ 2147483646 h 724"/>
              <a:gd name="T8" fmla="*/ 2147483646 w 963"/>
              <a:gd name="T9" fmla="*/ 2147483646 h 724"/>
              <a:gd name="T10" fmla="*/ 2147483646 w 963"/>
              <a:gd name="T11" fmla="*/ 2147483646 h 724"/>
              <a:gd name="T12" fmla="*/ 2147483646 w 963"/>
              <a:gd name="T13" fmla="*/ 2147483646 h 724"/>
              <a:gd name="T14" fmla="*/ 2147483646 w 963"/>
              <a:gd name="T15" fmla="*/ 0 h 724"/>
              <a:gd name="T16" fmla="*/ 2147483646 w 963"/>
              <a:gd name="T17" fmla="*/ 0 h 724"/>
              <a:gd name="T18" fmla="*/ 2147483646 w 963"/>
              <a:gd name="T19" fmla="*/ 0 h 724"/>
              <a:gd name="T20" fmla="*/ 2147483646 w 963"/>
              <a:gd name="T21" fmla="*/ 2147483646 h 724"/>
              <a:gd name="T22" fmla="*/ 2147483646 w 963"/>
              <a:gd name="T23" fmla="*/ 2147483646 h 724"/>
              <a:gd name="T24" fmla="*/ 2147483646 w 963"/>
              <a:gd name="T25" fmla="*/ 2147483646 h 724"/>
              <a:gd name="T26" fmla="*/ 2147483646 w 963"/>
              <a:gd name="T27" fmla="*/ 2147483646 h 724"/>
              <a:gd name="T28" fmla="*/ 2147483646 w 963"/>
              <a:gd name="T29" fmla="*/ 2147483646 h 724"/>
              <a:gd name="T30" fmla="*/ 2147483646 w 963"/>
              <a:gd name="T31" fmla="*/ 2147483646 h 724"/>
              <a:gd name="T32" fmla="*/ 2147483646 w 963"/>
              <a:gd name="T33" fmla="*/ 2147483646 h 724"/>
              <a:gd name="T34" fmla="*/ 2147483646 w 963"/>
              <a:gd name="T35" fmla="*/ 2147483646 h 724"/>
              <a:gd name="T36" fmla="*/ 2147483646 w 963"/>
              <a:gd name="T37" fmla="*/ 2147483646 h 724"/>
              <a:gd name="T38" fmla="*/ 2147483646 w 963"/>
              <a:gd name="T39" fmla="*/ 2147483646 h 724"/>
              <a:gd name="T40" fmla="*/ 2147483646 w 963"/>
              <a:gd name="T41" fmla="*/ 2147483646 h 724"/>
              <a:gd name="T42" fmla="*/ 2147483646 w 963"/>
              <a:gd name="T43" fmla="*/ 2147483646 h 724"/>
              <a:gd name="T44" fmla="*/ 2147483646 w 963"/>
              <a:gd name="T45" fmla="*/ 2147483646 h 724"/>
              <a:gd name="T46" fmla="*/ 2147483646 w 963"/>
              <a:gd name="T47" fmla="*/ 2147483646 h 724"/>
              <a:gd name="T48" fmla="*/ 2147483646 w 963"/>
              <a:gd name="T49" fmla="*/ 2147483646 h 724"/>
              <a:gd name="T50" fmla="*/ 2147483646 w 963"/>
              <a:gd name="T51" fmla="*/ 2147483646 h 724"/>
              <a:gd name="T52" fmla="*/ 2147483646 w 963"/>
              <a:gd name="T53" fmla="*/ 2147483646 h 724"/>
              <a:gd name="T54" fmla="*/ 2147483646 w 963"/>
              <a:gd name="T55" fmla="*/ 2147483646 h 724"/>
              <a:gd name="T56" fmla="*/ 2147483646 w 963"/>
              <a:gd name="T57" fmla="*/ 2147483646 h 724"/>
              <a:gd name="T58" fmla="*/ 2147483646 w 963"/>
              <a:gd name="T59" fmla="*/ 2147483646 h 724"/>
              <a:gd name="T60" fmla="*/ 2147483646 w 963"/>
              <a:gd name="T61" fmla="*/ 2147483646 h 724"/>
              <a:gd name="T62" fmla="*/ 2147483646 w 963"/>
              <a:gd name="T63" fmla="*/ 2147483646 h 724"/>
              <a:gd name="T64" fmla="*/ 2147483646 w 963"/>
              <a:gd name="T65" fmla="*/ 2147483646 h 724"/>
              <a:gd name="T66" fmla="*/ 2147483646 w 963"/>
              <a:gd name="T67" fmla="*/ 2147483646 h 724"/>
              <a:gd name="T68" fmla="*/ 2147483646 w 963"/>
              <a:gd name="T69" fmla="*/ 2147483646 h 724"/>
              <a:gd name="T70" fmla="*/ 2147483646 w 963"/>
              <a:gd name="T71" fmla="*/ 2147483646 h 724"/>
              <a:gd name="T72" fmla="*/ 2147483646 w 963"/>
              <a:gd name="T73" fmla="*/ 2147483646 h 724"/>
              <a:gd name="T74" fmla="*/ 2147483646 w 963"/>
              <a:gd name="T75" fmla="*/ 2147483646 h 724"/>
              <a:gd name="T76" fmla="*/ 2147483646 w 963"/>
              <a:gd name="T77" fmla="*/ 2147483646 h 724"/>
              <a:gd name="T78" fmla="*/ 2147483646 w 963"/>
              <a:gd name="T79" fmla="*/ 2147483646 h 724"/>
              <a:gd name="T80" fmla="*/ 2147483646 w 963"/>
              <a:gd name="T81" fmla="*/ 2147483646 h 724"/>
              <a:gd name="T82" fmla="*/ 2147483646 w 963"/>
              <a:gd name="T83" fmla="*/ 2147483646 h 724"/>
              <a:gd name="T84" fmla="*/ 2147483646 w 963"/>
              <a:gd name="T85" fmla="*/ 2147483646 h 724"/>
              <a:gd name="T86" fmla="*/ 2147483646 w 963"/>
              <a:gd name="T87" fmla="*/ 2147483646 h 724"/>
              <a:gd name="T88" fmla="*/ 2147483646 w 963"/>
              <a:gd name="T89" fmla="*/ 2147483646 h 724"/>
              <a:gd name="T90" fmla="*/ 2147483646 w 963"/>
              <a:gd name="T91" fmla="*/ 2147483646 h 724"/>
              <a:gd name="T92" fmla="*/ 2147483646 w 963"/>
              <a:gd name="T93" fmla="*/ 2147483646 h 724"/>
              <a:gd name="T94" fmla="*/ 2147483646 w 963"/>
              <a:gd name="T95" fmla="*/ 2147483646 h 724"/>
              <a:gd name="T96" fmla="*/ 2147483646 w 963"/>
              <a:gd name="T97" fmla="*/ 2147483646 h 724"/>
              <a:gd name="T98" fmla="*/ 0 w 963"/>
              <a:gd name="T99" fmla="*/ 2147483646 h 72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963"/>
              <a:gd name="T151" fmla="*/ 0 h 724"/>
              <a:gd name="T152" fmla="*/ 963 w 963"/>
              <a:gd name="T153" fmla="*/ 724 h 72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963" h="724">
                <a:moveTo>
                  <a:pt x="0" y="65"/>
                </a:moveTo>
                <a:lnTo>
                  <a:pt x="58" y="51"/>
                </a:lnTo>
                <a:lnTo>
                  <a:pt x="119" y="37"/>
                </a:lnTo>
                <a:lnTo>
                  <a:pt x="180" y="26"/>
                </a:lnTo>
                <a:lnTo>
                  <a:pt x="242" y="16"/>
                </a:lnTo>
                <a:lnTo>
                  <a:pt x="307" y="10"/>
                </a:lnTo>
                <a:lnTo>
                  <a:pt x="371" y="3"/>
                </a:lnTo>
                <a:lnTo>
                  <a:pt x="435" y="0"/>
                </a:lnTo>
                <a:lnTo>
                  <a:pt x="501" y="0"/>
                </a:lnTo>
                <a:lnTo>
                  <a:pt x="562" y="0"/>
                </a:lnTo>
                <a:lnTo>
                  <a:pt x="623" y="3"/>
                </a:lnTo>
                <a:lnTo>
                  <a:pt x="681" y="8"/>
                </a:lnTo>
                <a:lnTo>
                  <a:pt x="740" y="13"/>
                </a:lnTo>
                <a:lnTo>
                  <a:pt x="797" y="21"/>
                </a:lnTo>
                <a:lnTo>
                  <a:pt x="854" y="31"/>
                </a:lnTo>
                <a:lnTo>
                  <a:pt x="909" y="42"/>
                </a:lnTo>
                <a:lnTo>
                  <a:pt x="963" y="54"/>
                </a:lnTo>
                <a:lnTo>
                  <a:pt x="957" y="105"/>
                </a:lnTo>
                <a:lnTo>
                  <a:pt x="948" y="156"/>
                </a:lnTo>
                <a:lnTo>
                  <a:pt x="933" y="205"/>
                </a:lnTo>
                <a:lnTo>
                  <a:pt x="917" y="253"/>
                </a:lnTo>
                <a:lnTo>
                  <a:pt x="896" y="300"/>
                </a:lnTo>
                <a:lnTo>
                  <a:pt x="873" y="346"/>
                </a:lnTo>
                <a:lnTo>
                  <a:pt x="845" y="391"/>
                </a:lnTo>
                <a:lnTo>
                  <a:pt x="816" y="433"/>
                </a:lnTo>
                <a:lnTo>
                  <a:pt x="782" y="476"/>
                </a:lnTo>
                <a:lnTo>
                  <a:pt x="748" y="517"/>
                </a:lnTo>
                <a:lnTo>
                  <a:pt x="709" y="555"/>
                </a:lnTo>
                <a:lnTo>
                  <a:pt x="667" y="593"/>
                </a:lnTo>
                <a:lnTo>
                  <a:pt x="624" y="629"/>
                </a:lnTo>
                <a:lnTo>
                  <a:pt x="577" y="662"/>
                </a:lnTo>
                <a:lnTo>
                  <a:pt x="529" y="695"/>
                </a:lnTo>
                <a:lnTo>
                  <a:pt x="477" y="724"/>
                </a:lnTo>
                <a:lnTo>
                  <a:pt x="428" y="695"/>
                </a:lnTo>
                <a:lnTo>
                  <a:pt x="380" y="663"/>
                </a:lnTo>
                <a:lnTo>
                  <a:pt x="336" y="629"/>
                </a:lnTo>
                <a:lnTo>
                  <a:pt x="292" y="594"/>
                </a:lnTo>
                <a:lnTo>
                  <a:pt x="251" y="558"/>
                </a:lnTo>
                <a:lnTo>
                  <a:pt x="215" y="519"/>
                </a:lnTo>
                <a:lnTo>
                  <a:pt x="180" y="479"/>
                </a:lnTo>
                <a:lnTo>
                  <a:pt x="147" y="438"/>
                </a:lnTo>
                <a:lnTo>
                  <a:pt x="117" y="396"/>
                </a:lnTo>
                <a:lnTo>
                  <a:pt x="91" y="351"/>
                </a:lnTo>
                <a:lnTo>
                  <a:pt x="68" y="307"/>
                </a:lnTo>
                <a:lnTo>
                  <a:pt x="47" y="261"/>
                </a:lnTo>
                <a:lnTo>
                  <a:pt x="31" y="213"/>
                </a:lnTo>
                <a:lnTo>
                  <a:pt x="16" y="164"/>
                </a:lnTo>
                <a:lnTo>
                  <a:pt x="7" y="115"/>
                </a:lnTo>
                <a:lnTo>
                  <a:pt x="1" y="65"/>
                </a:lnTo>
                <a:lnTo>
                  <a:pt x="0" y="65"/>
                </a:lnTo>
                <a:close/>
              </a:path>
            </a:pathLst>
          </a:custGeom>
          <a:solidFill>
            <a:srgbClr val="5D909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347" name="Text Box 10">
            <a:extLst>
              <a:ext uri="{FF2B5EF4-FFF2-40B4-BE49-F238E27FC236}">
                <a16:creationId xmlns:a16="http://schemas.microsoft.com/office/drawing/2014/main" id="{70214DEE-0BB6-40AC-8C0A-8C461711BAC4}"/>
              </a:ext>
            </a:extLst>
          </p:cNvPr>
          <p:cNvSpPr txBox="1">
            <a:spLocks noChangeArrowheads="1"/>
          </p:cNvSpPr>
          <p:nvPr/>
        </p:nvSpPr>
        <p:spPr bwMode="auto">
          <a:xfrm>
            <a:off x="5399882" y="1644150"/>
            <a:ext cx="22225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793" tIns="32895" rIns="65793" bIns="32895">
            <a:spAutoFit/>
          </a:bodyPr>
          <a:lstStyle>
            <a:lvl1pPr algn="ctr" defTabSz="841375">
              <a:defRPr sz="1600">
                <a:solidFill>
                  <a:schemeClr val="tx1"/>
                </a:solidFill>
                <a:latin typeface="Arial" panose="020B0604020202020204" pitchFamily="34" charset="0"/>
                <a:ea typeface="ＭＳ Ｐゴシック" panose="020B0600070205080204" pitchFamily="34" charset="-128"/>
              </a:defRPr>
            </a:lvl1pPr>
            <a:lvl2pPr marL="742950" indent="-285750" algn="ctr" defTabSz="841375">
              <a:defRPr sz="1600">
                <a:solidFill>
                  <a:schemeClr val="tx1"/>
                </a:solidFill>
                <a:latin typeface="Arial" panose="020B0604020202020204" pitchFamily="34" charset="0"/>
                <a:ea typeface="ＭＳ Ｐゴシック" panose="020B0600070205080204" pitchFamily="34" charset="-128"/>
              </a:defRPr>
            </a:lvl2pPr>
            <a:lvl3pPr marL="1143000" indent="-228600" algn="ctr" defTabSz="841375">
              <a:defRPr sz="1600">
                <a:solidFill>
                  <a:schemeClr val="tx1"/>
                </a:solidFill>
                <a:latin typeface="Arial" panose="020B0604020202020204" pitchFamily="34" charset="0"/>
                <a:ea typeface="ＭＳ Ｐゴシック" panose="020B0600070205080204" pitchFamily="34" charset="-128"/>
              </a:defRPr>
            </a:lvl3pPr>
            <a:lvl4pPr marL="1600200" indent="-228600" algn="ctr" defTabSz="841375">
              <a:defRPr sz="1600">
                <a:solidFill>
                  <a:schemeClr val="tx1"/>
                </a:solidFill>
                <a:latin typeface="Arial" panose="020B0604020202020204" pitchFamily="34" charset="0"/>
                <a:ea typeface="ＭＳ Ｐゴシック" panose="020B0600070205080204" pitchFamily="34" charset="-128"/>
              </a:defRPr>
            </a:lvl4pPr>
            <a:lvl5pPr marL="2057400" indent="-228600" algn="ctr" defTabSz="841375">
              <a:defRPr sz="1600">
                <a:solidFill>
                  <a:schemeClr val="tx1"/>
                </a:solidFill>
                <a:latin typeface="Arial" panose="020B0604020202020204" pitchFamily="34" charset="0"/>
                <a:ea typeface="ＭＳ Ｐゴシック" panose="020B0600070205080204" pitchFamily="34" charset="-128"/>
              </a:defRPr>
            </a:lvl5pPr>
            <a:lvl6pPr marL="2514600" indent="-228600" algn="ctr" defTabSz="841375"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algn="ctr" defTabSz="841375"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algn="ctr" defTabSz="841375"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algn="ctr" defTabSz="841375"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en-US" sz="1800" dirty="0"/>
              <a:t>Curriculum and Instruction</a:t>
            </a:r>
          </a:p>
        </p:txBody>
      </p:sp>
      <p:sp>
        <p:nvSpPr>
          <p:cNvPr id="14348" name="Text Box 11">
            <a:extLst>
              <a:ext uri="{FF2B5EF4-FFF2-40B4-BE49-F238E27FC236}">
                <a16:creationId xmlns:a16="http://schemas.microsoft.com/office/drawing/2014/main" id="{6D39B608-6D78-433B-97AE-9E24FE075482}"/>
              </a:ext>
            </a:extLst>
          </p:cNvPr>
          <p:cNvSpPr txBox="1">
            <a:spLocks noChangeArrowheads="1"/>
          </p:cNvSpPr>
          <p:nvPr/>
        </p:nvSpPr>
        <p:spPr bwMode="auto">
          <a:xfrm>
            <a:off x="8749494" y="1742221"/>
            <a:ext cx="1938337"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793" tIns="32895" rIns="65793" bIns="32895">
            <a:spAutoFit/>
          </a:bodyPr>
          <a:lstStyle>
            <a:lvl1pPr algn="ctr" defTabSz="841375">
              <a:defRPr sz="1600">
                <a:solidFill>
                  <a:schemeClr val="tx1"/>
                </a:solidFill>
                <a:latin typeface="Arial" panose="020B0604020202020204" pitchFamily="34" charset="0"/>
                <a:ea typeface="ＭＳ Ｐゴシック" panose="020B0600070205080204" pitchFamily="34" charset="-128"/>
              </a:defRPr>
            </a:lvl1pPr>
            <a:lvl2pPr marL="742950" indent="-285750" algn="ctr" defTabSz="841375">
              <a:defRPr sz="1600">
                <a:solidFill>
                  <a:schemeClr val="tx1"/>
                </a:solidFill>
                <a:latin typeface="Arial" panose="020B0604020202020204" pitchFamily="34" charset="0"/>
                <a:ea typeface="ＭＳ Ｐゴシック" panose="020B0600070205080204" pitchFamily="34" charset="-128"/>
              </a:defRPr>
            </a:lvl2pPr>
            <a:lvl3pPr marL="1143000" indent="-228600" algn="ctr" defTabSz="841375">
              <a:defRPr sz="1600">
                <a:solidFill>
                  <a:schemeClr val="tx1"/>
                </a:solidFill>
                <a:latin typeface="Arial" panose="020B0604020202020204" pitchFamily="34" charset="0"/>
                <a:ea typeface="ＭＳ Ｐゴシック" panose="020B0600070205080204" pitchFamily="34" charset="-128"/>
              </a:defRPr>
            </a:lvl3pPr>
            <a:lvl4pPr marL="1600200" indent="-228600" algn="ctr" defTabSz="841375">
              <a:defRPr sz="1600">
                <a:solidFill>
                  <a:schemeClr val="tx1"/>
                </a:solidFill>
                <a:latin typeface="Arial" panose="020B0604020202020204" pitchFamily="34" charset="0"/>
                <a:ea typeface="ＭＳ Ｐゴシック" panose="020B0600070205080204" pitchFamily="34" charset="-128"/>
              </a:defRPr>
            </a:lvl4pPr>
            <a:lvl5pPr marL="2057400" indent="-228600" algn="ctr" defTabSz="841375">
              <a:defRPr sz="1600">
                <a:solidFill>
                  <a:schemeClr val="tx1"/>
                </a:solidFill>
                <a:latin typeface="Arial" panose="020B0604020202020204" pitchFamily="34" charset="0"/>
                <a:ea typeface="ＭＳ Ｐゴシック" panose="020B0600070205080204" pitchFamily="34" charset="-128"/>
              </a:defRPr>
            </a:lvl5pPr>
            <a:lvl6pPr marL="2514600" indent="-228600" algn="ctr" defTabSz="841375"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algn="ctr" defTabSz="841375"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algn="ctr" defTabSz="841375"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algn="ctr" defTabSz="841375"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en-US" sz="1800" dirty="0"/>
              <a:t>Assessment</a:t>
            </a:r>
          </a:p>
        </p:txBody>
      </p:sp>
      <p:sp>
        <p:nvSpPr>
          <p:cNvPr id="14349" name="Text Box 12">
            <a:extLst>
              <a:ext uri="{FF2B5EF4-FFF2-40B4-BE49-F238E27FC236}">
                <a16:creationId xmlns:a16="http://schemas.microsoft.com/office/drawing/2014/main" id="{19F4FCC8-5A43-4C8D-8F38-B4A1636DE420}"/>
              </a:ext>
            </a:extLst>
          </p:cNvPr>
          <p:cNvSpPr txBox="1">
            <a:spLocks noChangeArrowheads="1"/>
          </p:cNvSpPr>
          <p:nvPr/>
        </p:nvSpPr>
        <p:spPr bwMode="auto">
          <a:xfrm>
            <a:off x="7108485" y="3501230"/>
            <a:ext cx="2320925" cy="153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793" tIns="32895" rIns="65793" bIns="32895">
            <a:spAutoFit/>
          </a:bodyPr>
          <a:lstStyle>
            <a:lvl1pPr algn="ctr" defTabSz="841375">
              <a:defRPr sz="1600">
                <a:solidFill>
                  <a:schemeClr val="tx1"/>
                </a:solidFill>
                <a:latin typeface="Arial" panose="020B0604020202020204" pitchFamily="34" charset="0"/>
                <a:ea typeface="ＭＳ Ｐゴシック" panose="020B0600070205080204" pitchFamily="34" charset="-128"/>
              </a:defRPr>
            </a:lvl1pPr>
            <a:lvl2pPr marL="742950" indent="-285750" algn="ctr" defTabSz="841375">
              <a:defRPr sz="1600">
                <a:solidFill>
                  <a:schemeClr val="tx1"/>
                </a:solidFill>
                <a:latin typeface="Arial" panose="020B0604020202020204" pitchFamily="34" charset="0"/>
                <a:ea typeface="ＭＳ Ｐゴシック" panose="020B0600070205080204" pitchFamily="34" charset="-128"/>
              </a:defRPr>
            </a:lvl2pPr>
            <a:lvl3pPr marL="1143000" indent="-228600" algn="ctr" defTabSz="841375">
              <a:defRPr sz="1600">
                <a:solidFill>
                  <a:schemeClr val="tx1"/>
                </a:solidFill>
                <a:latin typeface="Arial" panose="020B0604020202020204" pitchFamily="34" charset="0"/>
                <a:ea typeface="ＭＳ Ｐゴシック" panose="020B0600070205080204" pitchFamily="34" charset="-128"/>
              </a:defRPr>
            </a:lvl3pPr>
            <a:lvl4pPr marL="1600200" indent="-228600" algn="ctr" defTabSz="841375">
              <a:defRPr sz="1600">
                <a:solidFill>
                  <a:schemeClr val="tx1"/>
                </a:solidFill>
                <a:latin typeface="Arial" panose="020B0604020202020204" pitchFamily="34" charset="0"/>
                <a:ea typeface="ＭＳ Ｐゴシック" panose="020B0600070205080204" pitchFamily="34" charset="-128"/>
              </a:defRPr>
            </a:lvl4pPr>
            <a:lvl5pPr marL="2057400" indent="-228600" algn="ctr" defTabSz="841375">
              <a:defRPr sz="1600">
                <a:solidFill>
                  <a:schemeClr val="tx1"/>
                </a:solidFill>
                <a:latin typeface="Arial" panose="020B0604020202020204" pitchFamily="34" charset="0"/>
                <a:ea typeface="ＭＳ Ｐゴシック" panose="020B0600070205080204" pitchFamily="34" charset="-128"/>
              </a:defRPr>
            </a:lvl5pPr>
            <a:lvl6pPr marL="2514600" indent="-228600" algn="ctr" defTabSz="841375"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algn="ctr" defTabSz="841375"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algn="ctr" defTabSz="841375"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algn="ctr" defTabSz="841375"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en-US" sz="1800" dirty="0"/>
              <a:t>School Wide Organization &amp; Problem Solving Systems </a:t>
            </a:r>
          </a:p>
          <a:p>
            <a:pPr>
              <a:spcBef>
                <a:spcPct val="50000"/>
              </a:spcBef>
            </a:pPr>
            <a:r>
              <a:rPr lang="en-US" altLang="en-US" dirty="0"/>
              <a:t>(Teams, Process, </a:t>
            </a:r>
            <a:r>
              <a:rPr lang="en-US" altLang="en-US" dirty="0" err="1"/>
              <a:t>etc</a:t>
            </a:r>
            <a:r>
              <a:rPr lang="en-US" altLang="en-US" dirty="0"/>
              <a:t>)</a:t>
            </a:r>
          </a:p>
        </p:txBody>
      </p:sp>
      <p:sp>
        <p:nvSpPr>
          <p:cNvPr id="14350" name="Rectangle 14">
            <a:extLst>
              <a:ext uri="{FF2B5EF4-FFF2-40B4-BE49-F238E27FC236}">
                <a16:creationId xmlns:a16="http://schemas.microsoft.com/office/drawing/2014/main" id="{7A2AC86C-ACEA-4557-B49A-C443D7F80E12}"/>
              </a:ext>
            </a:extLst>
          </p:cNvPr>
          <p:cNvSpPr>
            <a:spLocks noChangeArrowheads="1"/>
          </p:cNvSpPr>
          <p:nvPr/>
        </p:nvSpPr>
        <p:spPr bwMode="auto">
          <a:xfrm>
            <a:off x="5765800" y="58483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600">
                <a:solidFill>
                  <a:schemeClr val="tx1"/>
                </a:solidFill>
                <a:latin typeface="Arial" panose="020B0604020202020204" pitchFamily="34" charset="0"/>
                <a:ea typeface="ＭＳ Ｐゴシック" panose="020B0600070205080204" pitchFamily="34" charset="-128"/>
              </a:defRPr>
            </a:lvl1pPr>
            <a:lvl2pPr marL="742950" indent="-285750" algn="ctr">
              <a:defRPr sz="1600">
                <a:solidFill>
                  <a:schemeClr val="tx1"/>
                </a:solidFill>
                <a:latin typeface="Arial" panose="020B0604020202020204" pitchFamily="34" charset="0"/>
                <a:ea typeface="ＭＳ Ｐゴシック" panose="020B0600070205080204" pitchFamily="34" charset="-128"/>
              </a:defRPr>
            </a:lvl2pPr>
            <a:lvl3pPr marL="1143000" indent="-228600" algn="ctr">
              <a:defRPr sz="1600">
                <a:solidFill>
                  <a:schemeClr val="tx1"/>
                </a:solidFill>
                <a:latin typeface="Arial" panose="020B0604020202020204" pitchFamily="34" charset="0"/>
                <a:ea typeface="ＭＳ Ｐゴシック" panose="020B0600070205080204" pitchFamily="34" charset="-128"/>
              </a:defRPr>
            </a:lvl3pPr>
            <a:lvl4pPr marL="1600200" indent="-228600" algn="ctr">
              <a:defRPr sz="1600">
                <a:solidFill>
                  <a:schemeClr val="tx1"/>
                </a:solidFill>
                <a:latin typeface="Arial" panose="020B0604020202020204" pitchFamily="34" charset="0"/>
                <a:ea typeface="ＭＳ Ｐゴシック" panose="020B0600070205080204" pitchFamily="34" charset="-128"/>
              </a:defRPr>
            </a:lvl4pPr>
            <a:lvl5pPr marL="2057400" indent="-228600" algn="ctr">
              <a:defRPr sz="16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600">
                <a:solidFill>
                  <a:schemeClr val="tx1"/>
                </a:solidFill>
                <a:latin typeface="Arial" panose="020B0604020202020204" pitchFamily="34" charset="0"/>
                <a:ea typeface="ＭＳ Ｐゴシック" panose="020B0600070205080204" pitchFamily="34" charset="-128"/>
              </a:defRPr>
            </a:lvl9pPr>
          </a:lstStyle>
          <a:p>
            <a:pPr algn="l"/>
            <a:endParaRPr lang="en-US" altLang="en-US" sz="2400">
              <a:latin typeface="Times"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Diverse Populations</a:t>
            </a:r>
          </a:p>
        </p:txBody>
      </p:sp>
      <p:sp>
        <p:nvSpPr>
          <p:cNvPr id="3" name="Content Placeholder 2"/>
          <p:cNvSpPr>
            <a:spLocks noGrp="1"/>
          </p:cNvSpPr>
          <p:nvPr>
            <p:ph idx="1"/>
          </p:nvPr>
        </p:nvSpPr>
        <p:spPr>
          <a:xfrm>
            <a:off x="1229334" y="1774791"/>
            <a:ext cx="10018713" cy="3472543"/>
          </a:xfrm>
        </p:spPr>
        <p:txBody>
          <a:bodyPr>
            <a:normAutofit/>
          </a:bodyPr>
          <a:lstStyle/>
          <a:p>
            <a:r>
              <a:rPr lang="en-US" sz="2400" dirty="0"/>
              <a:t>Ethnicity</a:t>
            </a:r>
          </a:p>
          <a:p>
            <a:pPr marL="0" indent="0">
              <a:buNone/>
            </a:pPr>
            <a:endParaRPr lang="en-US" sz="2400" dirty="0"/>
          </a:p>
          <a:p>
            <a:r>
              <a:rPr lang="en-US" sz="2400" dirty="0"/>
              <a:t>Language</a:t>
            </a:r>
          </a:p>
          <a:p>
            <a:pPr marL="0" indent="0">
              <a:buNone/>
            </a:pPr>
            <a:endParaRPr lang="en-US" sz="2400" dirty="0"/>
          </a:p>
          <a:p>
            <a:r>
              <a:rPr lang="en-US" sz="2400" dirty="0"/>
              <a:t>Socioeconomic Status</a:t>
            </a:r>
          </a:p>
        </p:txBody>
      </p:sp>
    </p:spTree>
    <p:extLst>
      <p:ext uri="{BB962C8B-B14F-4D97-AF65-F5344CB8AC3E}">
        <p14:creationId xmlns:p14="http://schemas.microsoft.com/office/powerpoint/2010/main" val="20427651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Early Assessment</a:t>
            </a:r>
          </a:p>
        </p:txBody>
      </p:sp>
      <p:sp>
        <p:nvSpPr>
          <p:cNvPr id="3" name="Content Placeholder 2"/>
          <p:cNvSpPr>
            <a:spLocks noGrp="1"/>
          </p:cNvSpPr>
          <p:nvPr>
            <p:ph idx="1"/>
          </p:nvPr>
        </p:nvSpPr>
        <p:spPr>
          <a:xfrm>
            <a:off x="1211749" y="1681843"/>
            <a:ext cx="10018713" cy="3494314"/>
          </a:xfrm>
        </p:spPr>
        <p:txBody>
          <a:bodyPr/>
          <a:lstStyle/>
          <a:p>
            <a:r>
              <a:rPr lang="en-US" sz="2400" dirty="0"/>
              <a:t>Identification of at-risk students</a:t>
            </a:r>
          </a:p>
          <a:p>
            <a:pPr marL="0" indent="0">
              <a:buNone/>
            </a:pPr>
            <a:endParaRPr lang="en-US" sz="2400" dirty="0"/>
          </a:p>
          <a:p>
            <a:r>
              <a:rPr lang="en-US" sz="2400" dirty="0"/>
              <a:t>Early intervention process begins</a:t>
            </a:r>
          </a:p>
          <a:p>
            <a:pPr marL="0" indent="0">
              <a:buNone/>
            </a:pPr>
            <a:endParaRPr lang="en-US" sz="2400" dirty="0"/>
          </a:p>
          <a:p>
            <a:r>
              <a:rPr lang="en-US" sz="2400" dirty="0"/>
              <a:t>Predicting future academic performance </a:t>
            </a:r>
          </a:p>
          <a:p>
            <a:endParaRPr lang="en-US" dirty="0"/>
          </a:p>
        </p:txBody>
      </p:sp>
    </p:spTree>
    <p:extLst>
      <p:ext uri="{BB962C8B-B14F-4D97-AF65-F5344CB8AC3E}">
        <p14:creationId xmlns:p14="http://schemas.microsoft.com/office/powerpoint/2010/main" val="2604882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Study</a:t>
            </a:r>
          </a:p>
        </p:txBody>
      </p:sp>
      <p:sp>
        <p:nvSpPr>
          <p:cNvPr id="3" name="Content Placeholder 2"/>
          <p:cNvSpPr>
            <a:spLocks noGrp="1"/>
          </p:cNvSpPr>
          <p:nvPr>
            <p:ph idx="1"/>
          </p:nvPr>
        </p:nvSpPr>
        <p:spPr>
          <a:xfrm>
            <a:off x="1130270" y="1893276"/>
            <a:ext cx="10018713" cy="3352801"/>
          </a:xfrm>
        </p:spPr>
        <p:txBody>
          <a:bodyPr>
            <a:normAutofit/>
          </a:bodyPr>
          <a:lstStyle/>
          <a:p>
            <a:r>
              <a:rPr lang="en-US" sz="2400" dirty="0"/>
              <a:t>The purpose of this longitudinal project was to evaluate an assessment model for early academic competencies, including assessment tools that would be valid and reliable for all children, regardless of demographic characteristics. </a:t>
            </a:r>
          </a:p>
        </p:txBody>
      </p:sp>
    </p:spTree>
    <p:extLst>
      <p:ext uri="{BB962C8B-B14F-4D97-AF65-F5344CB8AC3E}">
        <p14:creationId xmlns:p14="http://schemas.microsoft.com/office/powerpoint/2010/main" val="15399581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Questions</a:t>
            </a:r>
          </a:p>
        </p:txBody>
      </p:sp>
      <p:sp>
        <p:nvSpPr>
          <p:cNvPr id="3" name="Content Placeholder 2"/>
          <p:cNvSpPr>
            <a:spLocks noGrp="1"/>
          </p:cNvSpPr>
          <p:nvPr>
            <p:ph idx="1"/>
          </p:nvPr>
        </p:nvSpPr>
        <p:spPr>
          <a:xfrm>
            <a:off x="1202956" y="1752599"/>
            <a:ext cx="10018713" cy="3701144"/>
          </a:xfrm>
        </p:spPr>
        <p:txBody>
          <a:bodyPr>
            <a:normAutofit/>
          </a:bodyPr>
          <a:lstStyle/>
          <a:p>
            <a:r>
              <a:rPr lang="en-US" sz="2400" dirty="0"/>
              <a:t>What universal screeners (such as the Bracken, Peabody Picture Vocabulary Test, and CBM) most effectively predict academic success at the end of kindergarten and into first, second, and third grades (ultimately the </a:t>
            </a:r>
            <a:r>
              <a:rPr lang="en-US" sz="2400" dirty="0" err="1"/>
              <a:t>NeSA</a:t>
            </a:r>
            <a:r>
              <a:rPr lang="en-US" sz="2400" dirty="0"/>
              <a:t>-R test)? </a:t>
            </a:r>
          </a:p>
          <a:p>
            <a:endParaRPr lang="en-US" sz="2400" dirty="0"/>
          </a:p>
          <a:p>
            <a:pPr lvl="0"/>
            <a:r>
              <a:rPr lang="en-US" sz="2400" dirty="0"/>
              <a:t>What are the differential effects of the above based on demographics such as ethnicity, ELL and poverty?  </a:t>
            </a:r>
          </a:p>
          <a:p>
            <a:endParaRPr lang="en-US" dirty="0"/>
          </a:p>
        </p:txBody>
      </p:sp>
    </p:spTree>
    <p:extLst>
      <p:ext uri="{BB962C8B-B14F-4D97-AF65-F5344CB8AC3E}">
        <p14:creationId xmlns:p14="http://schemas.microsoft.com/office/powerpoint/2010/main" val="5769015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a:t>
            </a:r>
          </a:p>
        </p:txBody>
      </p:sp>
      <p:sp>
        <p:nvSpPr>
          <p:cNvPr id="3" name="Content Placeholder 2"/>
          <p:cNvSpPr>
            <a:spLocks noGrp="1"/>
          </p:cNvSpPr>
          <p:nvPr>
            <p:ph idx="1"/>
          </p:nvPr>
        </p:nvSpPr>
        <p:spPr>
          <a:xfrm>
            <a:off x="1130269" y="1781712"/>
            <a:ext cx="9603275" cy="3294576"/>
          </a:xfrm>
        </p:spPr>
        <p:txBody>
          <a:bodyPr/>
          <a:lstStyle/>
          <a:p>
            <a:r>
              <a:rPr lang="en-US" dirty="0"/>
              <a:t>Complete </a:t>
            </a:r>
            <a:r>
              <a:rPr lang="en-US" dirty="0" err="1"/>
              <a:t>ata</a:t>
            </a:r>
            <a:r>
              <a:rPr lang="en-US" dirty="0"/>
              <a:t> were obtained from 123 students who began kindergarten at a diverse Midwestern elementary school in 2012. </a:t>
            </a:r>
          </a:p>
          <a:p>
            <a:endParaRPr lang="en-US" dirty="0"/>
          </a:p>
          <a:p>
            <a:r>
              <a:rPr lang="en-US" dirty="0"/>
              <a:t>Data were obtained from these students each year they were enrolled and had scores for the assessments in Kindergarten-3</a:t>
            </a:r>
            <a:r>
              <a:rPr lang="en-US" baseline="30000" dirty="0"/>
              <a:t>rd</a:t>
            </a:r>
            <a:r>
              <a:rPr lang="en-US" dirty="0"/>
              <a:t> grade (2012-2016)</a:t>
            </a:r>
          </a:p>
          <a:p>
            <a:endParaRPr lang="en-US" dirty="0"/>
          </a:p>
          <a:p>
            <a:endParaRPr lang="en-US" dirty="0"/>
          </a:p>
        </p:txBody>
      </p:sp>
    </p:spTree>
    <p:extLst>
      <p:ext uri="{BB962C8B-B14F-4D97-AF65-F5344CB8AC3E}">
        <p14:creationId xmlns:p14="http://schemas.microsoft.com/office/powerpoint/2010/main" val="5680406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 Information </a:t>
            </a:r>
            <a:br>
              <a:rPr lang="en-US" dirty="0"/>
            </a:br>
            <a:r>
              <a:rPr lang="en-US" dirty="0"/>
              <a:t>(N=123 at kindergarten)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00480924"/>
              </p:ext>
            </p:extLst>
          </p:nvPr>
        </p:nvGraphicFramePr>
        <p:xfrm>
          <a:off x="1130270" y="2244306"/>
          <a:ext cx="10515600" cy="3257886"/>
        </p:xfrm>
        <a:graphic>
          <a:graphicData uri="http://schemas.openxmlformats.org/drawingml/2006/table">
            <a:tbl>
              <a:tblPr firstRow="1" bandRow="1">
                <a:tableStyleId>{5C22544A-7EE6-4342-B048-85BDC9FD1C3A}</a:tableStyleId>
              </a:tblPr>
              <a:tblGrid>
                <a:gridCol w="2696308">
                  <a:extLst>
                    <a:ext uri="{9D8B030D-6E8A-4147-A177-3AD203B41FA5}">
                      <a16:colId xmlns:a16="http://schemas.microsoft.com/office/drawing/2014/main" val="1580987273"/>
                    </a:ext>
                  </a:extLst>
                </a:gridCol>
                <a:gridCol w="7819292">
                  <a:extLst>
                    <a:ext uri="{9D8B030D-6E8A-4147-A177-3AD203B41FA5}">
                      <a16:colId xmlns:a16="http://schemas.microsoft.com/office/drawing/2014/main" val="1117340923"/>
                    </a:ext>
                  </a:extLst>
                </a:gridCol>
              </a:tblGrid>
              <a:tr h="436301">
                <a:tc>
                  <a:txBody>
                    <a:bodyPr/>
                    <a:lstStyle/>
                    <a:p>
                      <a:r>
                        <a:rPr lang="en-US" dirty="0"/>
                        <a:t>Variable</a:t>
                      </a:r>
                    </a:p>
                  </a:txBody>
                  <a:tcPr/>
                </a:tc>
                <a:tc>
                  <a:txBody>
                    <a:bodyPr/>
                    <a:lstStyle/>
                    <a:p>
                      <a:pPr algn="ctr"/>
                      <a:r>
                        <a:rPr lang="en-US" dirty="0"/>
                        <a:t>Distribution</a:t>
                      </a:r>
                    </a:p>
                  </a:txBody>
                  <a:tcPr/>
                </a:tc>
                <a:extLst>
                  <a:ext uri="{0D108BD9-81ED-4DB2-BD59-A6C34878D82A}">
                    <a16:rowId xmlns:a16="http://schemas.microsoft.com/office/drawing/2014/main" val="3265909882"/>
                  </a:ext>
                </a:extLst>
              </a:tr>
              <a:tr h="436301">
                <a:tc>
                  <a:txBody>
                    <a:bodyPr/>
                    <a:lstStyle/>
                    <a:p>
                      <a:r>
                        <a:rPr lang="en-US" dirty="0"/>
                        <a:t>Gender</a:t>
                      </a:r>
                    </a:p>
                  </a:txBody>
                  <a:tcPr/>
                </a:tc>
                <a:tc>
                  <a:txBody>
                    <a:bodyPr/>
                    <a:lstStyle/>
                    <a:p>
                      <a:r>
                        <a:rPr lang="en-US" dirty="0"/>
                        <a:t>Male = 59%          Female = 41%          </a:t>
                      </a:r>
                    </a:p>
                  </a:txBody>
                  <a:tcPr/>
                </a:tc>
                <a:extLst>
                  <a:ext uri="{0D108BD9-81ED-4DB2-BD59-A6C34878D82A}">
                    <a16:rowId xmlns:a16="http://schemas.microsoft.com/office/drawing/2014/main" val="754150596"/>
                  </a:ext>
                </a:extLst>
              </a:tr>
              <a:tr h="436301">
                <a:tc>
                  <a:txBody>
                    <a:bodyPr/>
                    <a:lstStyle/>
                    <a:p>
                      <a:r>
                        <a:rPr lang="en-US" dirty="0"/>
                        <a:t>Race/Ethnicity</a:t>
                      </a:r>
                    </a:p>
                  </a:txBody>
                  <a:tcPr/>
                </a:tc>
                <a:tc>
                  <a:txBody>
                    <a:bodyPr/>
                    <a:lstStyle/>
                    <a:p>
                      <a:r>
                        <a:rPr lang="en-US" dirty="0"/>
                        <a:t>White = 19%     Hispanics = 74%     African American = 6%     Native American = 1%</a:t>
                      </a:r>
                    </a:p>
                  </a:txBody>
                  <a:tcPr/>
                </a:tc>
                <a:extLst>
                  <a:ext uri="{0D108BD9-81ED-4DB2-BD59-A6C34878D82A}">
                    <a16:rowId xmlns:a16="http://schemas.microsoft.com/office/drawing/2014/main" val="1607834136"/>
                  </a:ext>
                </a:extLst>
              </a:tr>
              <a:tr h="436301">
                <a:tc>
                  <a:txBody>
                    <a:bodyPr/>
                    <a:lstStyle/>
                    <a:p>
                      <a:r>
                        <a:rPr lang="en-US" dirty="0"/>
                        <a:t>Lunch Status</a:t>
                      </a:r>
                    </a:p>
                  </a:txBody>
                  <a:tcPr/>
                </a:tc>
                <a:tc>
                  <a:txBody>
                    <a:bodyPr/>
                    <a:lstStyle/>
                    <a:p>
                      <a:r>
                        <a:rPr lang="en-US" dirty="0"/>
                        <a:t>Paid = 12%          Free or reduced = 88%</a:t>
                      </a:r>
                    </a:p>
                  </a:txBody>
                  <a:tcPr/>
                </a:tc>
                <a:extLst>
                  <a:ext uri="{0D108BD9-81ED-4DB2-BD59-A6C34878D82A}">
                    <a16:rowId xmlns:a16="http://schemas.microsoft.com/office/drawing/2014/main" val="2492111372"/>
                  </a:ext>
                </a:extLst>
              </a:tr>
              <a:tr h="436301">
                <a:tc>
                  <a:txBody>
                    <a:bodyPr/>
                    <a:lstStyle/>
                    <a:p>
                      <a:r>
                        <a:rPr lang="en-US" dirty="0"/>
                        <a:t>Preschool Attendance</a:t>
                      </a:r>
                    </a:p>
                  </a:txBody>
                  <a:tcPr/>
                </a:tc>
                <a:tc>
                  <a:txBody>
                    <a:bodyPr/>
                    <a:lstStyle/>
                    <a:p>
                      <a:r>
                        <a:rPr lang="en-US" dirty="0"/>
                        <a:t>Attended = 87%</a:t>
                      </a:r>
                    </a:p>
                  </a:txBody>
                  <a:tcPr/>
                </a:tc>
                <a:extLst>
                  <a:ext uri="{0D108BD9-81ED-4DB2-BD59-A6C34878D82A}">
                    <a16:rowId xmlns:a16="http://schemas.microsoft.com/office/drawing/2014/main" val="3744219930"/>
                  </a:ext>
                </a:extLst>
              </a:tr>
              <a:tr h="436301">
                <a:tc>
                  <a:txBody>
                    <a:bodyPr/>
                    <a:lstStyle/>
                    <a:p>
                      <a:r>
                        <a:rPr lang="en-US" dirty="0"/>
                        <a:t>ELL Status</a:t>
                      </a:r>
                    </a:p>
                  </a:txBody>
                  <a:tcPr/>
                </a:tc>
                <a:tc>
                  <a:txBody>
                    <a:bodyPr/>
                    <a:lstStyle/>
                    <a:p>
                      <a:r>
                        <a:rPr lang="en-US" dirty="0"/>
                        <a:t>ELL = 61%</a:t>
                      </a:r>
                    </a:p>
                  </a:txBody>
                  <a:tcPr/>
                </a:tc>
                <a:extLst>
                  <a:ext uri="{0D108BD9-81ED-4DB2-BD59-A6C34878D82A}">
                    <a16:rowId xmlns:a16="http://schemas.microsoft.com/office/drawing/2014/main" val="1312105998"/>
                  </a:ext>
                </a:extLst>
              </a:tr>
              <a:tr h="436301">
                <a:tc>
                  <a:txBody>
                    <a:bodyPr/>
                    <a:lstStyle/>
                    <a:p>
                      <a:r>
                        <a:rPr lang="en-US" dirty="0"/>
                        <a:t>SPED Eligibility</a:t>
                      </a:r>
                    </a:p>
                  </a:txBody>
                  <a:tcPr/>
                </a:tc>
                <a:tc>
                  <a:txBody>
                    <a:bodyPr/>
                    <a:lstStyle/>
                    <a:p>
                      <a:r>
                        <a:rPr lang="en-US" dirty="0"/>
                        <a:t>SPED = 22%</a:t>
                      </a:r>
                    </a:p>
                  </a:txBody>
                  <a:tcPr/>
                </a:tc>
                <a:extLst>
                  <a:ext uri="{0D108BD9-81ED-4DB2-BD59-A6C34878D82A}">
                    <a16:rowId xmlns:a16="http://schemas.microsoft.com/office/drawing/2014/main" val="4064475062"/>
                  </a:ext>
                </a:extLst>
              </a:tr>
            </a:tbl>
          </a:graphicData>
        </a:graphic>
      </p:graphicFrame>
      <p:sp>
        <p:nvSpPr>
          <p:cNvPr id="5" name="TextBox 4"/>
          <p:cNvSpPr txBox="1"/>
          <p:nvPr/>
        </p:nvSpPr>
        <p:spPr>
          <a:xfrm>
            <a:off x="838200" y="5014669"/>
            <a:ext cx="4384431"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414441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804287"/>
            <a:ext cx="10018713" cy="1144256"/>
          </a:xfrm>
        </p:spPr>
        <p:txBody>
          <a:bodyPr/>
          <a:lstStyle/>
          <a:p>
            <a:br>
              <a:rPr lang="en-US" dirty="0"/>
            </a:br>
            <a:r>
              <a:rPr lang="en-US" dirty="0"/>
              <a:t>Instruments</a:t>
            </a:r>
          </a:p>
        </p:txBody>
      </p:sp>
      <p:sp>
        <p:nvSpPr>
          <p:cNvPr id="3" name="Content Placeholder 2"/>
          <p:cNvSpPr>
            <a:spLocks noGrp="1"/>
          </p:cNvSpPr>
          <p:nvPr>
            <p:ph idx="1"/>
          </p:nvPr>
        </p:nvSpPr>
        <p:spPr>
          <a:xfrm>
            <a:off x="1484310" y="1948543"/>
            <a:ext cx="10018713" cy="4724400"/>
          </a:xfrm>
        </p:spPr>
        <p:txBody>
          <a:bodyPr>
            <a:normAutofit/>
          </a:bodyPr>
          <a:lstStyle/>
          <a:p>
            <a:r>
              <a:rPr lang="en-US" b="1" dirty="0"/>
              <a:t>Peabody Picture Vocabulary Test-Revised </a:t>
            </a:r>
            <a:r>
              <a:rPr lang="en-US" dirty="0"/>
              <a:t>(McCallum &amp; </a:t>
            </a:r>
            <a:r>
              <a:rPr lang="en-US" dirty="0" err="1"/>
              <a:t>Wiig</a:t>
            </a:r>
            <a:r>
              <a:rPr lang="en-US" dirty="0"/>
              <a:t>, 1985)</a:t>
            </a:r>
            <a:r>
              <a:rPr lang="en-US" b="1" dirty="0"/>
              <a:t>.</a:t>
            </a:r>
            <a:endParaRPr lang="en-US" dirty="0"/>
          </a:p>
          <a:p>
            <a:r>
              <a:rPr lang="en-US" b="1" dirty="0" err="1"/>
              <a:t>AIMSweb</a:t>
            </a:r>
            <a:r>
              <a:rPr lang="en-US" b="1" dirty="0"/>
              <a:t> Early Literacy Measures </a:t>
            </a:r>
            <a:r>
              <a:rPr lang="en-US" dirty="0"/>
              <a:t>(Shinn &amp; Shinn, 2003)</a:t>
            </a:r>
            <a:r>
              <a:rPr lang="en-US" b="1" dirty="0"/>
              <a:t>.</a:t>
            </a:r>
            <a:endParaRPr lang="en-US" dirty="0"/>
          </a:p>
          <a:p>
            <a:r>
              <a:rPr lang="en-US" b="1" dirty="0" err="1"/>
              <a:t>AIMSweb</a:t>
            </a:r>
            <a:r>
              <a:rPr lang="en-US" b="1" dirty="0"/>
              <a:t> Reading Curriculum-Based Measurement (R-CBM) </a:t>
            </a:r>
            <a:r>
              <a:rPr lang="en-US" dirty="0"/>
              <a:t>[Shinn &amp; Shinn, 2002]</a:t>
            </a:r>
            <a:r>
              <a:rPr lang="en-US" b="1" dirty="0"/>
              <a:t>.</a:t>
            </a:r>
            <a:endParaRPr lang="en-US" dirty="0"/>
          </a:p>
          <a:p>
            <a:r>
              <a:rPr lang="en-US" b="1" dirty="0"/>
              <a:t>Bracken School Readiness Assessment (BSRA-3) [</a:t>
            </a:r>
            <a:r>
              <a:rPr lang="en-US" dirty="0"/>
              <a:t>Bracken, 2012]</a:t>
            </a:r>
            <a:r>
              <a:rPr lang="en-US" b="1" dirty="0"/>
              <a:t>.</a:t>
            </a:r>
            <a:endParaRPr lang="en-US" dirty="0"/>
          </a:p>
          <a:p>
            <a:r>
              <a:rPr lang="en-US" b="1" dirty="0"/>
              <a:t>Measures of Academic Progress (MAP) [</a:t>
            </a:r>
            <a:r>
              <a:rPr lang="en-US" dirty="0"/>
              <a:t>Northwest Evaluation Association, 2009]</a:t>
            </a:r>
            <a:r>
              <a:rPr lang="en-US" b="1" dirty="0"/>
              <a:t>.</a:t>
            </a:r>
            <a:endParaRPr lang="en-US" dirty="0"/>
          </a:p>
          <a:p>
            <a:r>
              <a:rPr lang="en-US" b="1" dirty="0"/>
              <a:t>Nebraska State Accountability in Reading (</a:t>
            </a:r>
            <a:r>
              <a:rPr lang="en-US" b="1" dirty="0" err="1"/>
              <a:t>NeSA</a:t>
            </a:r>
            <a:r>
              <a:rPr lang="en-US" b="1" dirty="0"/>
              <a:t>-R)</a:t>
            </a:r>
            <a:r>
              <a:rPr lang="en-US" dirty="0"/>
              <a:t> [Nebraska Department of Education, 2011]. </a:t>
            </a:r>
          </a:p>
          <a:p>
            <a:endParaRPr lang="en-US" dirty="0"/>
          </a:p>
        </p:txBody>
      </p:sp>
    </p:spTree>
    <p:extLst>
      <p:ext uri="{BB962C8B-B14F-4D97-AF65-F5344CB8AC3E}">
        <p14:creationId xmlns:p14="http://schemas.microsoft.com/office/powerpoint/2010/main" val="16500896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Results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860748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563"/>
            <a:ext cx="10515600" cy="1325563"/>
          </a:xfrm>
        </p:spPr>
        <p:txBody>
          <a:bodyPr>
            <a:normAutofit/>
          </a:bodyPr>
          <a:lstStyle/>
          <a:p>
            <a:r>
              <a:rPr lang="en-US" sz="3200" b="1" dirty="0"/>
              <a:t>Descriptive Statistics of Study Measures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47923341"/>
              </p:ext>
            </p:extLst>
          </p:nvPr>
        </p:nvGraphicFramePr>
        <p:xfrm>
          <a:off x="768699" y="635611"/>
          <a:ext cx="10696470" cy="5090160"/>
        </p:xfrm>
        <a:graphic>
          <a:graphicData uri="http://schemas.openxmlformats.org/drawingml/2006/table">
            <a:tbl>
              <a:tblPr firstRow="1" bandRow="1">
                <a:tableStyleId>{5C22544A-7EE6-4342-B048-85BDC9FD1C3A}</a:tableStyleId>
              </a:tblPr>
              <a:tblGrid>
                <a:gridCol w="3645981">
                  <a:extLst>
                    <a:ext uri="{9D8B030D-6E8A-4147-A177-3AD203B41FA5}">
                      <a16:colId xmlns:a16="http://schemas.microsoft.com/office/drawing/2014/main" val="688702656"/>
                    </a:ext>
                  </a:extLst>
                </a:gridCol>
                <a:gridCol w="1261038">
                  <a:extLst>
                    <a:ext uri="{9D8B030D-6E8A-4147-A177-3AD203B41FA5}">
                      <a16:colId xmlns:a16="http://schemas.microsoft.com/office/drawing/2014/main" val="3782982175"/>
                    </a:ext>
                  </a:extLst>
                </a:gridCol>
                <a:gridCol w="1413079">
                  <a:extLst>
                    <a:ext uri="{9D8B030D-6E8A-4147-A177-3AD203B41FA5}">
                      <a16:colId xmlns:a16="http://schemas.microsoft.com/office/drawing/2014/main" val="2944164344"/>
                    </a:ext>
                  </a:extLst>
                </a:gridCol>
                <a:gridCol w="1028506">
                  <a:extLst>
                    <a:ext uri="{9D8B030D-6E8A-4147-A177-3AD203B41FA5}">
                      <a16:colId xmlns:a16="http://schemas.microsoft.com/office/drawing/2014/main" val="845975202"/>
                    </a:ext>
                  </a:extLst>
                </a:gridCol>
                <a:gridCol w="1019563">
                  <a:extLst>
                    <a:ext uri="{9D8B030D-6E8A-4147-A177-3AD203B41FA5}">
                      <a16:colId xmlns:a16="http://schemas.microsoft.com/office/drawing/2014/main" val="3093151457"/>
                    </a:ext>
                  </a:extLst>
                </a:gridCol>
                <a:gridCol w="1308396">
                  <a:extLst>
                    <a:ext uri="{9D8B030D-6E8A-4147-A177-3AD203B41FA5}">
                      <a16:colId xmlns:a16="http://schemas.microsoft.com/office/drawing/2014/main" val="3347598332"/>
                    </a:ext>
                  </a:extLst>
                </a:gridCol>
                <a:gridCol w="1019907">
                  <a:extLst>
                    <a:ext uri="{9D8B030D-6E8A-4147-A177-3AD203B41FA5}">
                      <a16:colId xmlns:a16="http://schemas.microsoft.com/office/drawing/2014/main" val="1723445031"/>
                    </a:ext>
                  </a:extLst>
                </a:gridCol>
              </a:tblGrid>
              <a:tr h="370840">
                <a:tc>
                  <a:txBody>
                    <a:bodyPr/>
                    <a:lstStyle/>
                    <a:p>
                      <a:r>
                        <a:rPr lang="en-US" dirty="0"/>
                        <a:t>Measures</a:t>
                      </a:r>
                    </a:p>
                  </a:txBody>
                  <a:tcPr/>
                </a:tc>
                <a:tc>
                  <a:txBody>
                    <a:bodyPr/>
                    <a:lstStyle/>
                    <a:p>
                      <a:pPr algn="ctr"/>
                      <a:r>
                        <a:rPr lang="en-US" dirty="0"/>
                        <a:t>Minimum</a:t>
                      </a:r>
                    </a:p>
                  </a:txBody>
                  <a:tcPr/>
                </a:tc>
                <a:tc>
                  <a:txBody>
                    <a:bodyPr/>
                    <a:lstStyle/>
                    <a:p>
                      <a:pPr algn="ctr"/>
                      <a:r>
                        <a:rPr lang="en-US" dirty="0"/>
                        <a:t>Maximum</a:t>
                      </a:r>
                    </a:p>
                  </a:txBody>
                  <a:tcPr/>
                </a:tc>
                <a:tc>
                  <a:txBody>
                    <a:bodyPr/>
                    <a:lstStyle/>
                    <a:p>
                      <a:pPr algn="ctr"/>
                      <a:r>
                        <a:rPr lang="en-US" dirty="0"/>
                        <a:t>Mean</a:t>
                      </a:r>
                    </a:p>
                  </a:txBody>
                  <a:tcPr/>
                </a:tc>
                <a:tc>
                  <a:txBody>
                    <a:bodyPr/>
                    <a:lstStyle/>
                    <a:p>
                      <a:pPr algn="ctr"/>
                      <a:r>
                        <a:rPr lang="en-US" dirty="0"/>
                        <a:t>SD</a:t>
                      </a:r>
                    </a:p>
                  </a:txBody>
                  <a:tcPr/>
                </a:tc>
                <a:tc>
                  <a:txBody>
                    <a:bodyPr/>
                    <a:lstStyle/>
                    <a:p>
                      <a:pPr algn="ctr"/>
                      <a:r>
                        <a:rPr lang="en-US" dirty="0"/>
                        <a:t>Skewness</a:t>
                      </a:r>
                    </a:p>
                  </a:txBody>
                  <a:tcPr/>
                </a:tc>
                <a:tc>
                  <a:txBody>
                    <a:bodyPr/>
                    <a:lstStyle/>
                    <a:p>
                      <a:pPr algn="ctr"/>
                      <a:r>
                        <a:rPr lang="en-US" dirty="0"/>
                        <a:t>Kurtosis</a:t>
                      </a:r>
                    </a:p>
                  </a:txBody>
                  <a:tcPr/>
                </a:tc>
                <a:extLst>
                  <a:ext uri="{0D108BD9-81ED-4DB2-BD59-A6C34878D82A}">
                    <a16:rowId xmlns:a16="http://schemas.microsoft.com/office/drawing/2014/main" val="294072492"/>
                  </a:ext>
                </a:extLst>
              </a:tr>
              <a:tr h="370840">
                <a:tc>
                  <a:txBody>
                    <a:bodyPr/>
                    <a:lstStyle/>
                    <a:p>
                      <a:r>
                        <a:rPr lang="en-US" dirty="0"/>
                        <a:t>BSRA- 3 Pretest  Kindergarten </a:t>
                      </a:r>
                    </a:p>
                  </a:txBody>
                  <a:tcPr/>
                </a:tc>
                <a:tc>
                  <a:txBody>
                    <a:bodyPr/>
                    <a:lstStyle/>
                    <a:p>
                      <a:pPr algn="ctr"/>
                      <a:r>
                        <a:rPr lang="en-US" dirty="0"/>
                        <a:t>40</a:t>
                      </a:r>
                    </a:p>
                  </a:txBody>
                  <a:tcPr/>
                </a:tc>
                <a:tc>
                  <a:txBody>
                    <a:bodyPr/>
                    <a:lstStyle/>
                    <a:p>
                      <a:pPr algn="ctr"/>
                      <a:r>
                        <a:rPr lang="en-US" dirty="0"/>
                        <a:t>122</a:t>
                      </a:r>
                    </a:p>
                  </a:txBody>
                  <a:tcPr/>
                </a:tc>
                <a:tc>
                  <a:txBody>
                    <a:bodyPr/>
                    <a:lstStyle/>
                    <a:p>
                      <a:pPr algn="ctr"/>
                      <a:r>
                        <a:rPr lang="en-US" dirty="0"/>
                        <a:t>86.12</a:t>
                      </a:r>
                    </a:p>
                  </a:txBody>
                  <a:tcPr/>
                </a:tc>
                <a:tc>
                  <a:txBody>
                    <a:bodyPr/>
                    <a:lstStyle/>
                    <a:p>
                      <a:pPr algn="ctr"/>
                      <a:r>
                        <a:rPr lang="en-US" dirty="0"/>
                        <a:t>15.64</a:t>
                      </a:r>
                    </a:p>
                  </a:txBody>
                  <a:tcPr/>
                </a:tc>
                <a:tc>
                  <a:txBody>
                    <a:bodyPr/>
                    <a:lstStyle/>
                    <a:p>
                      <a:pPr algn="ctr"/>
                      <a:r>
                        <a:rPr lang="en-US" dirty="0"/>
                        <a:t>-.61</a:t>
                      </a:r>
                    </a:p>
                  </a:txBody>
                  <a:tcPr/>
                </a:tc>
                <a:tc>
                  <a:txBody>
                    <a:bodyPr/>
                    <a:lstStyle/>
                    <a:p>
                      <a:pPr algn="ctr"/>
                      <a:r>
                        <a:rPr lang="en-US" dirty="0"/>
                        <a:t>.88</a:t>
                      </a:r>
                    </a:p>
                  </a:txBody>
                  <a:tcPr/>
                </a:tc>
                <a:extLst>
                  <a:ext uri="{0D108BD9-81ED-4DB2-BD59-A6C34878D82A}">
                    <a16:rowId xmlns:a16="http://schemas.microsoft.com/office/drawing/2014/main" val="2478178939"/>
                  </a:ext>
                </a:extLst>
              </a:tr>
              <a:tr h="370840">
                <a:tc>
                  <a:txBody>
                    <a:bodyPr/>
                    <a:lstStyle/>
                    <a:p>
                      <a:r>
                        <a:rPr lang="en-US" dirty="0"/>
                        <a:t>BSRA-3 Posttest Kindergarten</a:t>
                      </a:r>
                    </a:p>
                  </a:txBody>
                  <a:tcPr/>
                </a:tc>
                <a:tc>
                  <a:txBody>
                    <a:bodyPr/>
                    <a:lstStyle/>
                    <a:p>
                      <a:pPr algn="ctr"/>
                      <a:r>
                        <a:rPr lang="en-US" dirty="0"/>
                        <a:t>40</a:t>
                      </a:r>
                    </a:p>
                  </a:txBody>
                  <a:tcPr/>
                </a:tc>
                <a:tc>
                  <a:txBody>
                    <a:bodyPr/>
                    <a:lstStyle/>
                    <a:p>
                      <a:pPr algn="ctr"/>
                      <a:r>
                        <a:rPr lang="en-US" dirty="0"/>
                        <a:t>127</a:t>
                      </a:r>
                    </a:p>
                  </a:txBody>
                  <a:tcPr/>
                </a:tc>
                <a:tc>
                  <a:txBody>
                    <a:bodyPr/>
                    <a:lstStyle/>
                    <a:p>
                      <a:pPr algn="ctr"/>
                      <a:r>
                        <a:rPr lang="en-US" dirty="0"/>
                        <a:t>92.82</a:t>
                      </a:r>
                    </a:p>
                  </a:txBody>
                  <a:tcPr/>
                </a:tc>
                <a:tc>
                  <a:txBody>
                    <a:bodyPr/>
                    <a:lstStyle/>
                    <a:p>
                      <a:pPr algn="ctr"/>
                      <a:r>
                        <a:rPr lang="en-US" dirty="0"/>
                        <a:t>13.35</a:t>
                      </a:r>
                    </a:p>
                  </a:txBody>
                  <a:tcPr/>
                </a:tc>
                <a:tc>
                  <a:txBody>
                    <a:bodyPr/>
                    <a:lstStyle/>
                    <a:p>
                      <a:pPr algn="ctr"/>
                      <a:r>
                        <a:rPr lang="en-US" dirty="0"/>
                        <a:t>-.33</a:t>
                      </a:r>
                    </a:p>
                  </a:txBody>
                  <a:tcPr/>
                </a:tc>
                <a:tc>
                  <a:txBody>
                    <a:bodyPr/>
                    <a:lstStyle/>
                    <a:p>
                      <a:pPr algn="ctr"/>
                      <a:r>
                        <a:rPr lang="en-US" dirty="0"/>
                        <a:t>.42</a:t>
                      </a:r>
                    </a:p>
                  </a:txBody>
                  <a:tcPr/>
                </a:tc>
                <a:extLst>
                  <a:ext uri="{0D108BD9-81ED-4DB2-BD59-A6C34878D82A}">
                    <a16:rowId xmlns:a16="http://schemas.microsoft.com/office/drawing/2014/main" val="4146761326"/>
                  </a:ext>
                </a:extLst>
              </a:tr>
              <a:tr h="370840">
                <a:tc>
                  <a:txBody>
                    <a:bodyPr/>
                    <a:lstStyle/>
                    <a:p>
                      <a:r>
                        <a:rPr lang="en-US" dirty="0"/>
                        <a:t>PPVT Kindergarten</a:t>
                      </a:r>
                    </a:p>
                  </a:txBody>
                  <a:tcPr/>
                </a:tc>
                <a:tc>
                  <a:txBody>
                    <a:bodyPr/>
                    <a:lstStyle/>
                    <a:p>
                      <a:pPr algn="ctr"/>
                      <a:r>
                        <a:rPr lang="en-US" dirty="0"/>
                        <a:t>51</a:t>
                      </a:r>
                    </a:p>
                  </a:txBody>
                  <a:tcPr/>
                </a:tc>
                <a:tc>
                  <a:txBody>
                    <a:bodyPr/>
                    <a:lstStyle/>
                    <a:p>
                      <a:pPr algn="ctr"/>
                      <a:r>
                        <a:rPr lang="en-US" dirty="0"/>
                        <a:t>127</a:t>
                      </a:r>
                    </a:p>
                  </a:txBody>
                  <a:tcPr/>
                </a:tc>
                <a:tc>
                  <a:txBody>
                    <a:bodyPr/>
                    <a:lstStyle/>
                    <a:p>
                      <a:pPr algn="ctr"/>
                      <a:r>
                        <a:rPr lang="en-US" dirty="0"/>
                        <a:t>86.76</a:t>
                      </a:r>
                    </a:p>
                  </a:txBody>
                  <a:tcPr/>
                </a:tc>
                <a:tc>
                  <a:txBody>
                    <a:bodyPr/>
                    <a:lstStyle/>
                    <a:p>
                      <a:pPr algn="ctr"/>
                      <a:r>
                        <a:rPr lang="en-US" dirty="0"/>
                        <a:t>16.43</a:t>
                      </a:r>
                    </a:p>
                  </a:txBody>
                  <a:tcPr/>
                </a:tc>
                <a:tc>
                  <a:txBody>
                    <a:bodyPr/>
                    <a:lstStyle/>
                    <a:p>
                      <a:pPr algn="ctr"/>
                      <a:r>
                        <a:rPr lang="en-US" dirty="0"/>
                        <a:t>-.01</a:t>
                      </a:r>
                    </a:p>
                  </a:txBody>
                  <a:tcPr/>
                </a:tc>
                <a:tc>
                  <a:txBody>
                    <a:bodyPr/>
                    <a:lstStyle/>
                    <a:p>
                      <a:pPr algn="ctr"/>
                      <a:r>
                        <a:rPr lang="en-US" dirty="0"/>
                        <a:t>-.53</a:t>
                      </a:r>
                    </a:p>
                  </a:txBody>
                  <a:tcPr/>
                </a:tc>
                <a:extLst>
                  <a:ext uri="{0D108BD9-81ED-4DB2-BD59-A6C34878D82A}">
                    <a16:rowId xmlns:a16="http://schemas.microsoft.com/office/drawing/2014/main" val="1032505281"/>
                  </a:ext>
                </a:extLst>
              </a:tr>
              <a:tr h="370840">
                <a:tc>
                  <a:txBody>
                    <a:bodyPr/>
                    <a:lstStyle/>
                    <a:p>
                      <a:r>
                        <a:rPr lang="en-US" dirty="0"/>
                        <a:t>NWF Spring Kindergarten</a:t>
                      </a:r>
                    </a:p>
                  </a:txBody>
                  <a:tcPr/>
                </a:tc>
                <a:tc>
                  <a:txBody>
                    <a:bodyPr/>
                    <a:lstStyle/>
                    <a:p>
                      <a:pPr algn="ctr"/>
                      <a:r>
                        <a:rPr lang="en-US" dirty="0"/>
                        <a:t>0</a:t>
                      </a:r>
                    </a:p>
                  </a:txBody>
                  <a:tcPr/>
                </a:tc>
                <a:tc>
                  <a:txBody>
                    <a:bodyPr/>
                    <a:lstStyle/>
                    <a:p>
                      <a:pPr algn="ctr"/>
                      <a:r>
                        <a:rPr lang="en-US" dirty="0"/>
                        <a:t>78</a:t>
                      </a:r>
                    </a:p>
                  </a:txBody>
                  <a:tcPr/>
                </a:tc>
                <a:tc>
                  <a:txBody>
                    <a:bodyPr/>
                    <a:lstStyle/>
                    <a:p>
                      <a:pPr algn="ctr"/>
                      <a:r>
                        <a:rPr lang="en-US" dirty="0"/>
                        <a:t>41.83</a:t>
                      </a:r>
                    </a:p>
                  </a:txBody>
                  <a:tcPr/>
                </a:tc>
                <a:tc>
                  <a:txBody>
                    <a:bodyPr/>
                    <a:lstStyle/>
                    <a:p>
                      <a:pPr algn="ctr"/>
                      <a:r>
                        <a:rPr lang="en-US" dirty="0"/>
                        <a:t>16.96</a:t>
                      </a:r>
                    </a:p>
                  </a:txBody>
                  <a:tcPr/>
                </a:tc>
                <a:tc>
                  <a:txBody>
                    <a:bodyPr/>
                    <a:lstStyle/>
                    <a:p>
                      <a:pPr algn="ctr"/>
                      <a:r>
                        <a:rPr lang="en-US" dirty="0"/>
                        <a:t>-.24</a:t>
                      </a:r>
                    </a:p>
                  </a:txBody>
                  <a:tcPr/>
                </a:tc>
                <a:tc>
                  <a:txBody>
                    <a:bodyPr/>
                    <a:lstStyle/>
                    <a:p>
                      <a:pPr algn="ctr"/>
                      <a:r>
                        <a:rPr lang="en-US" dirty="0"/>
                        <a:t>-.27</a:t>
                      </a:r>
                    </a:p>
                  </a:txBody>
                  <a:tcPr/>
                </a:tc>
                <a:extLst>
                  <a:ext uri="{0D108BD9-81ED-4DB2-BD59-A6C34878D82A}">
                    <a16:rowId xmlns:a16="http://schemas.microsoft.com/office/drawing/2014/main" val="3504554387"/>
                  </a:ext>
                </a:extLst>
              </a:tr>
              <a:tr h="370840">
                <a:tc>
                  <a:txBody>
                    <a:bodyPr/>
                    <a:lstStyle/>
                    <a:p>
                      <a:r>
                        <a:rPr lang="en-US" dirty="0"/>
                        <a:t>LNF Spring Kindergarten</a:t>
                      </a:r>
                    </a:p>
                  </a:txBody>
                  <a:tcPr/>
                </a:tc>
                <a:tc>
                  <a:txBody>
                    <a:bodyPr/>
                    <a:lstStyle/>
                    <a:p>
                      <a:pPr algn="ctr"/>
                      <a:r>
                        <a:rPr lang="en-US" dirty="0"/>
                        <a:t>0</a:t>
                      </a:r>
                    </a:p>
                  </a:txBody>
                  <a:tcPr/>
                </a:tc>
                <a:tc>
                  <a:txBody>
                    <a:bodyPr/>
                    <a:lstStyle/>
                    <a:p>
                      <a:pPr algn="ctr"/>
                      <a:r>
                        <a:rPr lang="en-US" dirty="0"/>
                        <a:t>62</a:t>
                      </a:r>
                    </a:p>
                  </a:txBody>
                  <a:tcPr/>
                </a:tc>
                <a:tc>
                  <a:txBody>
                    <a:bodyPr/>
                    <a:lstStyle/>
                    <a:p>
                      <a:pPr algn="ctr"/>
                      <a:r>
                        <a:rPr lang="en-US" dirty="0"/>
                        <a:t>28.16</a:t>
                      </a:r>
                    </a:p>
                  </a:txBody>
                  <a:tcPr/>
                </a:tc>
                <a:tc>
                  <a:txBody>
                    <a:bodyPr/>
                    <a:lstStyle/>
                    <a:p>
                      <a:pPr algn="ctr"/>
                      <a:r>
                        <a:rPr lang="en-US" dirty="0"/>
                        <a:t>15.19</a:t>
                      </a:r>
                    </a:p>
                  </a:txBody>
                  <a:tcPr/>
                </a:tc>
                <a:tc>
                  <a:txBody>
                    <a:bodyPr/>
                    <a:lstStyle/>
                    <a:p>
                      <a:pPr algn="ctr"/>
                      <a:r>
                        <a:rPr lang="en-US" dirty="0"/>
                        <a:t>.05</a:t>
                      </a:r>
                    </a:p>
                  </a:txBody>
                  <a:tcPr/>
                </a:tc>
                <a:tc>
                  <a:txBody>
                    <a:bodyPr/>
                    <a:lstStyle/>
                    <a:p>
                      <a:pPr algn="ctr"/>
                      <a:r>
                        <a:rPr lang="en-US" dirty="0"/>
                        <a:t>-.58</a:t>
                      </a:r>
                    </a:p>
                  </a:txBody>
                  <a:tcPr/>
                </a:tc>
                <a:extLst>
                  <a:ext uri="{0D108BD9-81ED-4DB2-BD59-A6C34878D82A}">
                    <a16:rowId xmlns:a16="http://schemas.microsoft.com/office/drawing/2014/main" val="4094905045"/>
                  </a:ext>
                </a:extLst>
              </a:tr>
              <a:tr h="370840">
                <a:tc>
                  <a:txBody>
                    <a:bodyPr/>
                    <a:lstStyle/>
                    <a:p>
                      <a:r>
                        <a:rPr lang="en-US" dirty="0"/>
                        <a:t>PSF Spring Kindergarten</a:t>
                      </a:r>
                    </a:p>
                  </a:txBody>
                  <a:tcPr/>
                </a:tc>
                <a:tc>
                  <a:txBody>
                    <a:bodyPr/>
                    <a:lstStyle/>
                    <a:p>
                      <a:pPr algn="ctr"/>
                      <a:r>
                        <a:rPr lang="en-US" dirty="0"/>
                        <a:t>0</a:t>
                      </a:r>
                    </a:p>
                  </a:txBody>
                  <a:tcPr/>
                </a:tc>
                <a:tc>
                  <a:txBody>
                    <a:bodyPr/>
                    <a:lstStyle/>
                    <a:p>
                      <a:pPr algn="ctr"/>
                      <a:r>
                        <a:rPr lang="en-US" dirty="0"/>
                        <a:t>59</a:t>
                      </a:r>
                    </a:p>
                  </a:txBody>
                  <a:tcPr/>
                </a:tc>
                <a:tc>
                  <a:txBody>
                    <a:bodyPr/>
                    <a:lstStyle/>
                    <a:p>
                      <a:pPr algn="ctr"/>
                      <a:r>
                        <a:rPr lang="en-US" dirty="0"/>
                        <a:t>23.21</a:t>
                      </a:r>
                    </a:p>
                  </a:txBody>
                  <a:tcPr/>
                </a:tc>
                <a:tc>
                  <a:txBody>
                    <a:bodyPr/>
                    <a:lstStyle/>
                    <a:p>
                      <a:pPr algn="ctr"/>
                      <a:r>
                        <a:rPr lang="en-US" dirty="0"/>
                        <a:t>17.35</a:t>
                      </a:r>
                    </a:p>
                  </a:txBody>
                  <a:tcPr/>
                </a:tc>
                <a:tc>
                  <a:txBody>
                    <a:bodyPr/>
                    <a:lstStyle/>
                    <a:p>
                      <a:pPr algn="ctr"/>
                      <a:r>
                        <a:rPr lang="en-US" dirty="0"/>
                        <a:t>.32</a:t>
                      </a:r>
                    </a:p>
                  </a:txBody>
                  <a:tcPr/>
                </a:tc>
                <a:tc>
                  <a:txBody>
                    <a:bodyPr/>
                    <a:lstStyle/>
                    <a:p>
                      <a:pPr algn="ctr"/>
                      <a:r>
                        <a:rPr lang="en-US" dirty="0"/>
                        <a:t>-1.23</a:t>
                      </a:r>
                    </a:p>
                  </a:txBody>
                  <a:tcPr/>
                </a:tc>
                <a:extLst>
                  <a:ext uri="{0D108BD9-81ED-4DB2-BD59-A6C34878D82A}">
                    <a16:rowId xmlns:a16="http://schemas.microsoft.com/office/drawing/2014/main" val="1607272918"/>
                  </a:ext>
                </a:extLst>
              </a:tr>
              <a:tr h="370840">
                <a:tc>
                  <a:txBody>
                    <a:bodyPr/>
                    <a:lstStyle/>
                    <a:p>
                      <a:r>
                        <a:rPr lang="en-US" dirty="0"/>
                        <a:t>MAP Reading Fall Kindergarten</a:t>
                      </a:r>
                    </a:p>
                  </a:txBody>
                  <a:tcPr/>
                </a:tc>
                <a:tc>
                  <a:txBody>
                    <a:bodyPr/>
                    <a:lstStyle/>
                    <a:p>
                      <a:pPr algn="ctr"/>
                      <a:r>
                        <a:rPr lang="en-US" dirty="0"/>
                        <a:t>120</a:t>
                      </a:r>
                    </a:p>
                  </a:txBody>
                  <a:tcPr/>
                </a:tc>
                <a:tc>
                  <a:txBody>
                    <a:bodyPr/>
                    <a:lstStyle/>
                    <a:p>
                      <a:pPr algn="ctr"/>
                      <a:r>
                        <a:rPr lang="en-US" dirty="0"/>
                        <a:t>164</a:t>
                      </a:r>
                    </a:p>
                  </a:txBody>
                  <a:tcPr/>
                </a:tc>
                <a:tc>
                  <a:txBody>
                    <a:bodyPr/>
                    <a:lstStyle/>
                    <a:p>
                      <a:pPr algn="ctr"/>
                      <a:r>
                        <a:rPr lang="en-US" dirty="0"/>
                        <a:t>140.21</a:t>
                      </a:r>
                    </a:p>
                  </a:txBody>
                  <a:tcPr/>
                </a:tc>
                <a:tc>
                  <a:txBody>
                    <a:bodyPr/>
                    <a:lstStyle/>
                    <a:p>
                      <a:pPr algn="ctr"/>
                      <a:r>
                        <a:rPr lang="en-US" dirty="0"/>
                        <a:t>8.42</a:t>
                      </a:r>
                    </a:p>
                  </a:txBody>
                  <a:tcPr/>
                </a:tc>
                <a:tc>
                  <a:txBody>
                    <a:bodyPr/>
                    <a:lstStyle/>
                    <a:p>
                      <a:pPr algn="ctr"/>
                      <a:r>
                        <a:rPr lang="en-US" dirty="0"/>
                        <a:t>.30</a:t>
                      </a:r>
                    </a:p>
                  </a:txBody>
                  <a:tcPr/>
                </a:tc>
                <a:tc>
                  <a:txBody>
                    <a:bodyPr/>
                    <a:lstStyle/>
                    <a:p>
                      <a:pPr algn="ctr"/>
                      <a:r>
                        <a:rPr lang="en-US" dirty="0"/>
                        <a:t>.02</a:t>
                      </a:r>
                    </a:p>
                  </a:txBody>
                  <a:tcPr/>
                </a:tc>
                <a:extLst>
                  <a:ext uri="{0D108BD9-81ED-4DB2-BD59-A6C34878D82A}">
                    <a16:rowId xmlns:a16="http://schemas.microsoft.com/office/drawing/2014/main" val="3315401403"/>
                  </a:ext>
                </a:extLst>
              </a:tr>
              <a:tr h="370840">
                <a:tc>
                  <a:txBody>
                    <a:bodyPr/>
                    <a:lstStyle/>
                    <a:p>
                      <a:r>
                        <a:rPr lang="en-US" dirty="0"/>
                        <a:t>MAP Reading Spring Kindergarten</a:t>
                      </a:r>
                    </a:p>
                  </a:txBody>
                  <a:tcPr/>
                </a:tc>
                <a:tc>
                  <a:txBody>
                    <a:bodyPr/>
                    <a:lstStyle/>
                    <a:p>
                      <a:pPr algn="ctr"/>
                      <a:r>
                        <a:rPr lang="en-US" dirty="0"/>
                        <a:t>123</a:t>
                      </a:r>
                    </a:p>
                  </a:txBody>
                  <a:tcPr/>
                </a:tc>
                <a:tc>
                  <a:txBody>
                    <a:bodyPr/>
                    <a:lstStyle/>
                    <a:p>
                      <a:pPr algn="ctr"/>
                      <a:r>
                        <a:rPr lang="en-US" dirty="0"/>
                        <a:t>181</a:t>
                      </a:r>
                    </a:p>
                  </a:txBody>
                  <a:tcPr/>
                </a:tc>
                <a:tc>
                  <a:txBody>
                    <a:bodyPr/>
                    <a:lstStyle/>
                    <a:p>
                      <a:pPr algn="ctr"/>
                      <a:r>
                        <a:rPr lang="en-US" dirty="0"/>
                        <a:t>152.86</a:t>
                      </a:r>
                    </a:p>
                  </a:txBody>
                  <a:tcPr/>
                </a:tc>
                <a:tc>
                  <a:txBody>
                    <a:bodyPr/>
                    <a:lstStyle/>
                    <a:p>
                      <a:pPr algn="ctr"/>
                      <a:r>
                        <a:rPr lang="en-US" dirty="0"/>
                        <a:t>10.76</a:t>
                      </a:r>
                    </a:p>
                  </a:txBody>
                  <a:tcPr/>
                </a:tc>
                <a:tc>
                  <a:txBody>
                    <a:bodyPr/>
                    <a:lstStyle/>
                    <a:p>
                      <a:pPr algn="ctr"/>
                      <a:r>
                        <a:rPr lang="en-US" dirty="0"/>
                        <a:t>.03</a:t>
                      </a:r>
                    </a:p>
                  </a:txBody>
                  <a:tcPr/>
                </a:tc>
                <a:tc>
                  <a:txBody>
                    <a:bodyPr/>
                    <a:lstStyle/>
                    <a:p>
                      <a:pPr algn="ctr"/>
                      <a:r>
                        <a:rPr lang="en-US" dirty="0"/>
                        <a:t>.18</a:t>
                      </a:r>
                    </a:p>
                  </a:txBody>
                  <a:tcPr/>
                </a:tc>
                <a:extLst>
                  <a:ext uri="{0D108BD9-81ED-4DB2-BD59-A6C34878D82A}">
                    <a16:rowId xmlns:a16="http://schemas.microsoft.com/office/drawing/2014/main" val="3968067154"/>
                  </a:ext>
                </a:extLst>
              </a:tr>
              <a:tr h="370840">
                <a:tc>
                  <a:txBody>
                    <a:bodyPr/>
                    <a:lstStyle/>
                    <a:p>
                      <a:r>
                        <a:rPr lang="en-US" dirty="0"/>
                        <a:t>MAP Reading Spring 1</a:t>
                      </a:r>
                      <a:r>
                        <a:rPr lang="en-US" baseline="30000" dirty="0"/>
                        <a:t>st</a:t>
                      </a:r>
                      <a:r>
                        <a:rPr lang="en-US" dirty="0"/>
                        <a:t> Grade</a:t>
                      </a:r>
                    </a:p>
                  </a:txBody>
                  <a:tcPr/>
                </a:tc>
                <a:tc>
                  <a:txBody>
                    <a:bodyPr/>
                    <a:lstStyle/>
                    <a:p>
                      <a:pPr algn="ctr"/>
                      <a:r>
                        <a:rPr lang="en-US" dirty="0"/>
                        <a:t>125</a:t>
                      </a:r>
                    </a:p>
                  </a:txBody>
                  <a:tcPr/>
                </a:tc>
                <a:tc>
                  <a:txBody>
                    <a:bodyPr/>
                    <a:lstStyle/>
                    <a:p>
                      <a:pPr algn="ctr"/>
                      <a:r>
                        <a:rPr lang="en-US" dirty="0"/>
                        <a:t>212</a:t>
                      </a:r>
                    </a:p>
                  </a:txBody>
                  <a:tcPr/>
                </a:tc>
                <a:tc>
                  <a:txBody>
                    <a:bodyPr/>
                    <a:lstStyle/>
                    <a:p>
                      <a:pPr algn="ctr"/>
                      <a:r>
                        <a:rPr lang="en-US" dirty="0"/>
                        <a:t>174.90</a:t>
                      </a:r>
                    </a:p>
                  </a:txBody>
                  <a:tcPr/>
                </a:tc>
                <a:tc>
                  <a:txBody>
                    <a:bodyPr/>
                    <a:lstStyle/>
                    <a:p>
                      <a:pPr algn="ctr"/>
                      <a:r>
                        <a:rPr lang="en-US" dirty="0"/>
                        <a:t>15.06</a:t>
                      </a:r>
                    </a:p>
                  </a:txBody>
                  <a:tcPr/>
                </a:tc>
                <a:tc>
                  <a:txBody>
                    <a:bodyPr/>
                    <a:lstStyle/>
                    <a:p>
                      <a:pPr algn="ctr"/>
                      <a:r>
                        <a:rPr lang="en-US" dirty="0"/>
                        <a:t>-.10</a:t>
                      </a:r>
                    </a:p>
                  </a:txBody>
                  <a:tcPr/>
                </a:tc>
                <a:tc>
                  <a:txBody>
                    <a:bodyPr/>
                    <a:lstStyle/>
                    <a:p>
                      <a:pPr algn="ctr"/>
                      <a:r>
                        <a:rPr lang="en-US" dirty="0"/>
                        <a:t>.13</a:t>
                      </a:r>
                    </a:p>
                  </a:txBody>
                  <a:tcPr/>
                </a:tc>
                <a:extLst>
                  <a:ext uri="{0D108BD9-81ED-4DB2-BD59-A6C34878D82A}">
                    <a16:rowId xmlns:a16="http://schemas.microsoft.com/office/drawing/2014/main" val="3783707203"/>
                  </a:ext>
                </a:extLst>
              </a:tr>
              <a:tr h="370840">
                <a:tc>
                  <a:txBody>
                    <a:bodyPr/>
                    <a:lstStyle/>
                    <a:p>
                      <a:r>
                        <a:rPr lang="en-US" dirty="0"/>
                        <a:t>MAP Reading Spring 2</a:t>
                      </a:r>
                      <a:r>
                        <a:rPr lang="en-US" baseline="30000" dirty="0"/>
                        <a:t>nd</a:t>
                      </a:r>
                      <a:r>
                        <a:rPr lang="en-US" dirty="0"/>
                        <a:t> Grade</a:t>
                      </a:r>
                    </a:p>
                  </a:txBody>
                  <a:tcPr/>
                </a:tc>
                <a:tc>
                  <a:txBody>
                    <a:bodyPr/>
                    <a:lstStyle/>
                    <a:p>
                      <a:pPr algn="ctr"/>
                      <a:r>
                        <a:rPr lang="en-US" dirty="0"/>
                        <a:t>147</a:t>
                      </a:r>
                    </a:p>
                  </a:txBody>
                  <a:tcPr/>
                </a:tc>
                <a:tc>
                  <a:txBody>
                    <a:bodyPr/>
                    <a:lstStyle/>
                    <a:p>
                      <a:pPr algn="ctr"/>
                      <a:r>
                        <a:rPr lang="en-US" dirty="0"/>
                        <a:t>213</a:t>
                      </a:r>
                    </a:p>
                  </a:txBody>
                  <a:tcPr/>
                </a:tc>
                <a:tc>
                  <a:txBody>
                    <a:bodyPr/>
                    <a:lstStyle/>
                    <a:p>
                      <a:pPr algn="ctr"/>
                      <a:r>
                        <a:rPr lang="en-US" dirty="0"/>
                        <a:t>188.09</a:t>
                      </a:r>
                    </a:p>
                  </a:txBody>
                  <a:tcPr/>
                </a:tc>
                <a:tc>
                  <a:txBody>
                    <a:bodyPr/>
                    <a:lstStyle/>
                    <a:p>
                      <a:pPr algn="ctr"/>
                      <a:r>
                        <a:rPr lang="en-US" dirty="0"/>
                        <a:t>12.46</a:t>
                      </a:r>
                    </a:p>
                  </a:txBody>
                  <a:tcPr/>
                </a:tc>
                <a:tc>
                  <a:txBody>
                    <a:bodyPr/>
                    <a:lstStyle/>
                    <a:p>
                      <a:pPr algn="ctr"/>
                      <a:r>
                        <a:rPr lang="en-US" dirty="0"/>
                        <a:t>-.28</a:t>
                      </a:r>
                    </a:p>
                  </a:txBody>
                  <a:tcPr/>
                </a:tc>
                <a:tc>
                  <a:txBody>
                    <a:bodyPr/>
                    <a:lstStyle/>
                    <a:p>
                      <a:pPr algn="ctr"/>
                      <a:r>
                        <a:rPr lang="en-US" dirty="0"/>
                        <a:t>-.08</a:t>
                      </a:r>
                    </a:p>
                  </a:txBody>
                  <a:tcPr/>
                </a:tc>
                <a:extLst>
                  <a:ext uri="{0D108BD9-81ED-4DB2-BD59-A6C34878D82A}">
                    <a16:rowId xmlns:a16="http://schemas.microsoft.com/office/drawing/2014/main" val="1924639624"/>
                  </a:ext>
                </a:extLst>
              </a:tr>
              <a:tr h="370840">
                <a:tc>
                  <a:txBody>
                    <a:bodyPr/>
                    <a:lstStyle/>
                    <a:p>
                      <a:r>
                        <a:rPr lang="en-US" dirty="0"/>
                        <a:t>MAP Reading Spring 3</a:t>
                      </a:r>
                      <a:r>
                        <a:rPr lang="en-US" baseline="30000" dirty="0"/>
                        <a:t>rd</a:t>
                      </a:r>
                      <a:r>
                        <a:rPr lang="en-US" dirty="0"/>
                        <a:t> Grade</a:t>
                      </a:r>
                    </a:p>
                  </a:txBody>
                  <a:tcPr/>
                </a:tc>
                <a:tc>
                  <a:txBody>
                    <a:bodyPr/>
                    <a:lstStyle/>
                    <a:p>
                      <a:pPr algn="ctr"/>
                      <a:r>
                        <a:rPr lang="en-US" dirty="0"/>
                        <a:t>154</a:t>
                      </a:r>
                    </a:p>
                  </a:txBody>
                  <a:tcPr/>
                </a:tc>
                <a:tc>
                  <a:txBody>
                    <a:bodyPr/>
                    <a:lstStyle/>
                    <a:p>
                      <a:pPr algn="ctr"/>
                      <a:r>
                        <a:rPr lang="en-US" dirty="0"/>
                        <a:t>230</a:t>
                      </a:r>
                    </a:p>
                  </a:txBody>
                  <a:tcPr/>
                </a:tc>
                <a:tc>
                  <a:txBody>
                    <a:bodyPr/>
                    <a:lstStyle/>
                    <a:p>
                      <a:pPr algn="ctr"/>
                      <a:r>
                        <a:rPr lang="en-US" dirty="0"/>
                        <a:t>196.32</a:t>
                      </a:r>
                    </a:p>
                  </a:txBody>
                  <a:tcPr/>
                </a:tc>
                <a:tc>
                  <a:txBody>
                    <a:bodyPr/>
                    <a:lstStyle/>
                    <a:p>
                      <a:pPr algn="ctr"/>
                      <a:r>
                        <a:rPr lang="en-US" dirty="0"/>
                        <a:t>15.09</a:t>
                      </a:r>
                    </a:p>
                  </a:txBody>
                  <a:tcPr/>
                </a:tc>
                <a:tc>
                  <a:txBody>
                    <a:bodyPr/>
                    <a:lstStyle/>
                    <a:p>
                      <a:pPr algn="ctr"/>
                      <a:r>
                        <a:rPr lang="en-US" dirty="0"/>
                        <a:t>-.47</a:t>
                      </a:r>
                    </a:p>
                  </a:txBody>
                  <a:tcPr/>
                </a:tc>
                <a:tc>
                  <a:txBody>
                    <a:bodyPr/>
                    <a:lstStyle/>
                    <a:p>
                      <a:pPr algn="ctr"/>
                      <a:r>
                        <a:rPr lang="en-US" dirty="0"/>
                        <a:t>.13</a:t>
                      </a:r>
                    </a:p>
                  </a:txBody>
                  <a:tcPr/>
                </a:tc>
                <a:extLst>
                  <a:ext uri="{0D108BD9-81ED-4DB2-BD59-A6C34878D82A}">
                    <a16:rowId xmlns:a16="http://schemas.microsoft.com/office/drawing/2014/main" val="3842736241"/>
                  </a:ext>
                </a:extLst>
              </a:tr>
              <a:tr h="370840">
                <a:tc>
                  <a:txBody>
                    <a:bodyPr/>
                    <a:lstStyle/>
                    <a:p>
                      <a:r>
                        <a:rPr lang="en-US" dirty="0" err="1"/>
                        <a:t>NeSA</a:t>
                      </a:r>
                      <a:r>
                        <a:rPr lang="en-US" dirty="0"/>
                        <a:t> Reading 3</a:t>
                      </a:r>
                      <a:r>
                        <a:rPr lang="en-US" baseline="30000" dirty="0"/>
                        <a:t>rd</a:t>
                      </a:r>
                      <a:r>
                        <a:rPr lang="en-US" dirty="0"/>
                        <a:t> Grade</a:t>
                      </a:r>
                    </a:p>
                  </a:txBody>
                  <a:tcPr/>
                </a:tc>
                <a:tc>
                  <a:txBody>
                    <a:bodyPr/>
                    <a:lstStyle/>
                    <a:p>
                      <a:pPr algn="ctr"/>
                      <a:r>
                        <a:rPr lang="en-US" dirty="0"/>
                        <a:t>123</a:t>
                      </a:r>
                    </a:p>
                  </a:txBody>
                  <a:tcPr/>
                </a:tc>
                <a:tc>
                  <a:txBody>
                    <a:bodyPr/>
                    <a:lstStyle/>
                    <a:p>
                      <a:pPr algn="ctr"/>
                      <a:r>
                        <a:rPr lang="en-US" dirty="0"/>
                        <a:t>191</a:t>
                      </a:r>
                    </a:p>
                  </a:txBody>
                  <a:tcPr/>
                </a:tc>
                <a:tc>
                  <a:txBody>
                    <a:bodyPr/>
                    <a:lstStyle/>
                    <a:p>
                      <a:pPr algn="ctr"/>
                      <a:r>
                        <a:rPr lang="en-US" dirty="0"/>
                        <a:t>110.06</a:t>
                      </a:r>
                    </a:p>
                  </a:txBody>
                  <a:tcPr/>
                </a:tc>
                <a:tc>
                  <a:txBody>
                    <a:bodyPr/>
                    <a:lstStyle/>
                    <a:p>
                      <a:pPr algn="ctr"/>
                      <a:r>
                        <a:rPr lang="en-US" dirty="0"/>
                        <a:t>29.63</a:t>
                      </a:r>
                    </a:p>
                  </a:txBody>
                  <a:tcPr/>
                </a:tc>
                <a:tc>
                  <a:txBody>
                    <a:bodyPr/>
                    <a:lstStyle/>
                    <a:p>
                      <a:pPr algn="ctr"/>
                      <a:r>
                        <a:rPr lang="en-US" dirty="0"/>
                        <a:t>.45</a:t>
                      </a:r>
                    </a:p>
                  </a:txBody>
                  <a:tcPr/>
                </a:tc>
                <a:tc>
                  <a:txBody>
                    <a:bodyPr/>
                    <a:lstStyle/>
                    <a:p>
                      <a:pPr algn="ctr"/>
                      <a:r>
                        <a:rPr lang="en-US" dirty="0"/>
                        <a:t>-.39</a:t>
                      </a:r>
                    </a:p>
                  </a:txBody>
                  <a:tcPr/>
                </a:tc>
                <a:extLst>
                  <a:ext uri="{0D108BD9-81ED-4DB2-BD59-A6C34878D82A}">
                    <a16:rowId xmlns:a16="http://schemas.microsoft.com/office/drawing/2014/main" val="1383156703"/>
                  </a:ext>
                </a:extLst>
              </a:tr>
            </a:tbl>
          </a:graphicData>
        </a:graphic>
      </p:graphicFrame>
    </p:spTree>
    <p:extLst>
      <p:ext uri="{BB962C8B-B14F-4D97-AF65-F5344CB8AC3E}">
        <p14:creationId xmlns:p14="http://schemas.microsoft.com/office/powerpoint/2010/main" val="9449641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Regression Results Predicting Kindergarten Reading Achievement (Spring MAP Reading): N=123</a:t>
            </a:r>
          </a:p>
        </p:txBody>
      </p:sp>
      <p:graphicFrame>
        <p:nvGraphicFramePr>
          <p:cNvPr id="4" name="Table 3"/>
          <p:cNvGraphicFramePr>
            <a:graphicFrameLocks noGrp="1"/>
          </p:cNvGraphicFramePr>
          <p:nvPr>
            <p:extLst>
              <p:ext uri="{D42A27DB-BD31-4B8C-83A1-F6EECF244321}">
                <p14:modId xmlns:p14="http://schemas.microsoft.com/office/powerpoint/2010/main" val="3068901853"/>
              </p:ext>
            </p:extLst>
          </p:nvPr>
        </p:nvGraphicFramePr>
        <p:xfrm>
          <a:off x="1867907" y="2533812"/>
          <a:ext cx="8128000" cy="2494280"/>
        </p:xfrm>
        <a:graphic>
          <a:graphicData uri="http://schemas.openxmlformats.org/drawingml/2006/table">
            <a:tbl>
              <a:tblPr firstRow="1" bandRow="1">
                <a:tableStyleId>{5C22544A-7EE6-4342-B048-85BDC9FD1C3A}</a:tableStyleId>
              </a:tblPr>
              <a:tblGrid>
                <a:gridCol w="1335454">
                  <a:extLst>
                    <a:ext uri="{9D8B030D-6E8A-4147-A177-3AD203B41FA5}">
                      <a16:colId xmlns:a16="http://schemas.microsoft.com/office/drawing/2014/main" val="2805608112"/>
                    </a:ext>
                  </a:extLst>
                </a:gridCol>
                <a:gridCol w="6792546">
                  <a:extLst>
                    <a:ext uri="{9D8B030D-6E8A-4147-A177-3AD203B41FA5}">
                      <a16:colId xmlns:a16="http://schemas.microsoft.com/office/drawing/2014/main" val="3804773842"/>
                    </a:ext>
                  </a:extLst>
                </a:gridCol>
              </a:tblGrid>
              <a:tr h="370840">
                <a:tc>
                  <a:txBody>
                    <a:bodyPr/>
                    <a:lstStyle/>
                    <a:p>
                      <a:endParaRPr lang="en-US" dirty="0"/>
                    </a:p>
                  </a:txBody>
                  <a:tcPr/>
                </a:tc>
                <a:tc>
                  <a:txBody>
                    <a:bodyPr/>
                    <a:lstStyle/>
                    <a:p>
                      <a:pPr algn="ctr"/>
                      <a:r>
                        <a:rPr lang="en-US" dirty="0"/>
                        <a:t>Predictors</a:t>
                      </a:r>
                    </a:p>
                  </a:txBody>
                  <a:tcPr/>
                </a:tc>
                <a:extLst>
                  <a:ext uri="{0D108BD9-81ED-4DB2-BD59-A6C34878D82A}">
                    <a16:rowId xmlns:a16="http://schemas.microsoft.com/office/drawing/2014/main" val="51844869"/>
                  </a:ext>
                </a:extLst>
              </a:tr>
              <a:tr h="370840">
                <a:tc>
                  <a:txBody>
                    <a:bodyPr/>
                    <a:lstStyle/>
                    <a:p>
                      <a:r>
                        <a:rPr lang="en-US" dirty="0"/>
                        <a:t>Step 1</a:t>
                      </a:r>
                    </a:p>
                  </a:txBody>
                  <a:tcPr/>
                </a:tc>
                <a:tc>
                  <a:txBody>
                    <a:bodyPr/>
                    <a:lstStyle/>
                    <a:p>
                      <a:r>
                        <a:rPr lang="en-US" dirty="0"/>
                        <a:t>Gender, Race/Ethnicity (White v. Hispanic), Lunch Status, ELL Status</a:t>
                      </a:r>
                    </a:p>
                  </a:txBody>
                  <a:tcPr/>
                </a:tc>
                <a:extLst>
                  <a:ext uri="{0D108BD9-81ED-4DB2-BD59-A6C34878D82A}">
                    <a16:rowId xmlns:a16="http://schemas.microsoft.com/office/drawing/2014/main" val="3311492900"/>
                  </a:ext>
                </a:extLst>
              </a:tr>
              <a:tr h="370840">
                <a:tc>
                  <a:txBody>
                    <a:bodyPr/>
                    <a:lstStyle/>
                    <a:p>
                      <a:r>
                        <a:rPr lang="en-US" dirty="0"/>
                        <a:t>Step 2</a:t>
                      </a:r>
                    </a:p>
                  </a:txBody>
                  <a:tcPr/>
                </a:tc>
                <a:tc>
                  <a:txBody>
                    <a:bodyPr/>
                    <a:lstStyle/>
                    <a:p>
                      <a:r>
                        <a:rPr lang="en-US" dirty="0"/>
                        <a:t>BSRA-3 Pretest/Posttest Kindergarten</a:t>
                      </a:r>
                    </a:p>
                  </a:txBody>
                  <a:tcPr/>
                </a:tc>
                <a:extLst>
                  <a:ext uri="{0D108BD9-81ED-4DB2-BD59-A6C34878D82A}">
                    <a16:rowId xmlns:a16="http://schemas.microsoft.com/office/drawing/2014/main" val="3194514289"/>
                  </a:ext>
                </a:extLst>
              </a:tr>
              <a:tr h="370840">
                <a:tc>
                  <a:txBody>
                    <a:bodyPr/>
                    <a:lstStyle/>
                    <a:p>
                      <a:r>
                        <a:rPr lang="en-US" dirty="0"/>
                        <a:t>Step 3</a:t>
                      </a:r>
                    </a:p>
                  </a:txBody>
                  <a:tcPr/>
                </a:tc>
                <a:tc>
                  <a:txBody>
                    <a:bodyPr/>
                    <a:lstStyle/>
                    <a:p>
                      <a:r>
                        <a:rPr lang="en-US" dirty="0"/>
                        <a:t>PPVT-R Fall Kindergarten</a:t>
                      </a:r>
                    </a:p>
                  </a:txBody>
                  <a:tcPr/>
                </a:tc>
                <a:extLst>
                  <a:ext uri="{0D108BD9-81ED-4DB2-BD59-A6C34878D82A}">
                    <a16:rowId xmlns:a16="http://schemas.microsoft.com/office/drawing/2014/main" val="845560183"/>
                  </a:ext>
                </a:extLst>
              </a:tr>
              <a:tr h="370840">
                <a:tc>
                  <a:txBody>
                    <a:bodyPr/>
                    <a:lstStyle/>
                    <a:p>
                      <a:r>
                        <a:rPr lang="en-US" dirty="0"/>
                        <a:t>Step 4</a:t>
                      </a:r>
                    </a:p>
                  </a:txBody>
                  <a:tcPr/>
                </a:tc>
                <a:tc>
                  <a:txBody>
                    <a:bodyPr/>
                    <a:lstStyle/>
                    <a:p>
                      <a:r>
                        <a:rPr lang="en-US" dirty="0"/>
                        <a:t>CBM Winter Kindergarten: NWF, LNF, &amp; PSF</a:t>
                      </a:r>
                    </a:p>
                  </a:txBody>
                  <a:tcPr/>
                </a:tc>
                <a:extLst>
                  <a:ext uri="{0D108BD9-81ED-4DB2-BD59-A6C34878D82A}">
                    <a16:rowId xmlns:a16="http://schemas.microsoft.com/office/drawing/2014/main" val="3074326869"/>
                  </a:ext>
                </a:extLst>
              </a:tr>
              <a:tr h="370840">
                <a:tc>
                  <a:txBody>
                    <a:bodyPr/>
                    <a:lstStyle/>
                    <a:p>
                      <a:r>
                        <a:rPr lang="en-US" dirty="0"/>
                        <a:t>Step 5</a:t>
                      </a:r>
                    </a:p>
                  </a:txBody>
                  <a:tcPr/>
                </a:tc>
                <a:tc>
                  <a:txBody>
                    <a:bodyPr/>
                    <a:lstStyle/>
                    <a:p>
                      <a:r>
                        <a:rPr lang="en-US" dirty="0"/>
                        <a:t>MAP Reading Fall/Spring Kindergarten</a:t>
                      </a:r>
                    </a:p>
                  </a:txBody>
                  <a:tcPr/>
                </a:tc>
                <a:extLst>
                  <a:ext uri="{0D108BD9-81ED-4DB2-BD59-A6C34878D82A}">
                    <a16:rowId xmlns:a16="http://schemas.microsoft.com/office/drawing/2014/main" val="1342800934"/>
                  </a:ext>
                </a:extLst>
              </a:tr>
            </a:tbl>
          </a:graphicData>
        </a:graphic>
      </p:graphicFrame>
    </p:spTree>
    <p:extLst>
      <p:ext uri="{BB962C8B-B14F-4D97-AF65-F5344CB8AC3E}">
        <p14:creationId xmlns:p14="http://schemas.microsoft.com/office/powerpoint/2010/main" val="1370445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3EDE6F0-199B-4F19-9F76-718934D1FFC6}"/>
              </a:ext>
            </a:extLst>
          </p:cNvPr>
          <p:cNvSpPr>
            <a:spLocks noGrp="1"/>
          </p:cNvSpPr>
          <p:nvPr>
            <p:ph type="title"/>
          </p:nvPr>
        </p:nvSpPr>
        <p:spPr/>
        <p:txBody>
          <a:bodyPr/>
          <a:lstStyle/>
          <a:p>
            <a:r>
              <a:rPr lang="en-US" b="1" dirty="0"/>
              <a:t>What is Universal Screening?</a:t>
            </a:r>
          </a:p>
        </p:txBody>
      </p:sp>
      <p:sp>
        <p:nvSpPr>
          <p:cNvPr id="6" name="Content Placeholder 5">
            <a:extLst>
              <a:ext uri="{FF2B5EF4-FFF2-40B4-BE49-F238E27FC236}">
                <a16:creationId xmlns:a16="http://schemas.microsoft.com/office/drawing/2014/main" id="{675116E1-D362-422C-9416-14CD505989AF}"/>
              </a:ext>
            </a:extLst>
          </p:cNvPr>
          <p:cNvSpPr>
            <a:spLocks noGrp="1"/>
          </p:cNvSpPr>
          <p:nvPr>
            <p:ph idx="1"/>
          </p:nvPr>
        </p:nvSpPr>
        <p:spPr>
          <a:xfrm>
            <a:off x="1130270" y="2171769"/>
            <a:ext cx="10106299" cy="3464100"/>
          </a:xfrm>
        </p:spPr>
        <p:txBody>
          <a:bodyPr>
            <a:normAutofit lnSpcReduction="10000"/>
          </a:bodyPr>
          <a:lstStyle/>
          <a:p>
            <a:r>
              <a:rPr lang="en-US" sz="3200" dirty="0"/>
              <a:t>Universal screening is the systematic assessment of </a:t>
            </a:r>
            <a:r>
              <a:rPr lang="en-US" sz="3200" b="1" i="1" dirty="0"/>
              <a:t>all</a:t>
            </a:r>
            <a:r>
              <a:rPr lang="en-US" sz="3200" i="1" dirty="0"/>
              <a:t> </a:t>
            </a:r>
            <a:r>
              <a:rPr lang="en-US" sz="3200" dirty="0"/>
              <a:t>students on academic and behavioral and social-emotional indicators for the purpose of identifying students who are at-risk, and may require support that varies in terms of level, intensity and duration.</a:t>
            </a:r>
          </a:p>
          <a:p>
            <a:endParaRPr lang="en-US" dirty="0"/>
          </a:p>
        </p:txBody>
      </p:sp>
    </p:spTree>
    <p:extLst>
      <p:ext uri="{BB962C8B-B14F-4D97-AF65-F5344CB8AC3E}">
        <p14:creationId xmlns:p14="http://schemas.microsoft.com/office/powerpoint/2010/main" val="35120609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851" y="788585"/>
            <a:ext cx="10515600" cy="1325563"/>
          </a:xfrm>
        </p:spPr>
        <p:txBody>
          <a:bodyPr>
            <a:normAutofit/>
          </a:bodyPr>
          <a:lstStyle/>
          <a:p>
            <a:r>
              <a:rPr lang="en-US" sz="2400" b="1" dirty="0"/>
              <a:t>Regression Results Predicting Kindergarten Reading Achievement (MAP Reading- Spring): N=123</a:t>
            </a:r>
          </a:p>
        </p:txBody>
      </p:sp>
      <p:graphicFrame>
        <p:nvGraphicFramePr>
          <p:cNvPr id="4" name="Table 3"/>
          <p:cNvGraphicFramePr>
            <a:graphicFrameLocks noGrp="1"/>
          </p:cNvGraphicFramePr>
          <p:nvPr>
            <p:extLst>
              <p:ext uri="{D42A27DB-BD31-4B8C-83A1-F6EECF244321}">
                <p14:modId xmlns:p14="http://schemas.microsoft.com/office/powerpoint/2010/main" val="4267153657"/>
              </p:ext>
            </p:extLst>
          </p:nvPr>
        </p:nvGraphicFramePr>
        <p:xfrm>
          <a:off x="1239222" y="1513932"/>
          <a:ext cx="9970970" cy="5217160"/>
        </p:xfrm>
        <a:graphic>
          <a:graphicData uri="http://schemas.openxmlformats.org/drawingml/2006/table">
            <a:tbl>
              <a:tblPr firstRow="1" bandRow="1">
                <a:tableStyleId>{5C22544A-7EE6-4342-B048-85BDC9FD1C3A}</a:tableStyleId>
              </a:tblPr>
              <a:tblGrid>
                <a:gridCol w="1124875">
                  <a:extLst>
                    <a:ext uri="{9D8B030D-6E8A-4147-A177-3AD203B41FA5}">
                      <a16:colId xmlns:a16="http://schemas.microsoft.com/office/drawing/2014/main" val="2805608112"/>
                    </a:ext>
                  </a:extLst>
                </a:gridCol>
                <a:gridCol w="6211294">
                  <a:extLst>
                    <a:ext uri="{9D8B030D-6E8A-4147-A177-3AD203B41FA5}">
                      <a16:colId xmlns:a16="http://schemas.microsoft.com/office/drawing/2014/main" val="3804773842"/>
                    </a:ext>
                  </a:extLst>
                </a:gridCol>
                <a:gridCol w="2634801">
                  <a:extLst>
                    <a:ext uri="{9D8B030D-6E8A-4147-A177-3AD203B41FA5}">
                      <a16:colId xmlns:a16="http://schemas.microsoft.com/office/drawing/2014/main" val="2629346814"/>
                    </a:ext>
                  </a:extLst>
                </a:gridCol>
              </a:tblGrid>
              <a:tr h="370840">
                <a:tc>
                  <a:txBody>
                    <a:bodyPr/>
                    <a:lstStyle/>
                    <a:p>
                      <a:endParaRPr lang="en-US" dirty="0"/>
                    </a:p>
                  </a:txBody>
                  <a:tcPr/>
                </a:tc>
                <a:tc>
                  <a:txBody>
                    <a:bodyPr/>
                    <a:lstStyle/>
                    <a:p>
                      <a:pPr algn="ctr"/>
                      <a:r>
                        <a:rPr lang="en-US" dirty="0"/>
                        <a:t>Predictors</a:t>
                      </a:r>
                    </a:p>
                  </a:txBody>
                  <a:tcPr/>
                </a:tc>
                <a:tc>
                  <a:txBody>
                    <a:bodyPr/>
                    <a:lstStyle/>
                    <a:p>
                      <a:pPr algn="ctr"/>
                      <a:r>
                        <a:rPr lang="en-US" dirty="0"/>
                        <a:t>Variance Explained</a:t>
                      </a:r>
                    </a:p>
                  </a:txBody>
                  <a:tcPr/>
                </a:tc>
                <a:extLst>
                  <a:ext uri="{0D108BD9-81ED-4DB2-BD59-A6C34878D82A}">
                    <a16:rowId xmlns:a16="http://schemas.microsoft.com/office/drawing/2014/main" val="51844869"/>
                  </a:ext>
                </a:extLst>
              </a:tr>
              <a:tr h="370840">
                <a:tc>
                  <a:txBody>
                    <a:bodyPr/>
                    <a:lstStyle/>
                    <a:p>
                      <a:r>
                        <a:rPr lang="en-US" dirty="0"/>
                        <a:t>Step 1</a:t>
                      </a:r>
                    </a:p>
                  </a:txBody>
                  <a:tcPr/>
                </a:tc>
                <a:tc>
                  <a:txBody>
                    <a:bodyPr/>
                    <a:lstStyle/>
                    <a:p>
                      <a:r>
                        <a:rPr lang="en-US" dirty="0"/>
                        <a:t>Gender: B= 3.53, </a:t>
                      </a:r>
                      <a:r>
                        <a:rPr lang="en-US" i="1" dirty="0"/>
                        <a:t>p=.05</a:t>
                      </a:r>
                      <a:r>
                        <a:rPr lang="en-US" i="0" dirty="0"/>
                        <a:t>; Male= 152.23     Female= 155.91</a:t>
                      </a:r>
                    </a:p>
                    <a:p>
                      <a:r>
                        <a:rPr lang="en-US" i="0" dirty="0"/>
                        <a:t>ELL Status: </a:t>
                      </a:r>
                      <a:r>
                        <a:rPr lang="en-US" dirty="0"/>
                        <a:t>B=-5.31, </a:t>
                      </a:r>
                      <a:r>
                        <a:rPr lang="en-US" i="1" dirty="0"/>
                        <a:t>p=.03</a:t>
                      </a:r>
                      <a:r>
                        <a:rPr lang="en-US" i="0" dirty="0"/>
                        <a:t>; Not ELL= 158.13     ELL= 150.72</a:t>
                      </a:r>
                    </a:p>
                  </a:txBody>
                  <a:tcPr/>
                </a:tc>
                <a:tc>
                  <a:txBody>
                    <a:bodyPr/>
                    <a:lstStyle/>
                    <a:p>
                      <a:r>
                        <a:rPr lang="en-US" i="0" dirty="0" err="1"/>
                        <a:t>Adj</a:t>
                      </a:r>
                      <a:r>
                        <a:rPr lang="en-US" i="0" dirty="0"/>
                        <a:t> R</a:t>
                      </a:r>
                      <a:r>
                        <a:rPr lang="en-US" i="0" baseline="30000" dirty="0"/>
                        <a:t>2</a:t>
                      </a:r>
                      <a:r>
                        <a:rPr lang="en-US" i="0" baseline="0" dirty="0"/>
                        <a:t> = .14</a:t>
                      </a:r>
                      <a:endParaRPr lang="en-US" i="0" baseline="30000" dirty="0"/>
                    </a:p>
                  </a:txBody>
                  <a:tcPr/>
                </a:tc>
                <a:extLst>
                  <a:ext uri="{0D108BD9-81ED-4DB2-BD59-A6C34878D82A}">
                    <a16:rowId xmlns:a16="http://schemas.microsoft.com/office/drawing/2014/main" val="3311492900"/>
                  </a:ext>
                </a:extLst>
              </a:tr>
              <a:tr h="370840">
                <a:tc>
                  <a:txBody>
                    <a:bodyPr/>
                    <a:lstStyle/>
                    <a:p>
                      <a:r>
                        <a:rPr lang="en-US" dirty="0"/>
                        <a:t>Step 2</a:t>
                      </a:r>
                    </a:p>
                  </a:txBody>
                  <a:tcPr/>
                </a:tc>
                <a:tc>
                  <a:txBody>
                    <a:bodyPr/>
                    <a:lstStyle/>
                    <a:p>
                      <a:r>
                        <a:rPr lang="en-US" dirty="0"/>
                        <a:t>Gender: B= 3.51, </a:t>
                      </a:r>
                      <a:r>
                        <a:rPr lang="en-US" i="1" dirty="0"/>
                        <a:t>p=.04</a:t>
                      </a:r>
                      <a:r>
                        <a:rPr lang="en-US" i="0" dirty="0"/>
                        <a:t>; Male= 152.23     Female= 155.91</a:t>
                      </a:r>
                    </a:p>
                    <a:p>
                      <a:r>
                        <a:rPr lang="en-US" i="0" dirty="0"/>
                        <a:t>PPVT-R: </a:t>
                      </a:r>
                      <a:r>
                        <a:rPr lang="en-US" dirty="0"/>
                        <a:t>B= .29 , </a:t>
                      </a:r>
                      <a:r>
                        <a:rPr lang="en-US" i="1" dirty="0"/>
                        <a:t>p=.00</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err="1"/>
                        <a:t>Adj</a:t>
                      </a:r>
                      <a:r>
                        <a:rPr lang="en-US" i="0" dirty="0"/>
                        <a:t> R</a:t>
                      </a:r>
                      <a:r>
                        <a:rPr lang="en-US" i="0" baseline="30000" dirty="0"/>
                        <a:t>2</a:t>
                      </a:r>
                      <a:r>
                        <a:rPr lang="en-US" i="0" baseline="0" dirty="0"/>
                        <a:t> = .25</a:t>
                      </a:r>
                      <a:endParaRPr lang="en-US" i="0" baseline="30000" dirty="0"/>
                    </a:p>
                    <a:p>
                      <a:r>
                        <a:rPr lang="el-GR" dirty="0"/>
                        <a:t>Δ</a:t>
                      </a:r>
                      <a:r>
                        <a:rPr lang="en-US" i="0" dirty="0"/>
                        <a:t>R</a:t>
                      </a:r>
                      <a:r>
                        <a:rPr lang="en-US" i="0" baseline="30000" dirty="0"/>
                        <a:t>2</a:t>
                      </a:r>
                      <a:r>
                        <a:rPr lang="en-US" i="0" baseline="0" dirty="0"/>
                        <a:t>= .12</a:t>
                      </a:r>
                    </a:p>
                  </a:txBody>
                  <a:tcPr/>
                </a:tc>
                <a:extLst>
                  <a:ext uri="{0D108BD9-81ED-4DB2-BD59-A6C34878D82A}">
                    <a16:rowId xmlns:a16="http://schemas.microsoft.com/office/drawing/2014/main" val="3194514289"/>
                  </a:ext>
                </a:extLst>
              </a:tr>
              <a:tr h="370840">
                <a:tc>
                  <a:txBody>
                    <a:bodyPr/>
                    <a:lstStyle/>
                    <a:p>
                      <a:r>
                        <a:rPr lang="en-US" dirty="0"/>
                        <a:t>Step 3</a:t>
                      </a:r>
                    </a:p>
                  </a:txBody>
                  <a:tcPr/>
                </a:tc>
                <a:tc>
                  <a:txBody>
                    <a:bodyPr/>
                    <a:lstStyle/>
                    <a:p>
                      <a:r>
                        <a:rPr lang="en-US" dirty="0"/>
                        <a:t>Gender: B= 3.13, </a:t>
                      </a:r>
                      <a:r>
                        <a:rPr lang="en-US" i="1" dirty="0"/>
                        <a:t>p=.06</a:t>
                      </a:r>
                      <a:r>
                        <a:rPr lang="en-US" i="0" dirty="0"/>
                        <a:t>; Male= 152.23     Female= 155.91</a:t>
                      </a:r>
                    </a:p>
                    <a:p>
                      <a:r>
                        <a:rPr lang="en-US" i="0" dirty="0"/>
                        <a:t>PPVT-R: </a:t>
                      </a:r>
                      <a:r>
                        <a:rPr lang="en-US" dirty="0"/>
                        <a:t>B= .17 , </a:t>
                      </a:r>
                      <a:r>
                        <a:rPr lang="en-US" i="1" dirty="0"/>
                        <a:t>p=.03</a:t>
                      </a:r>
                    </a:p>
                    <a:p>
                      <a:r>
                        <a:rPr lang="en-US" i="0" dirty="0"/>
                        <a:t>BSRA-3 Pretest: </a:t>
                      </a:r>
                      <a:r>
                        <a:rPr lang="en-US" dirty="0"/>
                        <a:t>B= .22 , </a:t>
                      </a:r>
                      <a:r>
                        <a:rPr lang="en-US" i="1" dirty="0"/>
                        <a:t>p=.01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err="1"/>
                        <a:t>Adj</a:t>
                      </a:r>
                      <a:r>
                        <a:rPr lang="en-US" i="0" dirty="0"/>
                        <a:t> R</a:t>
                      </a:r>
                      <a:r>
                        <a:rPr lang="en-US" i="0" baseline="30000" dirty="0"/>
                        <a:t>2</a:t>
                      </a:r>
                      <a:r>
                        <a:rPr lang="en-US" i="0" baseline="0" dirty="0"/>
                        <a:t> = .30</a:t>
                      </a:r>
                      <a:endParaRPr lang="en-US" i="0" baseline="30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Δ</a:t>
                      </a:r>
                      <a:r>
                        <a:rPr lang="en-US" i="0" dirty="0"/>
                        <a:t>R</a:t>
                      </a:r>
                      <a:r>
                        <a:rPr lang="en-US" i="0" baseline="30000" dirty="0"/>
                        <a:t>2</a:t>
                      </a:r>
                      <a:r>
                        <a:rPr lang="en-US" i="1" baseline="30000" dirty="0"/>
                        <a:t>=</a:t>
                      </a:r>
                      <a:r>
                        <a:rPr lang="en-US" i="0" baseline="0" dirty="0"/>
                        <a:t> .06</a:t>
                      </a:r>
                      <a:endParaRPr lang="en-US" dirty="0"/>
                    </a:p>
                  </a:txBody>
                  <a:tcPr/>
                </a:tc>
                <a:extLst>
                  <a:ext uri="{0D108BD9-81ED-4DB2-BD59-A6C34878D82A}">
                    <a16:rowId xmlns:a16="http://schemas.microsoft.com/office/drawing/2014/main" val="845560183"/>
                  </a:ext>
                </a:extLst>
              </a:tr>
              <a:tr h="370840">
                <a:tc>
                  <a:txBody>
                    <a:bodyPr/>
                    <a:lstStyle/>
                    <a:p>
                      <a:r>
                        <a:rPr lang="en-US" dirty="0"/>
                        <a:t>Step 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PPVT-R: </a:t>
                      </a:r>
                      <a:r>
                        <a:rPr lang="en-US" dirty="0"/>
                        <a:t>B= .13 , </a:t>
                      </a:r>
                      <a:r>
                        <a:rPr lang="en-US" i="1" dirty="0"/>
                        <a:t>p=.07</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LNF: B= .13 , </a:t>
                      </a:r>
                      <a:r>
                        <a:rPr lang="en-US" i="1" dirty="0"/>
                        <a:t>p=.04</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PSF: B= .12 , </a:t>
                      </a:r>
                      <a:r>
                        <a:rPr lang="en-US" i="1" dirty="0"/>
                        <a:t>p=.04</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err="1"/>
                        <a:t>Adj</a:t>
                      </a:r>
                      <a:r>
                        <a:rPr lang="en-US" i="0" dirty="0"/>
                        <a:t> R</a:t>
                      </a:r>
                      <a:r>
                        <a:rPr lang="en-US" i="0" baseline="30000" dirty="0"/>
                        <a:t>2</a:t>
                      </a:r>
                      <a:r>
                        <a:rPr lang="en-US" i="0" baseline="0" dirty="0"/>
                        <a:t> = .42</a:t>
                      </a:r>
                      <a:endParaRPr lang="en-US" i="0" baseline="30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Δ</a:t>
                      </a:r>
                      <a:r>
                        <a:rPr lang="en-US" i="0" dirty="0"/>
                        <a:t>R</a:t>
                      </a:r>
                      <a:r>
                        <a:rPr lang="en-US" i="0" baseline="30000" dirty="0"/>
                        <a:t>2= </a:t>
                      </a:r>
                      <a:r>
                        <a:rPr lang="en-US" i="0" baseline="0" dirty="0"/>
                        <a:t>.12</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3074326869"/>
                  </a:ext>
                </a:extLst>
              </a:tr>
              <a:tr h="370840">
                <a:tc>
                  <a:txBody>
                    <a:bodyPr/>
                    <a:lstStyle/>
                    <a:p>
                      <a:r>
                        <a:rPr lang="en-US" dirty="0"/>
                        <a:t>Step 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LNF: B= .11 , </a:t>
                      </a:r>
                      <a:r>
                        <a:rPr lang="en-US" i="1" dirty="0"/>
                        <a:t>p=.04</a:t>
                      </a:r>
                      <a:endParaRPr lang="en-US" dirty="0"/>
                    </a:p>
                    <a:p>
                      <a:r>
                        <a:rPr lang="en-US" dirty="0"/>
                        <a:t>MAP Reading Fall: B= .64 , </a:t>
                      </a:r>
                      <a:r>
                        <a:rPr lang="en-US" i="1" dirty="0"/>
                        <a:t>p=.00</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err="1"/>
                        <a:t>Adj</a:t>
                      </a:r>
                      <a:r>
                        <a:rPr lang="en-US" i="0" dirty="0"/>
                        <a:t> R</a:t>
                      </a:r>
                      <a:r>
                        <a:rPr lang="en-US" i="0" baseline="30000" dirty="0"/>
                        <a:t>2</a:t>
                      </a:r>
                      <a:r>
                        <a:rPr lang="en-US" i="0" baseline="0" dirty="0"/>
                        <a:t> = .53</a:t>
                      </a:r>
                      <a:endParaRPr lang="en-US" i="0" baseline="30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Δ</a:t>
                      </a:r>
                      <a:r>
                        <a:rPr lang="en-US" i="0" dirty="0"/>
                        <a:t>R</a:t>
                      </a:r>
                      <a:r>
                        <a:rPr lang="en-US" i="0" baseline="30000" dirty="0"/>
                        <a:t>2</a:t>
                      </a:r>
                      <a:r>
                        <a:rPr lang="en-US" i="0" baseline="0" dirty="0"/>
                        <a:t>= .11</a:t>
                      </a:r>
                      <a:endParaRPr lang="en-US" dirty="0"/>
                    </a:p>
                  </a:txBody>
                  <a:tcPr/>
                </a:tc>
                <a:extLst>
                  <a:ext uri="{0D108BD9-81ED-4DB2-BD59-A6C34878D82A}">
                    <a16:rowId xmlns:a16="http://schemas.microsoft.com/office/drawing/2014/main" val="1342800934"/>
                  </a:ext>
                </a:extLst>
              </a:tr>
            </a:tbl>
          </a:graphicData>
        </a:graphic>
      </p:graphicFrame>
    </p:spTree>
    <p:extLst>
      <p:ext uri="{BB962C8B-B14F-4D97-AF65-F5344CB8AC3E}">
        <p14:creationId xmlns:p14="http://schemas.microsoft.com/office/powerpoint/2010/main" val="13186985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7202"/>
            <a:ext cx="10515600" cy="1325563"/>
          </a:xfrm>
        </p:spPr>
        <p:txBody>
          <a:bodyPr>
            <a:normAutofit fontScale="90000"/>
          </a:bodyPr>
          <a:lstStyle/>
          <a:p>
            <a:br>
              <a:rPr lang="en-US" sz="2400" b="1" dirty="0"/>
            </a:br>
            <a:br>
              <a:rPr lang="en-US" sz="2400" b="1" dirty="0"/>
            </a:br>
            <a:r>
              <a:rPr lang="en-US" sz="2400" b="1" dirty="0"/>
              <a:t>Regression Results Predicting 1</a:t>
            </a:r>
            <a:r>
              <a:rPr lang="en-US" sz="2400" b="1" baseline="30000" dirty="0"/>
              <a:t>st</a:t>
            </a:r>
            <a:r>
              <a:rPr lang="en-US" sz="2400" b="1" dirty="0"/>
              <a:t> Grade Reading Achievement (MAP Reading- Spring): N=105</a:t>
            </a:r>
          </a:p>
        </p:txBody>
      </p:sp>
      <p:graphicFrame>
        <p:nvGraphicFramePr>
          <p:cNvPr id="4" name="Table 3"/>
          <p:cNvGraphicFramePr>
            <a:graphicFrameLocks noGrp="1"/>
          </p:cNvGraphicFramePr>
          <p:nvPr>
            <p:extLst>
              <p:ext uri="{D42A27DB-BD31-4B8C-83A1-F6EECF244321}">
                <p14:modId xmlns:p14="http://schemas.microsoft.com/office/powerpoint/2010/main" val="2904526184"/>
              </p:ext>
            </p:extLst>
          </p:nvPr>
        </p:nvGraphicFramePr>
        <p:xfrm>
          <a:off x="990600" y="1683053"/>
          <a:ext cx="10210800" cy="4389120"/>
        </p:xfrm>
        <a:graphic>
          <a:graphicData uri="http://schemas.openxmlformats.org/drawingml/2006/table">
            <a:tbl>
              <a:tblPr firstRow="1" bandRow="1">
                <a:tableStyleId>{5C22544A-7EE6-4342-B048-85BDC9FD1C3A}</a:tableStyleId>
              </a:tblPr>
              <a:tblGrid>
                <a:gridCol w="1151932">
                  <a:extLst>
                    <a:ext uri="{9D8B030D-6E8A-4147-A177-3AD203B41FA5}">
                      <a16:colId xmlns:a16="http://schemas.microsoft.com/office/drawing/2014/main" val="2805608112"/>
                    </a:ext>
                  </a:extLst>
                </a:gridCol>
                <a:gridCol w="6360693">
                  <a:extLst>
                    <a:ext uri="{9D8B030D-6E8A-4147-A177-3AD203B41FA5}">
                      <a16:colId xmlns:a16="http://schemas.microsoft.com/office/drawing/2014/main" val="3804773842"/>
                    </a:ext>
                  </a:extLst>
                </a:gridCol>
                <a:gridCol w="2698175">
                  <a:extLst>
                    <a:ext uri="{9D8B030D-6E8A-4147-A177-3AD203B41FA5}">
                      <a16:colId xmlns:a16="http://schemas.microsoft.com/office/drawing/2014/main" val="2629346814"/>
                    </a:ext>
                  </a:extLst>
                </a:gridCol>
              </a:tblGrid>
              <a:tr h="350657">
                <a:tc>
                  <a:txBody>
                    <a:bodyPr/>
                    <a:lstStyle/>
                    <a:p>
                      <a:endParaRPr lang="en-US" dirty="0"/>
                    </a:p>
                  </a:txBody>
                  <a:tcPr/>
                </a:tc>
                <a:tc>
                  <a:txBody>
                    <a:bodyPr/>
                    <a:lstStyle/>
                    <a:p>
                      <a:pPr algn="ctr"/>
                      <a:r>
                        <a:rPr lang="en-US" dirty="0"/>
                        <a:t>Predictors</a:t>
                      </a:r>
                    </a:p>
                  </a:txBody>
                  <a:tcPr/>
                </a:tc>
                <a:tc>
                  <a:txBody>
                    <a:bodyPr/>
                    <a:lstStyle/>
                    <a:p>
                      <a:pPr algn="ctr"/>
                      <a:r>
                        <a:rPr lang="en-US" dirty="0"/>
                        <a:t>Variance Explained</a:t>
                      </a:r>
                    </a:p>
                  </a:txBody>
                  <a:tcPr/>
                </a:tc>
                <a:extLst>
                  <a:ext uri="{0D108BD9-81ED-4DB2-BD59-A6C34878D82A}">
                    <a16:rowId xmlns:a16="http://schemas.microsoft.com/office/drawing/2014/main" val="51844869"/>
                  </a:ext>
                </a:extLst>
              </a:tr>
              <a:tr h="605243">
                <a:tc>
                  <a:txBody>
                    <a:bodyPr/>
                    <a:lstStyle/>
                    <a:p>
                      <a:r>
                        <a:rPr lang="en-US" dirty="0"/>
                        <a:t>Step 1</a:t>
                      </a:r>
                    </a:p>
                  </a:txBody>
                  <a:tcPr/>
                </a:tc>
                <a:tc>
                  <a:txBody>
                    <a:bodyPr/>
                    <a:lstStyle/>
                    <a:p>
                      <a:r>
                        <a:rPr lang="en-US" i="0" dirty="0"/>
                        <a:t>Lunch Status: </a:t>
                      </a:r>
                      <a:r>
                        <a:rPr lang="en-US" dirty="0"/>
                        <a:t>B= 12.41, </a:t>
                      </a:r>
                      <a:r>
                        <a:rPr lang="en-US" i="1" dirty="0"/>
                        <a:t>p=.02</a:t>
                      </a:r>
                      <a:r>
                        <a:rPr lang="en-US" i="0" dirty="0"/>
                        <a:t>; </a:t>
                      </a:r>
                    </a:p>
                    <a:p>
                      <a:r>
                        <a:rPr lang="en-US" i="0" dirty="0"/>
                        <a:t>Free/Reduced= 172.85   Paid in Full  = 186.68</a:t>
                      </a:r>
                    </a:p>
                  </a:txBody>
                  <a:tcPr/>
                </a:tc>
                <a:tc>
                  <a:txBody>
                    <a:bodyPr/>
                    <a:lstStyle/>
                    <a:p>
                      <a:r>
                        <a:rPr lang="en-US" i="0" dirty="0" err="1"/>
                        <a:t>Adj</a:t>
                      </a:r>
                      <a:r>
                        <a:rPr lang="en-US" i="0" dirty="0"/>
                        <a:t> R</a:t>
                      </a:r>
                      <a:r>
                        <a:rPr lang="en-US" i="0" baseline="30000" dirty="0"/>
                        <a:t>2</a:t>
                      </a:r>
                      <a:r>
                        <a:rPr lang="en-US" i="0" baseline="0" dirty="0"/>
                        <a:t> = .08</a:t>
                      </a:r>
                      <a:endParaRPr lang="en-US" i="0" baseline="30000" dirty="0"/>
                    </a:p>
                  </a:txBody>
                  <a:tcPr/>
                </a:tc>
                <a:extLst>
                  <a:ext uri="{0D108BD9-81ED-4DB2-BD59-A6C34878D82A}">
                    <a16:rowId xmlns:a16="http://schemas.microsoft.com/office/drawing/2014/main" val="3311492900"/>
                  </a:ext>
                </a:extLst>
              </a:tr>
              <a:tr h="605243">
                <a:tc>
                  <a:txBody>
                    <a:bodyPr/>
                    <a:lstStyle/>
                    <a:p>
                      <a:r>
                        <a:rPr lang="en-US" dirty="0"/>
                        <a:t>Step 2</a:t>
                      </a:r>
                    </a:p>
                  </a:txBody>
                  <a:tcPr/>
                </a:tc>
                <a:tc>
                  <a:txBody>
                    <a:bodyPr/>
                    <a:lstStyle/>
                    <a:p>
                      <a:r>
                        <a:rPr lang="en-US" dirty="0"/>
                        <a:t>Lunch Status: B= 10.04, </a:t>
                      </a:r>
                      <a:r>
                        <a:rPr lang="en-US" i="1" dirty="0"/>
                        <a:t>p=.04</a:t>
                      </a:r>
                      <a:r>
                        <a:rPr lang="en-US" i="0" dirty="0"/>
                        <a:t> </a:t>
                      </a:r>
                    </a:p>
                    <a:p>
                      <a:r>
                        <a:rPr lang="en-US" i="0" dirty="0"/>
                        <a:t>PPVT-R: </a:t>
                      </a:r>
                      <a:r>
                        <a:rPr lang="en-US" dirty="0"/>
                        <a:t>B= .57 , </a:t>
                      </a:r>
                      <a:r>
                        <a:rPr lang="en-US" i="1" dirty="0"/>
                        <a:t>p=.00</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err="1"/>
                        <a:t>Adj</a:t>
                      </a:r>
                      <a:r>
                        <a:rPr lang="en-US" i="0" dirty="0"/>
                        <a:t> R</a:t>
                      </a:r>
                      <a:r>
                        <a:rPr lang="en-US" i="0" baseline="30000" dirty="0"/>
                        <a:t>2</a:t>
                      </a:r>
                      <a:r>
                        <a:rPr lang="en-US" i="0" baseline="0" dirty="0"/>
                        <a:t> = .29</a:t>
                      </a:r>
                      <a:endParaRPr lang="en-US" i="0" baseline="30000" dirty="0"/>
                    </a:p>
                    <a:p>
                      <a:r>
                        <a:rPr lang="el-GR" dirty="0"/>
                        <a:t>Δ</a:t>
                      </a:r>
                      <a:r>
                        <a:rPr lang="en-US" i="0" dirty="0"/>
                        <a:t>R</a:t>
                      </a:r>
                      <a:r>
                        <a:rPr lang="en-US" i="0" baseline="30000" dirty="0"/>
                        <a:t>2</a:t>
                      </a:r>
                      <a:r>
                        <a:rPr lang="en-US" i="0" baseline="0" dirty="0"/>
                        <a:t>= .22</a:t>
                      </a:r>
                    </a:p>
                  </a:txBody>
                  <a:tcPr/>
                </a:tc>
                <a:extLst>
                  <a:ext uri="{0D108BD9-81ED-4DB2-BD59-A6C34878D82A}">
                    <a16:rowId xmlns:a16="http://schemas.microsoft.com/office/drawing/2014/main" val="3194514289"/>
                  </a:ext>
                </a:extLst>
              </a:tr>
              <a:tr h="605243">
                <a:tc>
                  <a:txBody>
                    <a:bodyPr/>
                    <a:lstStyle/>
                    <a:p>
                      <a:r>
                        <a:rPr lang="en-US" dirty="0"/>
                        <a:t>Step 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PPVT-R: </a:t>
                      </a:r>
                      <a:r>
                        <a:rPr lang="en-US" dirty="0"/>
                        <a:t>B= .39 , </a:t>
                      </a:r>
                      <a:r>
                        <a:rPr lang="en-US" i="1" dirty="0"/>
                        <a:t>p=.00</a:t>
                      </a:r>
                    </a:p>
                    <a:p>
                      <a:r>
                        <a:rPr lang="en-US" i="0" dirty="0"/>
                        <a:t>BSRA-3 Posttest: </a:t>
                      </a:r>
                      <a:r>
                        <a:rPr lang="en-US" dirty="0"/>
                        <a:t>B= .46 , </a:t>
                      </a:r>
                      <a:r>
                        <a:rPr lang="en-US" i="1" dirty="0"/>
                        <a:t>p=.00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err="1"/>
                        <a:t>Adj</a:t>
                      </a:r>
                      <a:r>
                        <a:rPr lang="en-US" i="0" dirty="0"/>
                        <a:t> R</a:t>
                      </a:r>
                      <a:r>
                        <a:rPr lang="en-US" i="0" baseline="30000" dirty="0"/>
                        <a:t>2</a:t>
                      </a:r>
                      <a:r>
                        <a:rPr lang="en-US" i="0" baseline="0" dirty="0"/>
                        <a:t> = .38</a:t>
                      </a:r>
                      <a:endParaRPr lang="en-US" i="0" baseline="30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Δ</a:t>
                      </a:r>
                      <a:r>
                        <a:rPr lang="en-US" i="0" dirty="0"/>
                        <a:t>R</a:t>
                      </a:r>
                      <a:r>
                        <a:rPr lang="en-US" i="0" baseline="30000" dirty="0"/>
                        <a:t>2</a:t>
                      </a:r>
                      <a:r>
                        <a:rPr lang="en-US" i="1" baseline="30000" dirty="0"/>
                        <a:t>=</a:t>
                      </a:r>
                      <a:r>
                        <a:rPr lang="en-US" i="0" baseline="0" dirty="0"/>
                        <a:t> .09</a:t>
                      </a:r>
                      <a:endParaRPr lang="en-US" dirty="0"/>
                    </a:p>
                  </a:txBody>
                  <a:tcPr/>
                </a:tc>
                <a:extLst>
                  <a:ext uri="{0D108BD9-81ED-4DB2-BD59-A6C34878D82A}">
                    <a16:rowId xmlns:a16="http://schemas.microsoft.com/office/drawing/2014/main" val="845560183"/>
                  </a:ext>
                </a:extLst>
              </a:tr>
              <a:tr h="864633">
                <a:tc>
                  <a:txBody>
                    <a:bodyPr/>
                    <a:lstStyle/>
                    <a:p>
                      <a:r>
                        <a:rPr lang="en-US" dirty="0"/>
                        <a:t>Step 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PPVT-R: </a:t>
                      </a:r>
                      <a:r>
                        <a:rPr lang="en-US" dirty="0"/>
                        <a:t>B= .30 , </a:t>
                      </a:r>
                      <a:r>
                        <a:rPr lang="en-US" i="1" dirty="0"/>
                        <a:t>p=.01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BSRA-3 Posttest: </a:t>
                      </a:r>
                      <a:r>
                        <a:rPr lang="en-US" dirty="0"/>
                        <a:t>B= .29 , </a:t>
                      </a:r>
                      <a:r>
                        <a:rPr lang="en-US" i="1" dirty="0"/>
                        <a:t>p=.02</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LNF: B= .29 , </a:t>
                      </a:r>
                      <a:r>
                        <a:rPr lang="en-US" i="1" dirty="0"/>
                        <a:t>p=.01;     </a:t>
                      </a:r>
                      <a:r>
                        <a:rPr lang="en-US" dirty="0"/>
                        <a:t>PSF: B= .23 , </a:t>
                      </a:r>
                      <a:r>
                        <a:rPr lang="en-US" i="1" dirty="0"/>
                        <a:t>p=.01</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err="1"/>
                        <a:t>Adj</a:t>
                      </a:r>
                      <a:r>
                        <a:rPr lang="en-US" i="0" dirty="0"/>
                        <a:t> R</a:t>
                      </a:r>
                      <a:r>
                        <a:rPr lang="en-US" i="0" baseline="30000" dirty="0"/>
                        <a:t>2</a:t>
                      </a:r>
                      <a:r>
                        <a:rPr lang="en-US" i="0" baseline="0" dirty="0"/>
                        <a:t> = .51</a:t>
                      </a:r>
                      <a:endParaRPr lang="en-US" i="0" baseline="30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Δ</a:t>
                      </a:r>
                      <a:r>
                        <a:rPr lang="en-US" i="0" dirty="0"/>
                        <a:t>R</a:t>
                      </a:r>
                      <a:r>
                        <a:rPr lang="en-US" i="0" baseline="30000" dirty="0"/>
                        <a:t>2= </a:t>
                      </a:r>
                      <a:r>
                        <a:rPr lang="en-US" i="0" baseline="0" dirty="0"/>
                        <a:t>.14</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3074326869"/>
                  </a:ext>
                </a:extLst>
              </a:tr>
              <a:tr h="1124022">
                <a:tc>
                  <a:txBody>
                    <a:bodyPr/>
                    <a:lstStyle/>
                    <a:p>
                      <a:r>
                        <a:rPr lang="en-US" dirty="0"/>
                        <a:t>Step 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PPVT-R: </a:t>
                      </a:r>
                      <a:r>
                        <a:rPr lang="en-US" dirty="0"/>
                        <a:t>B= .24 , </a:t>
                      </a:r>
                      <a:r>
                        <a:rPr lang="en-US" i="1" dirty="0"/>
                        <a:t>p=.01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BSRA-3 Posttest: </a:t>
                      </a:r>
                      <a:r>
                        <a:rPr lang="en-US" dirty="0"/>
                        <a:t>B= .24 , </a:t>
                      </a:r>
                      <a:r>
                        <a:rPr lang="en-US" i="1" dirty="0"/>
                        <a:t>p=.03</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LNF: B= .22 , </a:t>
                      </a:r>
                      <a:r>
                        <a:rPr lang="en-US" i="1" dirty="0"/>
                        <a:t>p=.01;     </a:t>
                      </a:r>
                      <a:r>
                        <a:rPr lang="en-US" dirty="0"/>
                        <a:t>PSF: B= .16 , </a:t>
                      </a:r>
                      <a:r>
                        <a:rPr lang="en-US" i="1" dirty="0"/>
                        <a:t>p=.04</a:t>
                      </a:r>
                      <a:endParaRPr lang="en-US" dirty="0"/>
                    </a:p>
                    <a:p>
                      <a:r>
                        <a:rPr lang="en-US" dirty="0"/>
                        <a:t>MAP Reading Spring Kindergarten: B= .50 , </a:t>
                      </a:r>
                      <a:r>
                        <a:rPr lang="en-US" i="1" dirty="0"/>
                        <a:t>p=.00</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err="1"/>
                        <a:t>Adj</a:t>
                      </a:r>
                      <a:r>
                        <a:rPr lang="en-US" i="0" dirty="0"/>
                        <a:t> R</a:t>
                      </a:r>
                      <a:r>
                        <a:rPr lang="en-US" i="0" baseline="30000" dirty="0"/>
                        <a:t>2</a:t>
                      </a:r>
                      <a:r>
                        <a:rPr lang="en-US" i="0" baseline="0" dirty="0"/>
                        <a:t> = .57</a:t>
                      </a:r>
                      <a:endParaRPr lang="en-US" i="0" baseline="30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Δ</a:t>
                      </a:r>
                      <a:r>
                        <a:rPr lang="en-US" i="0" dirty="0"/>
                        <a:t>R</a:t>
                      </a:r>
                      <a:r>
                        <a:rPr lang="en-US" i="0" baseline="30000" dirty="0"/>
                        <a:t>2</a:t>
                      </a:r>
                      <a:r>
                        <a:rPr lang="en-US" i="0" baseline="0" dirty="0"/>
                        <a:t>= .07</a:t>
                      </a:r>
                      <a:endParaRPr lang="en-US" dirty="0"/>
                    </a:p>
                  </a:txBody>
                  <a:tcPr/>
                </a:tc>
                <a:extLst>
                  <a:ext uri="{0D108BD9-81ED-4DB2-BD59-A6C34878D82A}">
                    <a16:rowId xmlns:a16="http://schemas.microsoft.com/office/drawing/2014/main" val="1342800934"/>
                  </a:ext>
                </a:extLst>
              </a:tr>
            </a:tbl>
          </a:graphicData>
        </a:graphic>
      </p:graphicFrame>
    </p:spTree>
    <p:extLst>
      <p:ext uri="{BB962C8B-B14F-4D97-AF65-F5344CB8AC3E}">
        <p14:creationId xmlns:p14="http://schemas.microsoft.com/office/powerpoint/2010/main" val="13360827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9171" y="898427"/>
            <a:ext cx="10515600" cy="1325563"/>
          </a:xfrm>
        </p:spPr>
        <p:txBody>
          <a:bodyPr>
            <a:normAutofit/>
          </a:bodyPr>
          <a:lstStyle/>
          <a:p>
            <a:r>
              <a:rPr lang="en-US" sz="2400" b="1" dirty="0"/>
              <a:t>Regression Results Predicting 2</a:t>
            </a:r>
            <a:r>
              <a:rPr lang="en-US" sz="2400" b="1" baseline="30000" dirty="0"/>
              <a:t>nd</a:t>
            </a:r>
            <a:r>
              <a:rPr lang="en-US" sz="2400" b="1" dirty="0"/>
              <a:t> Grade Reading Achievement (MAP Reading- Spring): N=105</a:t>
            </a:r>
          </a:p>
        </p:txBody>
      </p:sp>
      <p:graphicFrame>
        <p:nvGraphicFramePr>
          <p:cNvPr id="4" name="Table 3"/>
          <p:cNvGraphicFramePr>
            <a:graphicFrameLocks noGrp="1"/>
          </p:cNvGraphicFramePr>
          <p:nvPr>
            <p:extLst>
              <p:ext uri="{D42A27DB-BD31-4B8C-83A1-F6EECF244321}">
                <p14:modId xmlns:p14="http://schemas.microsoft.com/office/powerpoint/2010/main" val="2794327095"/>
              </p:ext>
            </p:extLst>
          </p:nvPr>
        </p:nvGraphicFramePr>
        <p:xfrm>
          <a:off x="1304679" y="1907467"/>
          <a:ext cx="9582641" cy="3571240"/>
        </p:xfrm>
        <a:graphic>
          <a:graphicData uri="http://schemas.openxmlformats.org/drawingml/2006/table">
            <a:tbl>
              <a:tblPr firstRow="1" bandRow="1">
                <a:tableStyleId>{5C22544A-7EE6-4342-B048-85BDC9FD1C3A}</a:tableStyleId>
              </a:tblPr>
              <a:tblGrid>
                <a:gridCol w="1081066">
                  <a:extLst>
                    <a:ext uri="{9D8B030D-6E8A-4147-A177-3AD203B41FA5}">
                      <a16:colId xmlns:a16="http://schemas.microsoft.com/office/drawing/2014/main" val="2805608112"/>
                    </a:ext>
                  </a:extLst>
                </a:gridCol>
                <a:gridCol w="5969389">
                  <a:extLst>
                    <a:ext uri="{9D8B030D-6E8A-4147-A177-3AD203B41FA5}">
                      <a16:colId xmlns:a16="http://schemas.microsoft.com/office/drawing/2014/main" val="3804773842"/>
                    </a:ext>
                  </a:extLst>
                </a:gridCol>
                <a:gridCol w="2532186">
                  <a:extLst>
                    <a:ext uri="{9D8B030D-6E8A-4147-A177-3AD203B41FA5}">
                      <a16:colId xmlns:a16="http://schemas.microsoft.com/office/drawing/2014/main" val="2629346814"/>
                    </a:ext>
                  </a:extLst>
                </a:gridCol>
              </a:tblGrid>
              <a:tr h="370840">
                <a:tc>
                  <a:txBody>
                    <a:bodyPr/>
                    <a:lstStyle/>
                    <a:p>
                      <a:endParaRPr lang="en-US" dirty="0"/>
                    </a:p>
                  </a:txBody>
                  <a:tcPr/>
                </a:tc>
                <a:tc>
                  <a:txBody>
                    <a:bodyPr/>
                    <a:lstStyle/>
                    <a:p>
                      <a:pPr algn="ctr"/>
                      <a:r>
                        <a:rPr lang="en-US" dirty="0"/>
                        <a:t>Predictors</a:t>
                      </a:r>
                    </a:p>
                  </a:txBody>
                  <a:tcPr/>
                </a:tc>
                <a:tc>
                  <a:txBody>
                    <a:bodyPr/>
                    <a:lstStyle/>
                    <a:p>
                      <a:pPr algn="ctr"/>
                      <a:r>
                        <a:rPr lang="en-US" dirty="0"/>
                        <a:t>Variance Explained</a:t>
                      </a:r>
                    </a:p>
                  </a:txBody>
                  <a:tcPr/>
                </a:tc>
                <a:extLst>
                  <a:ext uri="{0D108BD9-81ED-4DB2-BD59-A6C34878D82A}">
                    <a16:rowId xmlns:a16="http://schemas.microsoft.com/office/drawing/2014/main" val="51844869"/>
                  </a:ext>
                </a:extLst>
              </a:tr>
              <a:tr h="370840">
                <a:tc>
                  <a:txBody>
                    <a:bodyPr/>
                    <a:lstStyle/>
                    <a:p>
                      <a:r>
                        <a:rPr lang="en-US" dirty="0"/>
                        <a:t>Step 1</a:t>
                      </a:r>
                    </a:p>
                  </a:txBody>
                  <a:tcPr/>
                </a:tc>
                <a:tc>
                  <a:txBody>
                    <a:bodyPr/>
                    <a:lstStyle/>
                    <a:p>
                      <a:r>
                        <a:rPr lang="en-US" i="0" dirty="0"/>
                        <a:t>Lunch Status: </a:t>
                      </a:r>
                      <a:r>
                        <a:rPr lang="en-US" dirty="0"/>
                        <a:t>B= 7.29, </a:t>
                      </a:r>
                      <a:r>
                        <a:rPr lang="en-US" i="1" dirty="0"/>
                        <a:t>p=.08</a:t>
                      </a:r>
                      <a:r>
                        <a:rPr lang="en-US" i="0" dirty="0"/>
                        <a:t>; </a:t>
                      </a:r>
                    </a:p>
                    <a:p>
                      <a:r>
                        <a:rPr lang="en-US" i="0" dirty="0"/>
                        <a:t>Free/Reduced= 185.75   Paid in Full  = 196.55</a:t>
                      </a:r>
                    </a:p>
                  </a:txBody>
                  <a:tcPr/>
                </a:tc>
                <a:tc>
                  <a:txBody>
                    <a:bodyPr/>
                    <a:lstStyle/>
                    <a:p>
                      <a:r>
                        <a:rPr lang="en-US" i="0" dirty="0" err="1"/>
                        <a:t>Adj</a:t>
                      </a:r>
                      <a:r>
                        <a:rPr lang="en-US" i="0" dirty="0"/>
                        <a:t> R</a:t>
                      </a:r>
                      <a:r>
                        <a:rPr lang="en-US" i="0" baseline="30000" dirty="0"/>
                        <a:t>2</a:t>
                      </a:r>
                      <a:r>
                        <a:rPr lang="en-US" i="0" baseline="0" dirty="0"/>
                        <a:t> = .11</a:t>
                      </a:r>
                      <a:endParaRPr lang="en-US" i="0" baseline="30000" dirty="0"/>
                    </a:p>
                  </a:txBody>
                  <a:tcPr/>
                </a:tc>
                <a:extLst>
                  <a:ext uri="{0D108BD9-81ED-4DB2-BD59-A6C34878D82A}">
                    <a16:rowId xmlns:a16="http://schemas.microsoft.com/office/drawing/2014/main" val="3311492900"/>
                  </a:ext>
                </a:extLst>
              </a:tr>
              <a:tr h="370840">
                <a:tc>
                  <a:txBody>
                    <a:bodyPr/>
                    <a:lstStyle/>
                    <a:p>
                      <a:r>
                        <a:rPr lang="en-US" dirty="0"/>
                        <a:t>Step 2</a:t>
                      </a:r>
                    </a:p>
                  </a:txBody>
                  <a:tcPr/>
                </a:tc>
                <a:tc>
                  <a:txBody>
                    <a:bodyPr/>
                    <a:lstStyle/>
                    <a:p>
                      <a:r>
                        <a:rPr lang="en-US" dirty="0"/>
                        <a:t>Lunch Status: B= 7.22, </a:t>
                      </a:r>
                      <a:r>
                        <a:rPr lang="en-US" i="1" dirty="0"/>
                        <a:t>p=.07</a:t>
                      </a:r>
                      <a:r>
                        <a:rPr lang="en-US" i="0" dirty="0"/>
                        <a:t> </a:t>
                      </a:r>
                    </a:p>
                    <a:p>
                      <a:r>
                        <a:rPr lang="en-US" i="0" dirty="0"/>
                        <a:t>PPVT-R: </a:t>
                      </a:r>
                      <a:r>
                        <a:rPr lang="en-US" dirty="0"/>
                        <a:t>B= .34 , </a:t>
                      </a:r>
                      <a:r>
                        <a:rPr lang="en-US" i="1" dirty="0"/>
                        <a:t>p=.00</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err="1"/>
                        <a:t>Adj</a:t>
                      </a:r>
                      <a:r>
                        <a:rPr lang="en-US" i="0" dirty="0"/>
                        <a:t> R</a:t>
                      </a:r>
                      <a:r>
                        <a:rPr lang="en-US" i="0" baseline="30000" dirty="0"/>
                        <a:t>2</a:t>
                      </a:r>
                      <a:r>
                        <a:rPr lang="en-US" i="0" baseline="0" dirty="0"/>
                        <a:t> = .21</a:t>
                      </a:r>
                      <a:endParaRPr lang="en-US" i="0" baseline="30000" dirty="0"/>
                    </a:p>
                    <a:p>
                      <a:r>
                        <a:rPr lang="el-GR" dirty="0"/>
                        <a:t>Δ</a:t>
                      </a:r>
                      <a:r>
                        <a:rPr lang="en-US" i="0" dirty="0"/>
                        <a:t>R</a:t>
                      </a:r>
                      <a:r>
                        <a:rPr lang="en-US" i="0" baseline="30000" dirty="0"/>
                        <a:t>2</a:t>
                      </a:r>
                      <a:r>
                        <a:rPr lang="en-US" i="0" baseline="0" dirty="0"/>
                        <a:t>= .11</a:t>
                      </a:r>
                    </a:p>
                  </a:txBody>
                  <a:tcPr/>
                </a:tc>
                <a:extLst>
                  <a:ext uri="{0D108BD9-81ED-4DB2-BD59-A6C34878D82A}">
                    <a16:rowId xmlns:a16="http://schemas.microsoft.com/office/drawing/2014/main" val="3194514289"/>
                  </a:ext>
                </a:extLst>
              </a:tr>
              <a:tr h="370840">
                <a:tc>
                  <a:txBody>
                    <a:bodyPr/>
                    <a:lstStyle/>
                    <a:p>
                      <a:r>
                        <a:rPr lang="en-US" dirty="0"/>
                        <a:t>Step 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PPVT-R: </a:t>
                      </a:r>
                      <a:r>
                        <a:rPr lang="en-US" dirty="0"/>
                        <a:t>B= .19 , </a:t>
                      </a:r>
                      <a:r>
                        <a:rPr lang="en-US" i="1" dirty="0"/>
                        <a:t>p=.06</a:t>
                      </a:r>
                    </a:p>
                    <a:p>
                      <a:r>
                        <a:rPr lang="en-US" i="0" dirty="0"/>
                        <a:t>BSRA-3 Posttest: </a:t>
                      </a:r>
                      <a:r>
                        <a:rPr lang="en-US" dirty="0"/>
                        <a:t>B= .34 , </a:t>
                      </a:r>
                      <a:r>
                        <a:rPr lang="en-US" i="1" dirty="0"/>
                        <a:t>p=.00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err="1"/>
                        <a:t>Adj</a:t>
                      </a:r>
                      <a:r>
                        <a:rPr lang="en-US" i="0" dirty="0"/>
                        <a:t> R</a:t>
                      </a:r>
                      <a:r>
                        <a:rPr lang="en-US" i="0" baseline="30000" dirty="0"/>
                        <a:t>2</a:t>
                      </a:r>
                      <a:r>
                        <a:rPr lang="en-US" i="0" baseline="0" dirty="0"/>
                        <a:t> = .28</a:t>
                      </a:r>
                      <a:endParaRPr lang="en-US" i="0" baseline="30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Δ</a:t>
                      </a:r>
                      <a:r>
                        <a:rPr lang="en-US" i="0" dirty="0"/>
                        <a:t>R</a:t>
                      </a:r>
                      <a:r>
                        <a:rPr lang="en-US" i="0" baseline="30000" dirty="0"/>
                        <a:t>2</a:t>
                      </a:r>
                      <a:r>
                        <a:rPr lang="en-US" i="1" baseline="30000" dirty="0"/>
                        <a:t>=</a:t>
                      </a:r>
                      <a:r>
                        <a:rPr lang="en-US" i="0" baseline="0" dirty="0"/>
                        <a:t> .07</a:t>
                      </a:r>
                      <a:endParaRPr lang="en-US" dirty="0"/>
                    </a:p>
                  </a:txBody>
                  <a:tcPr/>
                </a:tc>
                <a:extLst>
                  <a:ext uri="{0D108BD9-81ED-4DB2-BD59-A6C34878D82A}">
                    <a16:rowId xmlns:a16="http://schemas.microsoft.com/office/drawing/2014/main" val="845560183"/>
                  </a:ext>
                </a:extLst>
              </a:tr>
              <a:tr h="164839">
                <a:tc>
                  <a:txBody>
                    <a:bodyPr/>
                    <a:lstStyle/>
                    <a:p>
                      <a:r>
                        <a:rPr lang="en-US" dirty="0"/>
                        <a:t>Step 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BSRA-3 Posttest: </a:t>
                      </a:r>
                      <a:r>
                        <a:rPr lang="en-US" dirty="0"/>
                        <a:t>B= .19 , </a:t>
                      </a:r>
                      <a:r>
                        <a:rPr lang="en-US" i="1" dirty="0"/>
                        <a:t>p=.06</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LNF: B= .36 , </a:t>
                      </a:r>
                      <a:r>
                        <a:rPr lang="en-US" i="1" dirty="0"/>
                        <a:t>p=.00</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err="1"/>
                        <a:t>Adj</a:t>
                      </a:r>
                      <a:r>
                        <a:rPr lang="en-US" i="0" dirty="0"/>
                        <a:t> R</a:t>
                      </a:r>
                      <a:r>
                        <a:rPr lang="en-US" i="0" baseline="30000" dirty="0"/>
                        <a:t>2</a:t>
                      </a:r>
                      <a:r>
                        <a:rPr lang="en-US" i="0" baseline="0" dirty="0"/>
                        <a:t> = .43</a:t>
                      </a:r>
                      <a:endParaRPr lang="en-US" i="0" baseline="30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Δ</a:t>
                      </a:r>
                      <a:r>
                        <a:rPr lang="en-US" i="0" dirty="0"/>
                        <a:t>R</a:t>
                      </a:r>
                      <a:r>
                        <a:rPr lang="en-US" i="0" baseline="30000" dirty="0"/>
                        <a:t>2= </a:t>
                      </a:r>
                      <a:r>
                        <a:rPr lang="en-US" i="0" baseline="0" dirty="0"/>
                        <a:t>.15</a:t>
                      </a:r>
                      <a:endParaRPr lang="en-US" dirty="0"/>
                    </a:p>
                  </a:txBody>
                  <a:tcPr/>
                </a:tc>
                <a:extLst>
                  <a:ext uri="{0D108BD9-81ED-4DB2-BD59-A6C34878D82A}">
                    <a16:rowId xmlns:a16="http://schemas.microsoft.com/office/drawing/2014/main" val="3074326869"/>
                  </a:ext>
                </a:extLst>
              </a:tr>
              <a:tr h="370840">
                <a:tc>
                  <a:txBody>
                    <a:bodyPr/>
                    <a:lstStyle/>
                    <a:p>
                      <a:r>
                        <a:rPr lang="en-US" dirty="0"/>
                        <a:t>Step 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LNF: B= .29 , </a:t>
                      </a:r>
                      <a:r>
                        <a:rPr lang="en-US" i="1" dirty="0"/>
                        <a:t>p=.00</a:t>
                      </a:r>
                      <a:endParaRPr lang="en-US" dirty="0"/>
                    </a:p>
                    <a:p>
                      <a:r>
                        <a:rPr lang="en-US" dirty="0"/>
                        <a:t>MAP Reading Spring Kindergarten: B= .36 , </a:t>
                      </a:r>
                      <a:r>
                        <a:rPr lang="en-US" i="1" dirty="0"/>
                        <a:t>p=.00</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err="1"/>
                        <a:t>Adj</a:t>
                      </a:r>
                      <a:r>
                        <a:rPr lang="en-US" i="0" dirty="0"/>
                        <a:t> R</a:t>
                      </a:r>
                      <a:r>
                        <a:rPr lang="en-US" i="0" baseline="30000" dirty="0"/>
                        <a:t>2</a:t>
                      </a:r>
                      <a:r>
                        <a:rPr lang="en-US" i="0" baseline="0" dirty="0"/>
                        <a:t> = .47</a:t>
                      </a:r>
                      <a:endParaRPr lang="en-US" i="0" baseline="30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Δ</a:t>
                      </a:r>
                      <a:r>
                        <a:rPr lang="en-US" i="0" dirty="0"/>
                        <a:t>R</a:t>
                      </a:r>
                      <a:r>
                        <a:rPr lang="en-US" i="0" baseline="30000" dirty="0"/>
                        <a:t>2</a:t>
                      </a:r>
                      <a:r>
                        <a:rPr lang="en-US" i="0" baseline="0" dirty="0"/>
                        <a:t>= .05</a:t>
                      </a:r>
                      <a:endParaRPr lang="en-US" dirty="0"/>
                    </a:p>
                  </a:txBody>
                  <a:tcPr/>
                </a:tc>
                <a:extLst>
                  <a:ext uri="{0D108BD9-81ED-4DB2-BD59-A6C34878D82A}">
                    <a16:rowId xmlns:a16="http://schemas.microsoft.com/office/drawing/2014/main" val="1342800934"/>
                  </a:ext>
                </a:extLst>
              </a:tr>
            </a:tbl>
          </a:graphicData>
        </a:graphic>
      </p:graphicFrame>
    </p:spTree>
    <p:extLst>
      <p:ext uri="{BB962C8B-B14F-4D97-AF65-F5344CB8AC3E}">
        <p14:creationId xmlns:p14="http://schemas.microsoft.com/office/powerpoint/2010/main" val="14535813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46" y="769572"/>
            <a:ext cx="10515600" cy="971305"/>
          </a:xfrm>
        </p:spPr>
        <p:txBody>
          <a:bodyPr>
            <a:normAutofit/>
          </a:bodyPr>
          <a:lstStyle/>
          <a:p>
            <a:r>
              <a:rPr lang="en-US" sz="2400" b="1" dirty="0"/>
              <a:t>Regression Results Predicting 3</a:t>
            </a:r>
            <a:r>
              <a:rPr lang="en-US" sz="2400" b="1" baseline="30000" dirty="0"/>
              <a:t>rd</a:t>
            </a:r>
            <a:r>
              <a:rPr lang="en-US" sz="2400" b="1" dirty="0"/>
              <a:t> Grade Reading Achievement (MAP Reading- Spring): N=98</a:t>
            </a:r>
          </a:p>
        </p:txBody>
      </p:sp>
      <p:graphicFrame>
        <p:nvGraphicFramePr>
          <p:cNvPr id="4" name="Table 3"/>
          <p:cNvGraphicFramePr>
            <a:graphicFrameLocks noGrp="1"/>
          </p:cNvGraphicFramePr>
          <p:nvPr>
            <p:extLst>
              <p:ext uri="{D42A27DB-BD31-4B8C-83A1-F6EECF244321}">
                <p14:modId xmlns:p14="http://schemas.microsoft.com/office/powerpoint/2010/main" val="3278743936"/>
              </p:ext>
            </p:extLst>
          </p:nvPr>
        </p:nvGraphicFramePr>
        <p:xfrm>
          <a:off x="1304679" y="1601410"/>
          <a:ext cx="9641744" cy="4394200"/>
        </p:xfrm>
        <a:graphic>
          <a:graphicData uri="http://schemas.openxmlformats.org/drawingml/2006/table">
            <a:tbl>
              <a:tblPr firstRow="1" bandRow="1">
                <a:tableStyleId>{5C22544A-7EE6-4342-B048-85BDC9FD1C3A}</a:tableStyleId>
              </a:tblPr>
              <a:tblGrid>
                <a:gridCol w="1087734">
                  <a:extLst>
                    <a:ext uri="{9D8B030D-6E8A-4147-A177-3AD203B41FA5}">
                      <a16:colId xmlns:a16="http://schemas.microsoft.com/office/drawing/2014/main" val="2805608112"/>
                    </a:ext>
                  </a:extLst>
                </a:gridCol>
                <a:gridCol w="6006206">
                  <a:extLst>
                    <a:ext uri="{9D8B030D-6E8A-4147-A177-3AD203B41FA5}">
                      <a16:colId xmlns:a16="http://schemas.microsoft.com/office/drawing/2014/main" val="3804773842"/>
                    </a:ext>
                  </a:extLst>
                </a:gridCol>
                <a:gridCol w="2547804">
                  <a:extLst>
                    <a:ext uri="{9D8B030D-6E8A-4147-A177-3AD203B41FA5}">
                      <a16:colId xmlns:a16="http://schemas.microsoft.com/office/drawing/2014/main" val="2629346814"/>
                    </a:ext>
                  </a:extLst>
                </a:gridCol>
              </a:tblGrid>
              <a:tr h="370840">
                <a:tc>
                  <a:txBody>
                    <a:bodyPr/>
                    <a:lstStyle/>
                    <a:p>
                      <a:endParaRPr lang="en-US" dirty="0"/>
                    </a:p>
                  </a:txBody>
                  <a:tcPr/>
                </a:tc>
                <a:tc>
                  <a:txBody>
                    <a:bodyPr/>
                    <a:lstStyle/>
                    <a:p>
                      <a:pPr algn="ctr"/>
                      <a:r>
                        <a:rPr lang="en-US" dirty="0"/>
                        <a:t>Predictors</a:t>
                      </a:r>
                    </a:p>
                  </a:txBody>
                  <a:tcPr/>
                </a:tc>
                <a:tc>
                  <a:txBody>
                    <a:bodyPr/>
                    <a:lstStyle/>
                    <a:p>
                      <a:pPr algn="ctr"/>
                      <a:r>
                        <a:rPr lang="en-US" dirty="0"/>
                        <a:t>Variance Explained</a:t>
                      </a:r>
                    </a:p>
                  </a:txBody>
                  <a:tcPr/>
                </a:tc>
                <a:extLst>
                  <a:ext uri="{0D108BD9-81ED-4DB2-BD59-A6C34878D82A}">
                    <a16:rowId xmlns:a16="http://schemas.microsoft.com/office/drawing/2014/main" val="51844869"/>
                  </a:ext>
                </a:extLst>
              </a:tr>
              <a:tr h="370840">
                <a:tc>
                  <a:txBody>
                    <a:bodyPr/>
                    <a:lstStyle/>
                    <a:p>
                      <a:r>
                        <a:rPr lang="en-US" dirty="0"/>
                        <a:t>Step 1</a:t>
                      </a:r>
                    </a:p>
                  </a:txBody>
                  <a:tcPr/>
                </a:tc>
                <a:tc>
                  <a:txBody>
                    <a:bodyPr/>
                    <a:lstStyle/>
                    <a:p>
                      <a:r>
                        <a:rPr lang="en-US" i="0" dirty="0"/>
                        <a:t>Lunch Status: </a:t>
                      </a:r>
                      <a:r>
                        <a:rPr lang="en-US" dirty="0"/>
                        <a:t>B= 7.29, </a:t>
                      </a:r>
                      <a:r>
                        <a:rPr lang="en-US" i="1" dirty="0"/>
                        <a:t>p=.08</a:t>
                      </a:r>
                      <a:r>
                        <a:rPr lang="en-US" i="0" dirty="0"/>
                        <a:t>; </a:t>
                      </a:r>
                    </a:p>
                    <a:p>
                      <a:r>
                        <a:rPr lang="en-US" i="0" dirty="0"/>
                        <a:t>Free/Reduced= 195.00   Paid in Full  = 205.38</a:t>
                      </a:r>
                    </a:p>
                  </a:txBody>
                  <a:tcPr/>
                </a:tc>
                <a:tc>
                  <a:txBody>
                    <a:bodyPr/>
                    <a:lstStyle/>
                    <a:p>
                      <a:r>
                        <a:rPr lang="en-US" i="0" dirty="0" err="1"/>
                        <a:t>Adj</a:t>
                      </a:r>
                      <a:r>
                        <a:rPr lang="en-US" i="0" dirty="0"/>
                        <a:t> R</a:t>
                      </a:r>
                      <a:r>
                        <a:rPr lang="en-US" i="0" baseline="30000" dirty="0"/>
                        <a:t>2</a:t>
                      </a:r>
                      <a:r>
                        <a:rPr lang="en-US" i="0" baseline="0" dirty="0"/>
                        <a:t> = .04</a:t>
                      </a:r>
                      <a:endParaRPr lang="en-US" i="0" baseline="30000" dirty="0"/>
                    </a:p>
                  </a:txBody>
                  <a:tcPr/>
                </a:tc>
                <a:extLst>
                  <a:ext uri="{0D108BD9-81ED-4DB2-BD59-A6C34878D82A}">
                    <a16:rowId xmlns:a16="http://schemas.microsoft.com/office/drawing/2014/main" val="3311492900"/>
                  </a:ext>
                </a:extLst>
              </a:tr>
              <a:tr h="370840">
                <a:tc>
                  <a:txBody>
                    <a:bodyPr/>
                    <a:lstStyle/>
                    <a:p>
                      <a:r>
                        <a:rPr lang="en-US" dirty="0"/>
                        <a:t>Step 2</a:t>
                      </a:r>
                    </a:p>
                  </a:txBody>
                  <a:tcPr/>
                </a:tc>
                <a:tc>
                  <a:txBody>
                    <a:bodyPr/>
                    <a:lstStyle/>
                    <a:p>
                      <a:r>
                        <a:rPr lang="en-US" dirty="0"/>
                        <a:t>Ethnicity: B= 10.34, </a:t>
                      </a:r>
                      <a:r>
                        <a:rPr lang="en-US" i="1" dirty="0"/>
                        <a:t>p=.06</a:t>
                      </a:r>
                    </a:p>
                    <a:p>
                      <a:r>
                        <a:rPr lang="en-US" i="0" dirty="0"/>
                        <a:t>White= 199.55     Hispanic= 195.37</a:t>
                      </a:r>
                    </a:p>
                    <a:p>
                      <a:r>
                        <a:rPr lang="en-US" i="0" dirty="0"/>
                        <a:t>PPVT-R: </a:t>
                      </a:r>
                      <a:r>
                        <a:rPr lang="en-US" dirty="0"/>
                        <a:t>B= .56 , </a:t>
                      </a:r>
                      <a:r>
                        <a:rPr lang="en-US" i="1" dirty="0"/>
                        <a:t>p=.00</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err="1"/>
                        <a:t>Adj</a:t>
                      </a:r>
                      <a:r>
                        <a:rPr lang="en-US" i="0" dirty="0"/>
                        <a:t> R</a:t>
                      </a:r>
                      <a:r>
                        <a:rPr lang="en-US" i="0" baseline="30000" dirty="0"/>
                        <a:t>2</a:t>
                      </a:r>
                      <a:r>
                        <a:rPr lang="en-US" i="0" baseline="0" dirty="0"/>
                        <a:t> = .26</a:t>
                      </a:r>
                      <a:endParaRPr lang="en-US" i="0" baseline="30000" dirty="0"/>
                    </a:p>
                    <a:p>
                      <a:r>
                        <a:rPr lang="el-GR" dirty="0"/>
                        <a:t>Δ</a:t>
                      </a:r>
                      <a:r>
                        <a:rPr lang="en-US" i="0" dirty="0"/>
                        <a:t>R</a:t>
                      </a:r>
                      <a:r>
                        <a:rPr lang="en-US" i="0" baseline="30000" dirty="0"/>
                        <a:t>2</a:t>
                      </a:r>
                      <a:r>
                        <a:rPr lang="en-US" i="0" baseline="0" dirty="0"/>
                        <a:t>= .22</a:t>
                      </a:r>
                    </a:p>
                  </a:txBody>
                  <a:tcPr/>
                </a:tc>
                <a:extLst>
                  <a:ext uri="{0D108BD9-81ED-4DB2-BD59-A6C34878D82A}">
                    <a16:rowId xmlns:a16="http://schemas.microsoft.com/office/drawing/2014/main" val="3194514289"/>
                  </a:ext>
                </a:extLst>
              </a:tr>
              <a:tr h="370840">
                <a:tc>
                  <a:txBody>
                    <a:bodyPr/>
                    <a:lstStyle/>
                    <a:p>
                      <a:r>
                        <a:rPr lang="en-US" dirty="0"/>
                        <a:t>Step 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PPVT-R: </a:t>
                      </a:r>
                      <a:r>
                        <a:rPr lang="en-US" dirty="0"/>
                        <a:t>B= .35 , </a:t>
                      </a:r>
                      <a:r>
                        <a:rPr lang="en-US" i="1" dirty="0"/>
                        <a:t>p=.00</a:t>
                      </a:r>
                    </a:p>
                    <a:p>
                      <a:r>
                        <a:rPr lang="en-US" i="0" dirty="0"/>
                        <a:t>BSRA-3 Posttest: </a:t>
                      </a:r>
                      <a:r>
                        <a:rPr lang="en-US" dirty="0"/>
                        <a:t>B= .51 , </a:t>
                      </a:r>
                      <a:r>
                        <a:rPr lang="en-US" i="1" dirty="0"/>
                        <a:t>p=.00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err="1"/>
                        <a:t>Adj</a:t>
                      </a:r>
                      <a:r>
                        <a:rPr lang="en-US" i="0" dirty="0"/>
                        <a:t> R</a:t>
                      </a:r>
                      <a:r>
                        <a:rPr lang="en-US" i="0" baseline="30000" dirty="0"/>
                        <a:t>2</a:t>
                      </a:r>
                      <a:r>
                        <a:rPr lang="en-US" i="0" baseline="0" dirty="0"/>
                        <a:t> = .38</a:t>
                      </a:r>
                      <a:endParaRPr lang="en-US" i="0" baseline="30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Δ</a:t>
                      </a:r>
                      <a:r>
                        <a:rPr lang="en-US" i="0" dirty="0"/>
                        <a:t>R</a:t>
                      </a:r>
                      <a:r>
                        <a:rPr lang="en-US" i="0" baseline="30000" dirty="0"/>
                        <a:t>2</a:t>
                      </a:r>
                      <a:r>
                        <a:rPr lang="en-US" i="1" baseline="30000" dirty="0"/>
                        <a:t>=</a:t>
                      </a:r>
                      <a:r>
                        <a:rPr lang="en-US" i="0" baseline="0" dirty="0"/>
                        <a:t> .11</a:t>
                      </a:r>
                      <a:endParaRPr lang="en-US" dirty="0"/>
                    </a:p>
                  </a:txBody>
                  <a:tcPr/>
                </a:tc>
                <a:extLst>
                  <a:ext uri="{0D108BD9-81ED-4DB2-BD59-A6C34878D82A}">
                    <a16:rowId xmlns:a16="http://schemas.microsoft.com/office/drawing/2014/main" val="845560183"/>
                  </a:ext>
                </a:extLst>
              </a:tr>
              <a:tr h="164839">
                <a:tc>
                  <a:txBody>
                    <a:bodyPr/>
                    <a:lstStyle/>
                    <a:p>
                      <a:r>
                        <a:rPr lang="en-US" dirty="0"/>
                        <a:t>Step 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PPVT-R: </a:t>
                      </a:r>
                      <a:r>
                        <a:rPr lang="en-US" dirty="0"/>
                        <a:t>B= .30 , </a:t>
                      </a:r>
                      <a:r>
                        <a:rPr lang="en-US" i="1" dirty="0"/>
                        <a:t>p=.01</a:t>
                      </a:r>
                      <a:endParaRPr lang="en-US"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BSRA-3 Posttest: </a:t>
                      </a:r>
                      <a:r>
                        <a:rPr lang="en-US" dirty="0"/>
                        <a:t>B= .35 , </a:t>
                      </a:r>
                      <a:r>
                        <a:rPr lang="en-US" i="1" dirty="0"/>
                        <a:t>p=.01</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LNF: B= .21 , </a:t>
                      </a:r>
                      <a:r>
                        <a:rPr lang="en-US" i="1" dirty="0"/>
                        <a:t>p=.04</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err="1"/>
                        <a:t>Adj</a:t>
                      </a:r>
                      <a:r>
                        <a:rPr lang="en-US" i="0" dirty="0"/>
                        <a:t> R</a:t>
                      </a:r>
                      <a:r>
                        <a:rPr lang="en-US" i="0" baseline="30000" dirty="0"/>
                        <a:t>2</a:t>
                      </a:r>
                      <a:r>
                        <a:rPr lang="en-US" i="0" baseline="0" dirty="0"/>
                        <a:t> = .43</a:t>
                      </a:r>
                      <a:endParaRPr lang="en-US" i="0" baseline="30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Δ</a:t>
                      </a:r>
                      <a:r>
                        <a:rPr lang="en-US" i="0" dirty="0"/>
                        <a:t>R</a:t>
                      </a:r>
                      <a:r>
                        <a:rPr lang="en-US" i="0" baseline="30000" dirty="0"/>
                        <a:t>2= </a:t>
                      </a:r>
                      <a:r>
                        <a:rPr lang="en-US" i="0" baseline="0" dirty="0"/>
                        <a:t>.07</a:t>
                      </a:r>
                      <a:endParaRPr lang="en-US" dirty="0"/>
                    </a:p>
                  </a:txBody>
                  <a:tcPr/>
                </a:tc>
                <a:extLst>
                  <a:ext uri="{0D108BD9-81ED-4DB2-BD59-A6C34878D82A}">
                    <a16:rowId xmlns:a16="http://schemas.microsoft.com/office/drawing/2014/main" val="3074326869"/>
                  </a:ext>
                </a:extLst>
              </a:tr>
              <a:tr h="370840">
                <a:tc>
                  <a:txBody>
                    <a:bodyPr/>
                    <a:lstStyle/>
                    <a:p>
                      <a:r>
                        <a:rPr lang="en-US" dirty="0"/>
                        <a:t>Step 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PPVT-R: </a:t>
                      </a:r>
                      <a:r>
                        <a:rPr lang="en-US" dirty="0"/>
                        <a:t>B= .24 , </a:t>
                      </a:r>
                      <a:r>
                        <a:rPr lang="en-US" i="1" dirty="0"/>
                        <a:t>p=.02</a:t>
                      </a:r>
                      <a:endParaRPr lang="en-US"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BSRA-3 Posttest: </a:t>
                      </a:r>
                      <a:r>
                        <a:rPr lang="en-US" dirty="0"/>
                        <a:t>B= .29 , </a:t>
                      </a:r>
                      <a:r>
                        <a:rPr lang="en-US" i="1" dirty="0"/>
                        <a:t>p=.02</a:t>
                      </a:r>
                      <a:endParaRPr lang="en-US" dirty="0"/>
                    </a:p>
                    <a:p>
                      <a:r>
                        <a:rPr lang="en-US" dirty="0"/>
                        <a:t>MAP Reading Spring Kindergarten: B= .50 , </a:t>
                      </a:r>
                      <a:r>
                        <a:rPr lang="en-US" i="1" dirty="0"/>
                        <a:t>p=.00</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err="1"/>
                        <a:t>Adj</a:t>
                      </a:r>
                      <a:r>
                        <a:rPr lang="en-US" i="0" dirty="0"/>
                        <a:t> R</a:t>
                      </a:r>
                      <a:r>
                        <a:rPr lang="en-US" i="0" baseline="30000" dirty="0"/>
                        <a:t>2</a:t>
                      </a:r>
                      <a:r>
                        <a:rPr lang="en-US" i="0" baseline="0" dirty="0"/>
                        <a:t> = .51</a:t>
                      </a:r>
                      <a:endParaRPr lang="en-US" i="0" baseline="30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Δ</a:t>
                      </a:r>
                      <a:r>
                        <a:rPr lang="en-US" i="0" dirty="0"/>
                        <a:t>R</a:t>
                      </a:r>
                      <a:r>
                        <a:rPr lang="en-US" i="0" baseline="30000" dirty="0"/>
                        <a:t>2</a:t>
                      </a:r>
                      <a:r>
                        <a:rPr lang="en-US" i="0" baseline="0" dirty="0"/>
                        <a:t>= .07</a:t>
                      </a:r>
                      <a:endParaRPr lang="en-US" dirty="0"/>
                    </a:p>
                  </a:txBody>
                  <a:tcPr/>
                </a:tc>
                <a:extLst>
                  <a:ext uri="{0D108BD9-81ED-4DB2-BD59-A6C34878D82A}">
                    <a16:rowId xmlns:a16="http://schemas.microsoft.com/office/drawing/2014/main" val="1342800934"/>
                  </a:ext>
                </a:extLst>
              </a:tr>
            </a:tbl>
          </a:graphicData>
        </a:graphic>
      </p:graphicFrame>
    </p:spTree>
    <p:extLst>
      <p:ext uri="{BB962C8B-B14F-4D97-AF65-F5344CB8AC3E}">
        <p14:creationId xmlns:p14="http://schemas.microsoft.com/office/powerpoint/2010/main" val="5676299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657" y="614661"/>
            <a:ext cx="10515600" cy="976748"/>
          </a:xfrm>
        </p:spPr>
        <p:txBody>
          <a:bodyPr>
            <a:normAutofit/>
          </a:bodyPr>
          <a:lstStyle/>
          <a:p>
            <a:br>
              <a:rPr lang="en-US" sz="2400" b="1" dirty="0"/>
            </a:br>
            <a:r>
              <a:rPr lang="en-US" sz="2400" b="1" dirty="0"/>
              <a:t>Regression Results Predicting 3</a:t>
            </a:r>
            <a:r>
              <a:rPr lang="en-US" sz="2400" b="1" baseline="30000" dirty="0"/>
              <a:t>rd</a:t>
            </a:r>
            <a:r>
              <a:rPr lang="en-US" sz="2400" b="1" dirty="0"/>
              <a:t> Grade </a:t>
            </a:r>
            <a:r>
              <a:rPr lang="en-US" sz="2400" b="1" dirty="0" err="1"/>
              <a:t>NeSA</a:t>
            </a:r>
            <a:r>
              <a:rPr lang="en-US" sz="2400" b="1" dirty="0"/>
              <a:t> Reading: N=98</a:t>
            </a:r>
          </a:p>
        </p:txBody>
      </p:sp>
      <p:graphicFrame>
        <p:nvGraphicFramePr>
          <p:cNvPr id="4" name="Table 3"/>
          <p:cNvGraphicFramePr>
            <a:graphicFrameLocks noGrp="1"/>
          </p:cNvGraphicFramePr>
          <p:nvPr>
            <p:extLst>
              <p:ext uri="{D42A27DB-BD31-4B8C-83A1-F6EECF244321}">
                <p14:modId xmlns:p14="http://schemas.microsoft.com/office/powerpoint/2010/main" val="4190416195"/>
              </p:ext>
            </p:extLst>
          </p:nvPr>
        </p:nvGraphicFramePr>
        <p:xfrm>
          <a:off x="1366713" y="1873552"/>
          <a:ext cx="9582641" cy="3302000"/>
        </p:xfrm>
        <a:graphic>
          <a:graphicData uri="http://schemas.openxmlformats.org/drawingml/2006/table">
            <a:tbl>
              <a:tblPr firstRow="1" bandRow="1">
                <a:tableStyleId>{5C22544A-7EE6-4342-B048-85BDC9FD1C3A}</a:tableStyleId>
              </a:tblPr>
              <a:tblGrid>
                <a:gridCol w="1081066">
                  <a:extLst>
                    <a:ext uri="{9D8B030D-6E8A-4147-A177-3AD203B41FA5}">
                      <a16:colId xmlns:a16="http://schemas.microsoft.com/office/drawing/2014/main" val="2805608112"/>
                    </a:ext>
                  </a:extLst>
                </a:gridCol>
                <a:gridCol w="5969389">
                  <a:extLst>
                    <a:ext uri="{9D8B030D-6E8A-4147-A177-3AD203B41FA5}">
                      <a16:colId xmlns:a16="http://schemas.microsoft.com/office/drawing/2014/main" val="3804773842"/>
                    </a:ext>
                  </a:extLst>
                </a:gridCol>
                <a:gridCol w="2532186">
                  <a:extLst>
                    <a:ext uri="{9D8B030D-6E8A-4147-A177-3AD203B41FA5}">
                      <a16:colId xmlns:a16="http://schemas.microsoft.com/office/drawing/2014/main" val="2629346814"/>
                    </a:ext>
                  </a:extLst>
                </a:gridCol>
              </a:tblGrid>
              <a:tr h="370840">
                <a:tc>
                  <a:txBody>
                    <a:bodyPr/>
                    <a:lstStyle/>
                    <a:p>
                      <a:endParaRPr lang="en-US" dirty="0"/>
                    </a:p>
                  </a:txBody>
                  <a:tcPr/>
                </a:tc>
                <a:tc>
                  <a:txBody>
                    <a:bodyPr/>
                    <a:lstStyle/>
                    <a:p>
                      <a:pPr algn="ctr"/>
                      <a:r>
                        <a:rPr lang="en-US" dirty="0"/>
                        <a:t>Predictors</a:t>
                      </a:r>
                    </a:p>
                  </a:txBody>
                  <a:tcPr/>
                </a:tc>
                <a:tc>
                  <a:txBody>
                    <a:bodyPr/>
                    <a:lstStyle/>
                    <a:p>
                      <a:pPr algn="ctr"/>
                      <a:r>
                        <a:rPr lang="en-US" dirty="0"/>
                        <a:t>Variance Explained</a:t>
                      </a:r>
                    </a:p>
                  </a:txBody>
                  <a:tcPr/>
                </a:tc>
                <a:extLst>
                  <a:ext uri="{0D108BD9-81ED-4DB2-BD59-A6C34878D82A}">
                    <a16:rowId xmlns:a16="http://schemas.microsoft.com/office/drawing/2014/main" val="51844869"/>
                  </a:ext>
                </a:extLst>
              </a:tr>
              <a:tr h="370840">
                <a:tc>
                  <a:txBody>
                    <a:bodyPr/>
                    <a:lstStyle/>
                    <a:p>
                      <a:r>
                        <a:rPr lang="en-US" dirty="0"/>
                        <a:t>Step 1</a:t>
                      </a:r>
                    </a:p>
                  </a:txBody>
                  <a:tcPr/>
                </a:tc>
                <a:tc>
                  <a:txBody>
                    <a:bodyPr/>
                    <a:lstStyle/>
                    <a:p>
                      <a:r>
                        <a:rPr lang="en-US" i="0" dirty="0"/>
                        <a:t>No significant demographic predictors</a:t>
                      </a:r>
                    </a:p>
                  </a:txBody>
                  <a:tcPr/>
                </a:tc>
                <a:tc>
                  <a:txBody>
                    <a:bodyPr/>
                    <a:lstStyle/>
                    <a:p>
                      <a:r>
                        <a:rPr lang="en-US" i="0" dirty="0" err="1"/>
                        <a:t>Adj</a:t>
                      </a:r>
                      <a:r>
                        <a:rPr lang="en-US" i="0" dirty="0"/>
                        <a:t> R</a:t>
                      </a:r>
                      <a:r>
                        <a:rPr lang="en-US" i="0" baseline="30000" dirty="0"/>
                        <a:t>2</a:t>
                      </a:r>
                      <a:r>
                        <a:rPr lang="en-US" i="0" baseline="0" dirty="0"/>
                        <a:t> = .03</a:t>
                      </a:r>
                      <a:endParaRPr lang="en-US" i="0" baseline="30000" dirty="0"/>
                    </a:p>
                  </a:txBody>
                  <a:tcPr/>
                </a:tc>
                <a:extLst>
                  <a:ext uri="{0D108BD9-81ED-4DB2-BD59-A6C34878D82A}">
                    <a16:rowId xmlns:a16="http://schemas.microsoft.com/office/drawing/2014/main" val="3311492900"/>
                  </a:ext>
                </a:extLst>
              </a:tr>
              <a:tr h="370840">
                <a:tc>
                  <a:txBody>
                    <a:bodyPr/>
                    <a:lstStyle/>
                    <a:p>
                      <a:r>
                        <a:rPr lang="en-US" dirty="0"/>
                        <a:t>Step 2</a:t>
                      </a:r>
                    </a:p>
                  </a:txBody>
                  <a:tcPr/>
                </a:tc>
                <a:tc>
                  <a:txBody>
                    <a:bodyPr/>
                    <a:lstStyle/>
                    <a:p>
                      <a:r>
                        <a:rPr lang="en-US" i="0" dirty="0"/>
                        <a:t>PPVT-R: </a:t>
                      </a:r>
                      <a:r>
                        <a:rPr lang="en-US" dirty="0"/>
                        <a:t>B= .82 , </a:t>
                      </a:r>
                      <a:r>
                        <a:rPr lang="en-US" i="1" dirty="0"/>
                        <a:t>p=.00</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err="1"/>
                        <a:t>Adj</a:t>
                      </a:r>
                      <a:r>
                        <a:rPr lang="en-US" i="0" dirty="0"/>
                        <a:t> R</a:t>
                      </a:r>
                      <a:r>
                        <a:rPr lang="en-US" i="0" baseline="30000" dirty="0"/>
                        <a:t>2</a:t>
                      </a:r>
                      <a:r>
                        <a:rPr lang="en-US" i="0" baseline="0" dirty="0"/>
                        <a:t> = .16</a:t>
                      </a:r>
                      <a:endParaRPr lang="en-US" i="0" baseline="30000" dirty="0"/>
                    </a:p>
                    <a:p>
                      <a:r>
                        <a:rPr lang="el-GR" dirty="0"/>
                        <a:t>Δ</a:t>
                      </a:r>
                      <a:r>
                        <a:rPr lang="en-US" i="0" dirty="0"/>
                        <a:t>R</a:t>
                      </a:r>
                      <a:r>
                        <a:rPr lang="en-US" i="0" baseline="30000" dirty="0"/>
                        <a:t>2</a:t>
                      </a:r>
                      <a:r>
                        <a:rPr lang="en-US" i="0" baseline="0" dirty="0"/>
                        <a:t>= .13</a:t>
                      </a:r>
                    </a:p>
                  </a:txBody>
                  <a:tcPr/>
                </a:tc>
                <a:extLst>
                  <a:ext uri="{0D108BD9-81ED-4DB2-BD59-A6C34878D82A}">
                    <a16:rowId xmlns:a16="http://schemas.microsoft.com/office/drawing/2014/main" val="3194514289"/>
                  </a:ext>
                </a:extLst>
              </a:tr>
              <a:tr h="370840">
                <a:tc>
                  <a:txBody>
                    <a:bodyPr/>
                    <a:lstStyle/>
                    <a:p>
                      <a:r>
                        <a:rPr lang="en-US" dirty="0"/>
                        <a:t>Step 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PPVT-R: </a:t>
                      </a:r>
                      <a:r>
                        <a:rPr lang="en-US" dirty="0"/>
                        <a:t>B= .44 , </a:t>
                      </a:r>
                      <a:r>
                        <a:rPr lang="en-US" i="1" dirty="0"/>
                        <a:t>p=.05</a:t>
                      </a:r>
                    </a:p>
                    <a:p>
                      <a:r>
                        <a:rPr lang="en-US" i="0" dirty="0"/>
                        <a:t>BSRA-3 Posttest: </a:t>
                      </a:r>
                      <a:r>
                        <a:rPr lang="en-US" dirty="0"/>
                        <a:t>B= .92 , </a:t>
                      </a:r>
                      <a:r>
                        <a:rPr lang="en-US" i="1" dirty="0"/>
                        <a:t>p=.00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err="1"/>
                        <a:t>Adj</a:t>
                      </a:r>
                      <a:r>
                        <a:rPr lang="en-US" i="0" dirty="0"/>
                        <a:t> R</a:t>
                      </a:r>
                      <a:r>
                        <a:rPr lang="en-US" i="0" baseline="30000" dirty="0"/>
                        <a:t>2</a:t>
                      </a:r>
                      <a:r>
                        <a:rPr lang="en-US" i="0" baseline="0" dirty="0"/>
                        <a:t> = .26</a:t>
                      </a:r>
                      <a:endParaRPr lang="en-US" i="0" baseline="30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Δ</a:t>
                      </a:r>
                      <a:r>
                        <a:rPr lang="en-US" i="0" dirty="0"/>
                        <a:t>R</a:t>
                      </a:r>
                      <a:r>
                        <a:rPr lang="en-US" i="0" baseline="30000" dirty="0"/>
                        <a:t>2</a:t>
                      </a:r>
                      <a:r>
                        <a:rPr lang="en-US" i="1" baseline="30000" dirty="0"/>
                        <a:t>=</a:t>
                      </a:r>
                      <a:r>
                        <a:rPr lang="en-US" i="0" baseline="0" dirty="0"/>
                        <a:t> .11</a:t>
                      </a:r>
                      <a:endParaRPr lang="en-US" dirty="0"/>
                    </a:p>
                  </a:txBody>
                  <a:tcPr/>
                </a:tc>
                <a:extLst>
                  <a:ext uri="{0D108BD9-81ED-4DB2-BD59-A6C34878D82A}">
                    <a16:rowId xmlns:a16="http://schemas.microsoft.com/office/drawing/2014/main" val="845560183"/>
                  </a:ext>
                </a:extLst>
              </a:tr>
              <a:tr h="164839">
                <a:tc>
                  <a:txBody>
                    <a:bodyPr/>
                    <a:lstStyle/>
                    <a:p>
                      <a:r>
                        <a:rPr lang="en-US" dirty="0"/>
                        <a:t>Step 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BSRA-3 Posttest: </a:t>
                      </a:r>
                      <a:r>
                        <a:rPr lang="en-US" dirty="0"/>
                        <a:t>B= .57 , </a:t>
                      </a:r>
                      <a:r>
                        <a:rPr lang="en-US" i="1" dirty="0"/>
                        <a:t>p=.02</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LNF: B= .44 , </a:t>
                      </a:r>
                      <a:r>
                        <a:rPr lang="en-US" i="1" dirty="0"/>
                        <a:t>p=.03</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err="1"/>
                        <a:t>Adj</a:t>
                      </a:r>
                      <a:r>
                        <a:rPr lang="en-US" i="0" dirty="0"/>
                        <a:t> R</a:t>
                      </a:r>
                      <a:r>
                        <a:rPr lang="en-US" i="0" baseline="30000" dirty="0"/>
                        <a:t>2</a:t>
                      </a:r>
                      <a:r>
                        <a:rPr lang="en-US" i="0" baseline="0" dirty="0"/>
                        <a:t> = .35</a:t>
                      </a:r>
                      <a:endParaRPr lang="en-US" i="0" baseline="30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Δ</a:t>
                      </a:r>
                      <a:r>
                        <a:rPr lang="en-US" i="0" dirty="0"/>
                        <a:t>R</a:t>
                      </a:r>
                      <a:r>
                        <a:rPr lang="en-US" i="0" baseline="30000" dirty="0"/>
                        <a:t>2= </a:t>
                      </a:r>
                      <a:r>
                        <a:rPr lang="en-US" i="0" baseline="0" dirty="0"/>
                        <a:t>.10</a:t>
                      </a:r>
                      <a:endParaRPr lang="en-US" dirty="0"/>
                    </a:p>
                  </a:txBody>
                  <a:tcPr/>
                </a:tc>
                <a:extLst>
                  <a:ext uri="{0D108BD9-81ED-4DB2-BD59-A6C34878D82A}">
                    <a16:rowId xmlns:a16="http://schemas.microsoft.com/office/drawing/2014/main" val="3074326869"/>
                  </a:ext>
                </a:extLst>
              </a:tr>
              <a:tr h="370840">
                <a:tc>
                  <a:txBody>
                    <a:bodyPr/>
                    <a:lstStyle/>
                    <a:p>
                      <a:r>
                        <a:rPr lang="en-US" dirty="0"/>
                        <a:t>Step 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BSRA-3 Posttest: </a:t>
                      </a:r>
                      <a:r>
                        <a:rPr lang="en-US" dirty="0"/>
                        <a:t>B= .48 , </a:t>
                      </a:r>
                      <a:r>
                        <a:rPr lang="en-US" i="1" dirty="0"/>
                        <a:t>p=.04</a:t>
                      </a:r>
                      <a:endParaRPr lang="en-US" dirty="0"/>
                    </a:p>
                    <a:p>
                      <a:r>
                        <a:rPr lang="en-US" dirty="0"/>
                        <a:t>MAP Reading Spring Kindergarten: B= 1.13, </a:t>
                      </a:r>
                      <a:r>
                        <a:rPr lang="en-US" i="1" dirty="0"/>
                        <a:t>p=.00</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err="1"/>
                        <a:t>Adj</a:t>
                      </a:r>
                      <a:r>
                        <a:rPr lang="en-US" i="0" dirty="0"/>
                        <a:t> R</a:t>
                      </a:r>
                      <a:r>
                        <a:rPr lang="en-US" i="0" baseline="30000" dirty="0"/>
                        <a:t>2</a:t>
                      </a:r>
                      <a:r>
                        <a:rPr lang="en-US" i="0" baseline="0" dirty="0"/>
                        <a:t> = .46</a:t>
                      </a:r>
                      <a:endParaRPr lang="en-US" i="0" baseline="30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Δ</a:t>
                      </a:r>
                      <a:r>
                        <a:rPr lang="en-US" i="0" dirty="0"/>
                        <a:t>R</a:t>
                      </a:r>
                      <a:r>
                        <a:rPr lang="en-US" i="0" baseline="30000" dirty="0"/>
                        <a:t>2</a:t>
                      </a:r>
                      <a:r>
                        <a:rPr lang="en-US" i="0" baseline="0" dirty="0"/>
                        <a:t>= .10</a:t>
                      </a:r>
                      <a:endParaRPr lang="en-US" dirty="0"/>
                    </a:p>
                  </a:txBody>
                  <a:tcPr/>
                </a:tc>
                <a:extLst>
                  <a:ext uri="{0D108BD9-81ED-4DB2-BD59-A6C34878D82A}">
                    <a16:rowId xmlns:a16="http://schemas.microsoft.com/office/drawing/2014/main" val="1342800934"/>
                  </a:ext>
                </a:extLst>
              </a:tr>
            </a:tbl>
          </a:graphicData>
        </a:graphic>
      </p:graphicFrame>
    </p:spTree>
    <p:extLst>
      <p:ext uri="{BB962C8B-B14F-4D97-AF65-F5344CB8AC3E}">
        <p14:creationId xmlns:p14="http://schemas.microsoft.com/office/powerpoint/2010/main" val="10336214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992" y="51654"/>
            <a:ext cx="10515600" cy="1325563"/>
          </a:xfrm>
        </p:spPr>
        <p:txBody>
          <a:bodyPr>
            <a:normAutofit/>
          </a:bodyPr>
          <a:lstStyle/>
          <a:p>
            <a:r>
              <a:rPr lang="en-US" sz="2800" b="1" dirty="0"/>
              <a:t>Summary of Results</a:t>
            </a:r>
          </a:p>
        </p:txBody>
      </p:sp>
      <p:sp>
        <p:nvSpPr>
          <p:cNvPr id="3" name="Content Placeholder 2"/>
          <p:cNvSpPr>
            <a:spLocks noGrp="1"/>
          </p:cNvSpPr>
          <p:nvPr>
            <p:ph idx="1"/>
          </p:nvPr>
        </p:nvSpPr>
        <p:spPr>
          <a:xfrm>
            <a:off x="846992" y="963979"/>
            <a:ext cx="10515600" cy="5278560"/>
          </a:xfrm>
        </p:spPr>
        <p:txBody>
          <a:bodyPr>
            <a:normAutofit fontScale="92500" lnSpcReduction="10000"/>
          </a:bodyPr>
          <a:lstStyle/>
          <a:p>
            <a:r>
              <a:rPr lang="en-US" dirty="0"/>
              <a:t>Multiple early literacy measures can collectively contribute or explain about 40-50% of reading achievement in early grades.</a:t>
            </a:r>
          </a:p>
          <a:p>
            <a:r>
              <a:rPr lang="en-US" dirty="0"/>
              <a:t>Impact of demographic factors on reading achievement tend to diminish as grade increases.</a:t>
            </a:r>
          </a:p>
          <a:p>
            <a:r>
              <a:rPr lang="en-US" dirty="0"/>
              <a:t>Normative early literacy measures such as BSRA-3 and PPVT-R consistently predicted reading achievement across grades; however, PPVT-R as a measure of receptive vocabulary tends to have a greater predictive value on reading achievement, including high stakes reading assessment.</a:t>
            </a:r>
          </a:p>
          <a:p>
            <a:r>
              <a:rPr lang="en-US" dirty="0"/>
              <a:t>CBM contributes substantially to reading achievement but LNF appeared to retain predictive strength up to 3</a:t>
            </a:r>
            <a:r>
              <a:rPr lang="en-US" baseline="30000" dirty="0"/>
              <a:t>rd</a:t>
            </a:r>
            <a:r>
              <a:rPr lang="en-US" dirty="0"/>
              <a:t> grade reading performance. PSF is able to explain significant variance in reading performance of children in kindergarten and first grade only.</a:t>
            </a:r>
          </a:p>
          <a:p>
            <a:r>
              <a:rPr lang="en-US" dirty="0"/>
              <a:t>MAP reading at kindergarten can contribute a significant variance in 3</a:t>
            </a:r>
            <a:r>
              <a:rPr lang="en-US" baseline="30000" dirty="0"/>
              <a:t>rd</a:t>
            </a:r>
            <a:r>
              <a:rPr lang="en-US" dirty="0"/>
              <a:t> grade high stakes reading assessment.</a:t>
            </a:r>
          </a:p>
          <a:p>
            <a:endParaRPr lang="en-US" dirty="0"/>
          </a:p>
          <a:p>
            <a:endParaRPr lang="en-US" dirty="0"/>
          </a:p>
        </p:txBody>
      </p:sp>
    </p:spTree>
    <p:extLst>
      <p:ext uri="{BB962C8B-B14F-4D97-AF65-F5344CB8AC3E}">
        <p14:creationId xmlns:p14="http://schemas.microsoft.com/office/powerpoint/2010/main" val="10801702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6643" y="145702"/>
            <a:ext cx="10018713" cy="1752599"/>
          </a:xfrm>
        </p:spPr>
        <p:txBody>
          <a:bodyPr>
            <a:normAutofit/>
          </a:bodyPr>
          <a:lstStyle/>
          <a:p>
            <a:r>
              <a:rPr lang="en-US" sz="2400" b="1" dirty="0"/>
              <a:t>Implications of Results</a:t>
            </a:r>
          </a:p>
        </p:txBody>
      </p:sp>
      <p:sp>
        <p:nvSpPr>
          <p:cNvPr id="3" name="Content Placeholder 2"/>
          <p:cNvSpPr>
            <a:spLocks noGrp="1"/>
          </p:cNvSpPr>
          <p:nvPr>
            <p:ph idx="1"/>
          </p:nvPr>
        </p:nvSpPr>
        <p:spPr>
          <a:xfrm>
            <a:off x="1185372" y="1100386"/>
            <a:ext cx="10018713" cy="4825629"/>
          </a:xfrm>
        </p:spPr>
        <p:txBody>
          <a:bodyPr>
            <a:normAutofit/>
          </a:bodyPr>
          <a:lstStyle/>
          <a:p>
            <a:r>
              <a:rPr lang="en-US" dirty="0"/>
              <a:t>It continues to be important for school districts to implement an early assessment model within their district that primarily utilizes universal screening measures.</a:t>
            </a:r>
          </a:p>
          <a:p>
            <a:r>
              <a:rPr lang="en-US" dirty="0"/>
              <a:t>School districts may be able to utilize one or two early screening measures throughout the early grades. The results of this study would imply screeners that assess receptive vocabulary and early conceptual knowledge may be the most predictive of later academic performance.  </a:t>
            </a:r>
          </a:p>
          <a:p>
            <a:endParaRPr lang="en-US" dirty="0"/>
          </a:p>
          <a:p>
            <a:r>
              <a:rPr lang="en-US" dirty="0"/>
              <a:t>Interventions provided to address needs identified through early screening, i.e. vocabulary and conceptual knowledge and thinking ability, may impact the future performance of diverse students on high stakes testing. </a:t>
            </a:r>
          </a:p>
          <a:p>
            <a:endParaRPr lang="en-US" dirty="0"/>
          </a:p>
        </p:txBody>
      </p:sp>
    </p:spTree>
    <p:extLst>
      <p:ext uri="{BB962C8B-B14F-4D97-AF65-F5344CB8AC3E}">
        <p14:creationId xmlns:p14="http://schemas.microsoft.com/office/powerpoint/2010/main" val="11482418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Representative References</a:t>
            </a:r>
          </a:p>
        </p:txBody>
      </p:sp>
      <p:sp>
        <p:nvSpPr>
          <p:cNvPr id="3" name="Content Placeholder 2"/>
          <p:cNvSpPr>
            <a:spLocks noGrp="1"/>
          </p:cNvSpPr>
          <p:nvPr>
            <p:ph idx="1"/>
          </p:nvPr>
        </p:nvSpPr>
        <p:spPr>
          <a:xfrm>
            <a:off x="1484310" y="2438399"/>
            <a:ext cx="10018713" cy="3825008"/>
          </a:xfrm>
        </p:spPr>
        <p:txBody>
          <a:bodyPr>
            <a:normAutofit fontScale="55000" lnSpcReduction="20000"/>
          </a:bodyPr>
          <a:lstStyle/>
          <a:p>
            <a:r>
              <a:rPr lang="en-US" dirty="0"/>
              <a:t>Bracken, B. [Bracken School Readiness Assessment.] In the 17 Mental Measurement Yearbook. Retrieved April 10, 2012.</a:t>
            </a:r>
          </a:p>
          <a:p>
            <a:r>
              <a:rPr lang="en-US" dirty="0"/>
              <a:t>Barnett, W. S. &amp; Escobar, C. M. (2002). Research on the cost effectiveness of early educational intervention; implications for research and policy. In T. A. </a:t>
            </a:r>
            <a:r>
              <a:rPr lang="en-US" dirty="0" err="1"/>
              <a:t>Revenson</a:t>
            </a:r>
            <a:r>
              <a:rPr lang="en-US" dirty="0"/>
              <a:t>, A. R. </a:t>
            </a:r>
            <a:r>
              <a:rPr lang="en-US" dirty="0" err="1"/>
              <a:t>D’Augelli</a:t>
            </a:r>
            <a:r>
              <a:rPr lang="en-US" dirty="0"/>
              <a:t>, S. E. French, D. L. Hughes, D. </a:t>
            </a:r>
            <a:r>
              <a:rPr lang="en-US" dirty="0" err="1"/>
              <a:t>Livert</a:t>
            </a:r>
            <a:r>
              <a:rPr lang="en-US" dirty="0"/>
              <a:t>, et al. (Eds.) </a:t>
            </a:r>
            <a:r>
              <a:rPr lang="en-US" i="1" dirty="0"/>
              <a:t>Ecological Research to Promote Social Change; Methodological Advances from Community Psychology, </a:t>
            </a:r>
            <a:r>
              <a:rPr lang="en-US" dirty="0"/>
              <a:t>(pp.</a:t>
            </a:r>
            <a:r>
              <a:rPr lang="en-US" i="1" dirty="0"/>
              <a:t> </a:t>
            </a:r>
            <a:r>
              <a:rPr lang="en-US" dirty="0"/>
              <a:t>63- 92). New York: Kluwer Academic/Plenum Publishers.</a:t>
            </a:r>
          </a:p>
          <a:p>
            <a:r>
              <a:rPr lang="en-US" dirty="0"/>
              <a:t>McCallum, R.S., &amp; </a:t>
            </a:r>
            <a:r>
              <a:rPr lang="en-US" dirty="0" err="1"/>
              <a:t>Wiig</a:t>
            </a:r>
            <a:r>
              <a:rPr lang="en-US" dirty="0"/>
              <a:t>, E.H. (1985). [Review of Peabody Picture Vocabulary Test-Revised]. In The ninth mental measurements yearbook. Retrieved from </a:t>
            </a:r>
            <a:r>
              <a:rPr lang="en-US" dirty="0">
                <a:hlinkClick r:id="rId2"/>
              </a:rPr>
              <a:t>http://0-web.ebscohost.com.rosi.unk.edu/</a:t>
            </a:r>
            <a:r>
              <a:rPr lang="en-US" dirty="0" err="1">
                <a:hlinkClick r:id="rId2"/>
              </a:rPr>
              <a:t>ehost</a:t>
            </a:r>
            <a:r>
              <a:rPr lang="en-US" dirty="0">
                <a:hlinkClick r:id="rId2"/>
              </a:rPr>
              <a:t>/</a:t>
            </a:r>
            <a:r>
              <a:rPr lang="en-US" dirty="0" err="1">
                <a:hlinkClick r:id="rId2"/>
              </a:rPr>
              <a:t>detail?sid</a:t>
            </a:r>
            <a:r>
              <a:rPr lang="en-US" dirty="0">
                <a:hlinkClick r:id="rId2"/>
              </a:rPr>
              <a:t>=81320e3d-43fc-4bba-b910-b76926755f03%40sessionmgr14&amp;vid=10&amp;hid=14&amp;bdata=JnNpdGU9ZWhvc3QtbGl2ZSZzY29wZT1zaXRl#db=</a:t>
            </a:r>
            <a:r>
              <a:rPr lang="en-US" dirty="0" err="1">
                <a:hlinkClick r:id="rId2"/>
              </a:rPr>
              <a:t>mmt&amp;AN</a:t>
            </a:r>
            <a:r>
              <a:rPr lang="en-US" dirty="0">
                <a:hlinkClick r:id="rId2"/>
              </a:rPr>
              <a:t>=9%3A926</a:t>
            </a:r>
            <a:endParaRPr lang="en-US" dirty="0"/>
          </a:p>
          <a:p>
            <a:r>
              <a:rPr lang="en-US" dirty="0"/>
              <a:t>Northwest Evaluation Association. (2009). </a:t>
            </a:r>
            <a:r>
              <a:rPr lang="en-US" i="1" dirty="0"/>
              <a:t>Technical manual for measures of academic progress and measures of academic progress for primary grades.</a:t>
            </a:r>
            <a:r>
              <a:rPr lang="en-US" dirty="0"/>
              <a:t>  Lake Oswego, OR: Northwest Evaluation Association.</a:t>
            </a:r>
          </a:p>
          <a:p>
            <a:r>
              <a:rPr lang="en-US" dirty="0"/>
              <a:t>Shinn, M. M., &amp; Shinn, M. R. (2002) </a:t>
            </a:r>
            <a:r>
              <a:rPr lang="en-US" dirty="0" err="1"/>
              <a:t>AIMSweb</a:t>
            </a:r>
            <a:r>
              <a:rPr lang="en-US" dirty="0"/>
              <a:t> Training Workbook Administration and Scoring of Reading Curriculum-Based Measurement (R-CBM) for Use in General Outcome Measurement. Retrieved https://</a:t>
            </a:r>
            <a:r>
              <a:rPr lang="en-US" dirty="0" err="1"/>
              <a:t>aimsweb.pearson.com</a:t>
            </a:r>
            <a:r>
              <a:rPr lang="en-US" dirty="0"/>
              <a:t>/downloads/AdminandScoringR-CBM09292005.pdf</a:t>
            </a:r>
          </a:p>
          <a:p>
            <a:r>
              <a:rPr lang="en-US" dirty="0"/>
              <a:t>Shinn, M. M., &amp; Shinn, M. R. (2003). </a:t>
            </a:r>
            <a:r>
              <a:rPr lang="en-US" dirty="0" err="1"/>
              <a:t>AIMSweb</a:t>
            </a:r>
            <a:r>
              <a:rPr lang="en-US" dirty="0"/>
              <a:t>® Training Workbook</a:t>
            </a:r>
          </a:p>
          <a:p>
            <a:r>
              <a:rPr lang="en-US" dirty="0"/>
              <a:t>Administration and Scoring of Early Literacy Measures for Use with </a:t>
            </a:r>
            <a:r>
              <a:rPr lang="en-US" dirty="0" err="1"/>
              <a:t>AIMSweb</a:t>
            </a:r>
            <a:r>
              <a:rPr lang="en-US" dirty="0"/>
              <a:t>. Retrieved from </a:t>
            </a:r>
            <a:r>
              <a:rPr lang="en-US" dirty="0">
                <a:hlinkClick r:id="rId3"/>
              </a:rPr>
              <a:t>https://</a:t>
            </a:r>
            <a:r>
              <a:rPr lang="en-US" dirty="0" err="1">
                <a:hlinkClick r:id="rId3"/>
              </a:rPr>
              <a:t>aimsweb.pearson.com</a:t>
            </a:r>
            <a:r>
              <a:rPr lang="en-US" dirty="0">
                <a:hlinkClick r:id="rId3"/>
              </a:rPr>
              <a:t>/downloads/AdminandScoringEarlyLiteracy04012003.pdf</a:t>
            </a:r>
            <a:endParaRPr lang="en-US" dirty="0"/>
          </a:p>
          <a:p>
            <a:endParaRPr lang="en-US" dirty="0"/>
          </a:p>
        </p:txBody>
      </p:sp>
    </p:spTree>
    <p:extLst>
      <p:ext uri="{BB962C8B-B14F-4D97-AF65-F5344CB8AC3E}">
        <p14:creationId xmlns:p14="http://schemas.microsoft.com/office/powerpoint/2010/main" val="36715748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987986"/>
            <a:ext cx="10018713" cy="1752599"/>
          </a:xfrm>
        </p:spPr>
        <p:txBody>
          <a:bodyPr/>
          <a:lstStyle/>
          <a:p>
            <a:pPr algn="ctr"/>
            <a:r>
              <a:rPr lang="en-US" sz="4000" b="1" dirty="0"/>
              <a:t>QUESTIONS?</a:t>
            </a:r>
            <a:br>
              <a:rPr lang="en-US" dirty="0"/>
            </a:br>
            <a:endParaRPr lang="en-US" dirty="0"/>
          </a:p>
        </p:txBody>
      </p:sp>
    </p:spTree>
    <p:extLst>
      <p:ext uri="{BB962C8B-B14F-4D97-AF65-F5344CB8AC3E}">
        <p14:creationId xmlns:p14="http://schemas.microsoft.com/office/powerpoint/2010/main" val="984594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2339A-4D40-4E86-B2AA-DF3858E457BD}"/>
              </a:ext>
            </a:extLst>
          </p:cNvPr>
          <p:cNvSpPr>
            <a:spLocks noGrp="1"/>
          </p:cNvSpPr>
          <p:nvPr>
            <p:ph type="title"/>
          </p:nvPr>
        </p:nvSpPr>
        <p:spPr/>
        <p:txBody>
          <a:bodyPr/>
          <a:lstStyle/>
          <a:p>
            <a:r>
              <a:rPr lang="en-US" b="1" dirty="0"/>
              <a:t>What is benchmark screening?</a:t>
            </a:r>
          </a:p>
        </p:txBody>
      </p:sp>
      <p:sp>
        <p:nvSpPr>
          <p:cNvPr id="3" name="Content Placeholder 2">
            <a:extLst>
              <a:ext uri="{FF2B5EF4-FFF2-40B4-BE49-F238E27FC236}">
                <a16:creationId xmlns:a16="http://schemas.microsoft.com/office/drawing/2014/main" id="{3B1BF426-82F3-4FBF-A86D-D3694E69C6E8}"/>
              </a:ext>
            </a:extLst>
          </p:cNvPr>
          <p:cNvSpPr>
            <a:spLocks noGrp="1"/>
          </p:cNvSpPr>
          <p:nvPr>
            <p:ph idx="1"/>
          </p:nvPr>
        </p:nvSpPr>
        <p:spPr>
          <a:xfrm>
            <a:off x="1130270" y="2171769"/>
            <a:ext cx="9886492" cy="3294576"/>
          </a:xfrm>
        </p:spPr>
        <p:txBody>
          <a:bodyPr>
            <a:normAutofit fontScale="92500"/>
          </a:bodyPr>
          <a:lstStyle/>
          <a:p>
            <a:r>
              <a:rPr lang="en-US" altLang="en-US" sz="2500" dirty="0">
                <a:latin typeface="Arial" panose="020B0604020202020204" pitchFamily="34" charset="0"/>
                <a:ea typeface="ＭＳ Ｐゴシック" panose="020B0600070205080204" pitchFamily="34" charset="-128"/>
              </a:rPr>
              <a:t>Schools typically use cut-off or criterion scores  to decide if a student is at-risk or not.  Those scores or targets are also referred to as “benchmarks”, thus the term “benchmarking”</a:t>
            </a:r>
          </a:p>
          <a:p>
            <a:pPr>
              <a:buFont typeface="Wingdings" panose="05000000000000000000" pitchFamily="2" charset="2"/>
              <a:buNone/>
            </a:pPr>
            <a:endParaRPr lang="en-US" altLang="en-US" sz="800" dirty="0">
              <a:latin typeface="Arial" panose="020B0604020202020204" pitchFamily="34" charset="0"/>
              <a:ea typeface="ＭＳ Ｐゴシック" panose="020B0600070205080204" pitchFamily="34" charset="-128"/>
            </a:endParaRPr>
          </a:p>
          <a:p>
            <a:pPr marL="469900" lvl="1" indent="-469900">
              <a:buClr>
                <a:schemeClr val="bg2"/>
              </a:buClr>
              <a:buSzPct val="70000"/>
              <a:buFont typeface="Wingdings" panose="05000000000000000000" pitchFamily="2" charset="2"/>
              <a:buChar char="o"/>
            </a:pPr>
            <a:r>
              <a:rPr lang="en-US" altLang="en-US" sz="2500" dirty="0">
                <a:latin typeface="Arial" panose="020B0604020202020204" pitchFamily="34" charset="0"/>
                <a:ea typeface="ＭＳ Ｐゴシック" panose="020B0600070205080204" pitchFamily="34" charset="-128"/>
              </a:rPr>
              <a:t>Some states or published curriculum also use the term benchmarking but in a different way (e.g., to refer to the documentation of achieving a specific state standard) that has nothing to do with screening.</a:t>
            </a:r>
            <a:endParaRPr lang="en-US" altLang="en-US" dirty="0">
              <a:latin typeface="Arial" panose="020B0604020202020204" pitchFamily="34" charset="0"/>
              <a:ea typeface="ＭＳ Ｐゴシック" panose="020B0600070205080204" pitchFamily="34" charset="-128"/>
            </a:endParaRPr>
          </a:p>
          <a:p>
            <a:endParaRPr lang="en-US" dirty="0"/>
          </a:p>
        </p:txBody>
      </p:sp>
    </p:spTree>
    <p:extLst>
      <p:ext uri="{BB962C8B-B14F-4D97-AF65-F5344CB8AC3E}">
        <p14:creationId xmlns:p14="http://schemas.microsoft.com/office/powerpoint/2010/main" val="2879932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E8409-80E3-4366-813A-2280EF47C31B}"/>
              </a:ext>
            </a:extLst>
          </p:cNvPr>
          <p:cNvSpPr>
            <a:spLocks noGrp="1"/>
          </p:cNvSpPr>
          <p:nvPr>
            <p:ph type="title"/>
          </p:nvPr>
        </p:nvSpPr>
        <p:spPr/>
        <p:txBody>
          <a:bodyPr/>
          <a:lstStyle/>
          <a:p>
            <a:r>
              <a:rPr lang="en-US" b="1" dirty="0"/>
              <a:t>Response to Intervention(</a:t>
            </a:r>
            <a:r>
              <a:rPr lang="en-US" b="1" dirty="0" err="1"/>
              <a:t>RtI</a:t>
            </a:r>
            <a:r>
              <a:rPr lang="en-US" b="1" dirty="0"/>
              <a:t>)</a:t>
            </a:r>
          </a:p>
        </p:txBody>
      </p:sp>
      <p:sp>
        <p:nvSpPr>
          <p:cNvPr id="3" name="Content Placeholder 2">
            <a:extLst>
              <a:ext uri="{FF2B5EF4-FFF2-40B4-BE49-F238E27FC236}">
                <a16:creationId xmlns:a16="http://schemas.microsoft.com/office/drawing/2014/main" id="{437C46E1-5136-4F6A-8541-9F53ACEF3329}"/>
              </a:ext>
            </a:extLst>
          </p:cNvPr>
          <p:cNvSpPr>
            <a:spLocks noGrp="1"/>
          </p:cNvSpPr>
          <p:nvPr>
            <p:ph idx="1"/>
          </p:nvPr>
        </p:nvSpPr>
        <p:spPr>
          <a:xfrm>
            <a:off x="1218193" y="1477940"/>
            <a:ext cx="10387653" cy="4588751"/>
          </a:xfrm>
        </p:spPr>
        <p:txBody>
          <a:bodyPr>
            <a:normAutofit/>
          </a:bodyPr>
          <a:lstStyle/>
          <a:p>
            <a:pPr marL="0" indent="0">
              <a:buNone/>
              <a:defRPr/>
            </a:pPr>
            <a:endParaRPr lang="en-US" b="1" dirty="0">
              <a:latin typeface="Constantia" charset="0"/>
            </a:endParaRPr>
          </a:p>
          <a:p>
            <a:pPr>
              <a:buFont typeface="Arial" charset="0"/>
              <a:buChar char="•"/>
              <a:defRPr/>
            </a:pPr>
            <a:r>
              <a:rPr lang="en-US" sz="2400" b="1" dirty="0">
                <a:latin typeface="Constantia" charset="0"/>
              </a:rPr>
              <a:t>Data:</a:t>
            </a:r>
            <a:r>
              <a:rPr lang="en-US" sz="2400" dirty="0">
                <a:latin typeface="Constantia" charset="0"/>
              </a:rPr>
              <a:t> RTI is a way of using data to systematically identify the reasons why a student is struggling. </a:t>
            </a:r>
          </a:p>
          <a:p>
            <a:pPr>
              <a:buFont typeface="Arial" charset="0"/>
              <a:buChar char="•"/>
              <a:defRPr/>
            </a:pPr>
            <a:r>
              <a:rPr lang="en-US" sz="2400" b="1" dirty="0">
                <a:latin typeface="Constantia" charset="0"/>
              </a:rPr>
              <a:t>Problem Solving: </a:t>
            </a:r>
            <a:r>
              <a:rPr lang="en-US" sz="2400" dirty="0">
                <a:latin typeface="Constantia" charset="0"/>
              </a:rPr>
              <a:t>RTI is a way of helping the teacher, the parent and the student understand the difficulty, the goal, how to get there, and how to know when they have arrived.</a:t>
            </a:r>
            <a:endParaRPr lang="en-US" sz="2400" b="1" dirty="0">
              <a:latin typeface="Constantia" charset="0"/>
            </a:endParaRPr>
          </a:p>
          <a:p>
            <a:pPr>
              <a:buFont typeface="Arial" charset="0"/>
              <a:buChar char="•"/>
              <a:defRPr/>
            </a:pPr>
            <a:r>
              <a:rPr lang="en-US" sz="2400" b="1" dirty="0">
                <a:latin typeface="Constantia" charset="0"/>
              </a:rPr>
              <a:t>Instruction &amp; Intervention: </a:t>
            </a:r>
            <a:r>
              <a:rPr lang="en-US" sz="2400" dirty="0">
                <a:latin typeface="Constantia" charset="0"/>
              </a:rPr>
              <a:t>RTI is a framework for systematically determining how well instruction is working for individual students and making adjustments to accelerate learning for all.  </a:t>
            </a:r>
          </a:p>
          <a:p>
            <a:endParaRPr lang="en-US" dirty="0"/>
          </a:p>
        </p:txBody>
      </p:sp>
    </p:spTree>
    <p:extLst>
      <p:ext uri="{BB962C8B-B14F-4D97-AF65-F5344CB8AC3E}">
        <p14:creationId xmlns:p14="http://schemas.microsoft.com/office/powerpoint/2010/main" val="3033384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F1FA7-CAE4-47E1-97BC-20DB89220CD7}"/>
              </a:ext>
            </a:extLst>
          </p:cNvPr>
          <p:cNvSpPr>
            <a:spLocks noGrp="1"/>
          </p:cNvSpPr>
          <p:nvPr>
            <p:ph type="title"/>
          </p:nvPr>
        </p:nvSpPr>
        <p:spPr/>
        <p:txBody>
          <a:bodyPr/>
          <a:lstStyle/>
          <a:p>
            <a:r>
              <a:rPr lang="en-US" dirty="0"/>
              <a:t>RTI and Universal Screening</a:t>
            </a:r>
          </a:p>
        </p:txBody>
      </p:sp>
      <p:sp>
        <p:nvSpPr>
          <p:cNvPr id="40" name="Content Placeholder 39">
            <a:extLst>
              <a:ext uri="{FF2B5EF4-FFF2-40B4-BE49-F238E27FC236}">
                <a16:creationId xmlns:a16="http://schemas.microsoft.com/office/drawing/2014/main" id="{8C387113-5BF9-447E-B5A7-7B8E85AD43B9}"/>
              </a:ext>
            </a:extLst>
          </p:cNvPr>
          <p:cNvSpPr>
            <a:spLocks noGrp="1"/>
          </p:cNvSpPr>
          <p:nvPr>
            <p:ph idx="1"/>
          </p:nvPr>
        </p:nvSpPr>
        <p:spPr/>
        <p:txBody>
          <a:bodyPr/>
          <a:lstStyle/>
          <a:p>
            <a:endParaRPr lang="en-US"/>
          </a:p>
        </p:txBody>
      </p:sp>
      <p:grpSp>
        <p:nvGrpSpPr>
          <p:cNvPr id="4" name="Group 2">
            <a:extLst>
              <a:ext uri="{FF2B5EF4-FFF2-40B4-BE49-F238E27FC236}">
                <a16:creationId xmlns:a16="http://schemas.microsoft.com/office/drawing/2014/main" id="{C483520D-0214-41C4-B43D-F3C3ED17AD1C}"/>
              </a:ext>
            </a:extLst>
          </p:cNvPr>
          <p:cNvGrpSpPr>
            <a:grpSpLocks/>
          </p:cNvGrpSpPr>
          <p:nvPr/>
        </p:nvGrpSpPr>
        <p:grpSpPr bwMode="auto">
          <a:xfrm>
            <a:off x="1130270" y="875475"/>
            <a:ext cx="9737022" cy="5029200"/>
            <a:chOff x="1512" y="1440"/>
            <a:chExt cx="9586" cy="5812"/>
          </a:xfrm>
        </p:grpSpPr>
        <p:grpSp>
          <p:nvGrpSpPr>
            <p:cNvPr id="5" name="Group 3">
              <a:extLst>
                <a:ext uri="{FF2B5EF4-FFF2-40B4-BE49-F238E27FC236}">
                  <a16:creationId xmlns:a16="http://schemas.microsoft.com/office/drawing/2014/main" id="{755A94BA-55D8-4776-9EDD-AFF378B5A546}"/>
                </a:ext>
              </a:extLst>
            </p:cNvPr>
            <p:cNvGrpSpPr>
              <a:grpSpLocks/>
            </p:cNvGrpSpPr>
            <p:nvPr/>
          </p:nvGrpSpPr>
          <p:grpSpPr bwMode="auto">
            <a:xfrm>
              <a:off x="2057" y="2164"/>
              <a:ext cx="2578" cy="464"/>
              <a:chOff x="2066" y="2164"/>
              <a:chExt cx="2578" cy="464"/>
            </a:xfrm>
          </p:grpSpPr>
          <p:sp>
            <p:nvSpPr>
              <p:cNvPr id="38" name="Text Box 4">
                <a:extLst>
                  <a:ext uri="{FF2B5EF4-FFF2-40B4-BE49-F238E27FC236}">
                    <a16:creationId xmlns:a16="http://schemas.microsoft.com/office/drawing/2014/main" id="{C20E7FE3-1289-4539-9EEF-FC0AB7105518}"/>
                  </a:ext>
                </a:extLst>
              </p:cNvPr>
              <p:cNvSpPr txBox="1">
                <a:spLocks noChangeArrowheads="1"/>
              </p:cNvSpPr>
              <p:nvPr/>
            </p:nvSpPr>
            <p:spPr bwMode="auto">
              <a:xfrm>
                <a:off x="2066" y="2231"/>
                <a:ext cx="2378" cy="397"/>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63094" tIns="31547" rIns="63094" bIns="31547"/>
              <a:lstStyle/>
              <a:p>
                <a:pPr algn="ctr"/>
                <a:r>
                  <a:rPr lang="en-US" altLang="en-US" sz="1600" b="1" dirty="0">
                    <a:solidFill>
                      <a:srgbClr val="000000"/>
                    </a:solidFill>
                    <a:latin typeface="Times" panose="02020603050405020304" pitchFamily="18" charset="0"/>
                  </a:rPr>
                  <a:t>Academic Systems</a:t>
                </a:r>
                <a:endParaRPr lang="en-US" altLang="en-US" sz="1600" dirty="0">
                  <a:solidFill>
                    <a:srgbClr val="000000"/>
                  </a:solidFill>
                  <a:latin typeface="Times" panose="02020603050405020304" pitchFamily="18" charset="0"/>
                </a:endParaRPr>
              </a:p>
            </p:txBody>
          </p:sp>
          <p:sp>
            <p:nvSpPr>
              <p:cNvPr id="39" name="Rectangle 5">
                <a:extLst>
                  <a:ext uri="{FF2B5EF4-FFF2-40B4-BE49-F238E27FC236}">
                    <a16:creationId xmlns:a16="http://schemas.microsoft.com/office/drawing/2014/main" id="{BDCE34CB-7603-47E2-9425-FE467A12827C}"/>
                  </a:ext>
                </a:extLst>
              </p:cNvPr>
              <p:cNvSpPr>
                <a:spLocks noChangeArrowheads="1"/>
              </p:cNvSpPr>
              <p:nvPr/>
            </p:nvSpPr>
            <p:spPr bwMode="auto">
              <a:xfrm>
                <a:off x="2190" y="2164"/>
                <a:ext cx="2454" cy="416"/>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rgbClr val="5F5F5F"/>
                      </a:outerShdw>
                    </a:effectLst>
                  </a14:hiddenEffects>
                </a:ext>
              </a:extLst>
            </p:spPr>
            <p:txBody>
              <a:bodyPr anchor="ctr"/>
              <a:lstStyle/>
              <a:p>
                <a:endParaRPr lang="en-US"/>
              </a:p>
            </p:txBody>
          </p:sp>
        </p:grpSp>
        <p:grpSp>
          <p:nvGrpSpPr>
            <p:cNvPr id="6" name="Group 6">
              <a:extLst>
                <a:ext uri="{FF2B5EF4-FFF2-40B4-BE49-F238E27FC236}">
                  <a16:creationId xmlns:a16="http://schemas.microsoft.com/office/drawing/2014/main" id="{598D906E-6FDE-4763-8C4B-39CA8A37E1F1}"/>
                </a:ext>
              </a:extLst>
            </p:cNvPr>
            <p:cNvGrpSpPr>
              <a:grpSpLocks/>
            </p:cNvGrpSpPr>
            <p:nvPr/>
          </p:nvGrpSpPr>
          <p:grpSpPr bwMode="auto">
            <a:xfrm>
              <a:off x="7630" y="2164"/>
              <a:ext cx="2751" cy="431"/>
              <a:chOff x="7630" y="2164"/>
              <a:chExt cx="2751" cy="431"/>
            </a:xfrm>
          </p:grpSpPr>
          <p:sp>
            <p:nvSpPr>
              <p:cNvPr id="36" name="Text Box 7">
                <a:extLst>
                  <a:ext uri="{FF2B5EF4-FFF2-40B4-BE49-F238E27FC236}">
                    <a16:creationId xmlns:a16="http://schemas.microsoft.com/office/drawing/2014/main" id="{C4580F6B-2507-4254-82AE-7555D647A56E}"/>
                  </a:ext>
                </a:extLst>
              </p:cNvPr>
              <p:cNvSpPr txBox="1">
                <a:spLocks noChangeArrowheads="1"/>
              </p:cNvSpPr>
              <p:nvPr/>
            </p:nvSpPr>
            <p:spPr bwMode="auto">
              <a:xfrm>
                <a:off x="7630" y="2164"/>
                <a:ext cx="2751" cy="397"/>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63094" tIns="31547" rIns="63094" bIns="31547"/>
              <a:lstStyle/>
              <a:p>
                <a:pPr algn="ctr"/>
                <a:r>
                  <a:rPr lang="en-US" altLang="en-US" sz="1600" b="1">
                    <a:solidFill>
                      <a:srgbClr val="000000"/>
                    </a:solidFill>
                    <a:latin typeface="Times" panose="02020603050405020304" pitchFamily="18" charset="0"/>
                  </a:rPr>
                  <a:t>Behavioral Systems</a:t>
                </a:r>
                <a:endParaRPr lang="en-US" altLang="en-US" sz="1600">
                  <a:solidFill>
                    <a:srgbClr val="000000"/>
                  </a:solidFill>
                  <a:latin typeface="Times" panose="02020603050405020304" pitchFamily="18" charset="0"/>
                </a:endParaRPr>
              </a:p>
            </p:txBody>
          </p:sp>
          <p:sp>
            <p:nvSpPr>
              <p:cNvPr id="37" name="Rectangle 8">
                <a:extLst>
                  <a:ext uri="{FF2B5EF4-FFF2-40B4-BE49-F238E27FC236}">
                    <a16:creationId xmlns:a16="http://schemas.microsoft.com/office/drawing/2014/main" id="{382E0D35-6CA1-436B-9635-19EFF8044BDE}"/>
                  </a:ext>
                </a:extLst>
              </p:cNvPr>
              <p:cNvSpPr>
                <a:spLocks noChangeArrowheads="1"/>
              </p:cNvSpPr>
              <p:nvPr/>
            </p:nvSpPr>
            <p:spPr bwMode="auto">
              <a:xfrm>
                <a:off x="7630" y="2164"/>
                <a:ext cx="2701" cy="431"/>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rgbClr val="5F5F5F"/>
                      </a:outerShdw>
                    </a:effectLst>
                  </a14:hiddenEffects>
                </a:ext>
              </a:extLst>
            </p:spPr>
            <p:txBody>
              <a:bodyPr anchor="ctr"/>
              <a:lstStyle/>
              <a:p>
                <a:endParaRPr lang="en-US"/>
              </a:p>
            </p:txBody>
          </p:sp>
        </p:grpSp>
        <p:grpSp>
          <p:nvGrpSpPr>
            <p:cNvPr id="7" name="Group 9">
              <a:extLst>
                <a:ext uri="{FF2B5EF4-FFF2-40B4-BE49-F238E27FC236}">
                  <a16:creationId xmlns:a16="http://schemas.microsoft.com/office/drawing/2014/main" id="{4EE69259-562F-4F64-9E1B-DD4D2C46B3C5}"/>
                </a:ext>
              </a:extLst>
            </p:cNvPr>
            <p:cNvGrpSpPr>
              <a:grpSpLocks/>
            </p:cNvGrpSpPr>
            <p:nvPr/>
          </p:nvGrpSpPr>
          <p:grpSpPr bwMode="auto">
            <a:xfrm>
              <a:off x="1513" y="2828"/>
              <a:ext cx="3853" cy="1238"/>
              <a:chOff x="1522" y="2828"/>
              <a:chExt cx="3853" cy="1238"/>
            </a:xfrm>
          </p:grpSpPr>
          <p:sp>
            <p:nvSpPr>
              <p:cNvPr id="33" name="Text Box 10">
                <a:extLst>
                  <a:ext uri="{FF2B5EF4-FFF2-40B4-BE49-F238E27FC236}">
                    <a16:creationId xmlns:a16="http://schemas.microsoft.com/office/drawing/2014/main" id="{50AAD4F7-4C5E-4A67-8CAC-D129E2E4BE76}"/>
                  </a:ext>
                </a:extLst>
              </p:cNvPr>
              <p:cNvSpPr txBox="1">
                <a:spLocks noChangeArrowheads="1"/>
              </p:cNvSpPr>
              <p:nvPr/>
            </p:nvSpPr>
            <p:spPr bwMode="auto">
              <a:xfrm>
                <a:off x="4914" y="3102"/>
                <a:ext cx="461" cy="215"/>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wrap="none" lIns="63094" tIns="31547" rIns="63094" bIns="31547">
                <a:spAutoFit/>
              </a:bodyPr>
              <a:lstStyle/>
              <a:p>
                <a:r>
                  <a:rPr lang="en-US" altLang="en-US" sz="800">
                    <a:solidFill>
                      <a:srgbClr val="000000"/>
                    </a:solidFill>
                    <a:latin typeface="Times" panose="02020603050405020304" pitchFamily="18" charset="0"/>
                  </a:rPr>
                  <a:t>1-5%</a:t>
                </a:r>
              </a:p>
            </p:txBody>
          </p:sp>
          <p:sp>
            <p:nvSpPr>
              <p:cNvPr id="34" name="Text Box 11">
                <a:extLst>
                  <a:ext uri="{FF2B5EF4-FFF2-40B4-BE49-F238E27FC236}">
                    <a16:creationId xmlns:a16="http://schemas.microsoft.com/office/drawing/2014/main" id="{E7E9CB0A-0368-4BEC-883F-3A1B09060084}"/>
                  </a:ext>
                </a:extLst>
              </p:cNvPr>
              <p:cNvSpPr txBox="1">
                <a:spLocks noChangeArrowheads="1"/>
              </p:cNvSpPr>
              <p:nvPr/>
            </p:nvSpPr>
            <p:spPr bwMode="auto">
              <a:xfrm>
                <a:off x="1522" y="2828"/>
                <a:ext cx="2485" cy="1238"/>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63094" tIns="31547" rIns="63094" bIns="31547"/>
              <a:lstStyle/>
              <a:p>
                <a:r>
                  <a:rPr lang="en-US" altLang="en-US" sz="1200" u="sng">
                    <a:solidFill>
                      <a:srgbClr val="000000"/>
                    </a:solidFill>
                    <a:latin typeface="Times" panose="02020603050405020304" pitchFamily="18" charset="0"/>
                  </a:rPr>
                  <a:t>Tier 3:  Intensive, Individual Interventions</a:t>
                </a:r>
                <a:endParaRPr lang="en-US" altLang="en-US" sz="1200">
                  <a:solidFill>
                    <a:srgbClr val="000000"/>
                  </a:solidFill>
                  <a:latin typeface="Times" panose="02020603050405020304" pitchFamily="18" charset="0"/>
                </a:endParaRPr>
              </a:p>
              <a:p>
                <a:r>
                  <a:rPr lang="en-US" altLang="en-US" sz="1200">
                    <a:solidFill>
                      <a:srgbClr val="000000"/>
                    </a:solidFill>
                    <a:latin typeface="Times" panose="02020603050405020304" pitchFamily="18" charset="0"/>
                  </a:rPr>
                  <a:t>Individual Students</a:t>
                </a:r>
              </a:p>
              <a:p>
                <a:r>
                  <a:rPr lang="en-US" altLang="en-US" sz="1200">
                    <a:solidFill>
                      <a:srgbClr val="000000"/>
                    </a:solidFill>
                    <a:latin typeface="Times" panose="02020603050405020304" pitchFamily="18" charset="0"/>
                  </a:rPr>
                  <a:t>Assessment-based</a:t>
                </a:r>
              </a:p>
              <a:p>
                <a:r>
                  <a:rPr lang="en-US" altLang="en-US" sz="1200">
                    <a:solidFill>
                      <a:srgbClr val="000000"/>
                    </a:solidFill>
                    <a:latin typeface="Times" panose="02020603050405020304" pitchFamily="18" charset="0"/>
                  </a:rPr>
                  <a:t>High Intensity</a:t>
                </a:r>
              </a:p>
              <a:p>
                <a:r>
                  <a:rPr lang="en-US" altLang="en-US" sz="1200">
                    <a:solidFill>
                      <a:srgbClr val="000000"/>
                    </a:solidFill>
                    <a:latin typeface="Times" panose="02020603050405020304" pitchFamily="18" charset="0"/>
                  </a:rPr>
                  <a:t>Of longer duration</a:t>
                </a:r>
              </a:p>
            </p:txBody>
          </p:sp>
          <p:sp>
            <p:nvSpPr>
              <p:cNvPr id="35" name="Line 12">
                <a:extLst>
                  <a:ext uri="{FF2B5EF4-FFF2-40B4-BE49-F238E27FC236}">
                    <a16:creationId xmlns:a16="http://schemas.microsoft.com/office/drawing/2014/main" id="{395708BB-820C-4DEF-BA09-32A584210061}"/>
                  </a:ext>
                </a:extLst>
              </p:cNvPr>
              <p:cNvSpPr>
                <a:spLocks noChangeShapeType="1"/>
              </p:cNvSpPr>
              <p:nvPr/>
            </p:nvSpPr>
            <p:spPr bwMode="auto">
              <a:xfrm>
                <a:off x="4170" y="3298"/>
                <a:ext cx="578" cy="0"/>
              </a:xfrm>
              <a:prstGeom prst="line">
                <a:avLst/>
              </a:prstGeom>
              <a:noFill/>
              <a:ln w="88900">
                <a:solidFill>
                  <a:srgbClr val="00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5F5F5F"/>
                      </a:outerShdw>
                    </a:effectLst>
                  </a14:hiddenEffects>
                </a:ext>
              </a:extLst>
            </p:spPr>
            <p:txBody>
              <a:bodyPr anchor="ctr"/>
              <a:lstStyle/>
              <a:p>
                <a:endParaRPr lang="en-US"/>
              </a:p>
            </p:txBody>
          </p:sp>
        </p:grpSp>
        <p:grpSp>
          <p:nvGrpSpPr>
            <p:cNvPr id="8" name="Group 13">
              <a:extLst>
                <a:ext uri="{FF2B5EF4-FFF2-40B4-BE49-F238E27FC236}">
                  <a16:creationId xmlns:a16="http://schemas.microsoft.com/office/drawing/2014/main" id="{CFE57AB9-9165-4C19-9AF5-CFCB0668B91A}"/>
                </a:ext>
              </a:extLst>
            </p:cNvPr>
            <p:cNvGrpSpPr>
              <a:grpSpLocks/>
            </p:cNvGrpSpPr>
            <p:nvPr/>
          </p:nvGrpSpPr>
          <p:grpSpPr bwMode="auto">
            <a:xfrm>
              <a:off x="7102" y="2884"/>
              <a:ext cx="3819" cy="1056"/>
              <a:chOff x="6476" y="2672"/>
              <a:chExt cx="3819" cy="1056"/>
            </a:xfrm>
          </p:grpSpPr>
          <p:sp>
            <p:nvSpPr>
              <p:cNvPr id="30" name="Text Box 14">
                <a:extLst>
                  <a:ext uri="{FF2B5EF4-FFF2-40B4-BE49-F238E27FC236}">
                    <a16:creationId xmlns:a16="http://schemas.microsoft.com/office/drawing/2014/main" id="{5D28FC96-9C8F-4E77-A87A-C08DB2AF3B78}"/>
                  </a:ext>
                </a:extLst>
              </p:cNvPr>
              <p:cNvSpPr txBox="1">
                <a:spLocks noChangeArrowheads="1"/>
              </p:cNvSpPr>
              <p:nvPr/>
            </p:nvSpPr>
            <p:spPr bwMode="auto">
              <a:xfrm>
                <a:off x="6476" y="2894"/>
                <a:ext cx="461" cy="214"/>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wrap="none" lIns="63094" tIns="31547" rIns="63094" bIns="31547">
                <a:spAutoFit/>
              </a:bodyPr>
              <a:lstStyle/>
              <a:p>
                <a:r>
                  <a:rPr lang="en-US" altLang="en-US" sz="800">
                    <a:solidFill>
                      <a:srgbClr val="000000"/>
                    </a:solidFill>
                    <a:latin typeface="Times" panose="02020603050405020304" pitchFamily="18" charset="0"/>
                  </a:rPr>
                  <a:t>1-5%</a:t>
                </a:r>
              </a:p>
            </p:txBody>
          </p:sp>
          <p:sp>
            <p:nvSpPr>
              <p:cNvPr id="31" name="Line 15">
                <a:extLst>
                  <a:ext uri="{FF2B5EF4-FFF2-40B4-BE49-F238E27FC236}">
                    <a16:creationId xmlns:a16="http://schemas.microsoft.com/office/drawing/2014/main" id="{3183B94C-2DCF-442E-8418-90B2F7F29A35}"/>
                  </a:ext>
                </a:extLst>
              </p:cNvPr>
              <p:cNvSpPr>
                <a:spLocks noChangeShapeType="1"/>
              </p:cNvSpPr>
              <p:nvPr/>
            </p:nvSpPr>
            <p:spPr bwMode="auto">
              <a:xfrm rot="10779537">
                <a:off x="7149" y="3064"/>
                <a:ext cx="578" cy="2"/>
              </a:xfrm>
              <a:prstGeom prst="line">
                <a:avLst/>
              </a:prstGeom>
              <a:noFill/>
              <a:ln w="88900">
                <a:solidFill>
                  <a:srgbClr val="00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5F5F5F"/>
                      </a:outerShdw>
                    </a:effectLst>
                  </a14:hiddenEffects>
                </a:ext>
              </a:extLst>
            </p:spPr>
            <p:txBody>
              <a:bodyPr anchor="ctr"/>
              <a:lstStyle/>
              <a:p>
                <a:endParaRPr lang="en-US"/>
              </a:p>
            </p:txBody>
          </p:sp>
          <p:sp>
            <p:nvSpPr>
              <p:cNvPr id="32" name="Text Box 16">
                <a:extLst>
                  <a:ext uri="{FF2B5EF4-FFF2-40B4-BE49-F238E27FC236}">
                    <a16:creationId xmlns:a16="http://schemas.microsoft.com/office/drawing/2014/main" id="{11114A1C-1B49-463E-B22D-0BC3A8FB01AB}"/>
                  </a:ext>
                </a:extLst>
              </p:cNvPr>
              <p:cNvSpPr txBox="1">
                <a:spLocks noChangeArrowheads="1"/>
              </p:cNvSpPr>
              <p:nvPr/>
            </p:nvSpPr>
            <p:spPr bwMode="auto">
              <a:xfrm>
                <a:off x="7811" y="2672"/>
                <a:ext cx="2484" cy="1056"/>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63094" tIns="31547" rIns="63094" bIns="31547"/>
              <a:lstStyle/>
              <a:p>
                <a:r>
                  <a:rPr lang="en-US" altLang="en-US" sz="1200" u="sng">
                    <a:solidFill>
                      <a:srgbClr val="000000"/>
                    </a:solidFill>
                    <a:latin typeface="Times" panose="02020603050405020304" pitchFamily="18" charset="0"/>
                  </a:rPr>
                  <a:t>Tier 3:  Intensive, Individual Interventions</a:t>
                </a:r>
                <a:endParaRPr lang="en-US" altLang="en-US" sz="1200">
                  <a:solidFill>
                    <a:srgbClr val="000000"/>
                  </a:solidFill>
                  <a:latin typeface="Times" panose="02020603050405020304" pitchFamily="18" charset="0"/>
                </a:endParaRPr>
              </a:p>
              <a:p>
                <a:r>
                  <a:rPr lang="en-US" altLang="en-US" sz="1200">
                    <a:solidFill>
                      <a:srgbClr val="000000"/>
                    </a:solidFill>
                    <a:latin typeface="Times" panose="02020603050405020304" pitchFamily="18" charset="0"/>
                  </a:rPr>
                  <a:t>Individual Students</a:t>
                </a:r>
              </a:p>
              <a:p>
                <a:r>
                  <a:rPr lang="en-US" altLang="en-US" sz="1200">
                    <a:solidFill>
                      <a:srgbClr val="000000"/>
                    </a:solidFill>
                    <a:latin typeface="Times" panose="02020603050405020304" pitchFamily="18" charset="0"/>
                  </a:rPr>
                  <a:t>Assessment-based</a:t>
                </a:r>
              </a:p>
              <a:p>
                <a:r>
                  <a:rPr lang="en-US" altLang="en-US" sz="1200">
                    <a:solidFill>
                      <a:srgbClr val="000000"/>
                    </a:solidFill>
                    <a:latin typeface="Times" panose="02020603050405020304" pitchFamily="18" charset="0"/>
                  </a:rPr>
                  <a:t>Intense, durable procedures</a:t>
                </a:r>
              </a:p>
            </p:txBody>
          </p:sp>
        </p:grpSp>
        <p:grpSp>
          <p:nvGrpSpPr>
            <p:cNvPr id="9" name="Group 17">
              <a:extLst>
                <a:ext uri="{FF2B5EF4-FFF2-40B4-BE49-F238E27FC236}">
                  <a16:creationId xmlns:a16="http://schemas.microsoft.com/office/drawing/2014/main" id="{A9B1D8E9-2683-4433-BB9E-50B16D1B0918}"/>
                </a:ext>
              </a:extLst>
            </p:cNvPr>
            <p:cNvGrpSpPr>
              <a:grpSpLocks/>
            </p:cNvGrpSpPr>
            <p:nvPr/>
          </p:nvGrpSpPr>
          <p:grpSpPr bwMode="auto">
            <a:xfrm>
              <a:off x="1513" y="4269"/>
              <a:ext cx="3775" cy="1208"/>
              <a:chOff x="1522" y="4269"/>
              <a:chExt cx="3775" cy="1208"/>
            </a:xfrm>
          </p:grpSpPr>
          <p:sp>
            <p:nvSpPr>
              <p:cNvPr id="27" name="Text Box 18">
                <a:extLst>
                  <a:ext uri="{FF2B5EF4-FFF2-40B4-BE49-F238E27FC236}">
                    <a16:creationId xmlns:a16="http://schemas.microsoft.com/office/drawing/2014/main" id="{B9F3168C-AFCB-4B54-9FED-AC9948414D34}"/>
                  </a:ext>
                </a:extLst>
              </p:cNvPr>
              <p:cNvSpPr txBox="1">
                <a:spLocks noChangeArrowheads="1"/>
              </p:cNvSpPr>
              <p:nvPr/>
            </p:nvSpPr>
            <p:spPr bwMode="auto">
              <a:xfrm>
                <a:off x="4605" y="4276"/>
                <a:ext cx="692" cy="285"/>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wrap="none" lIns="63094" tIns="31547" rIns="63094" bIns="31547">
                <a:spAutoFit/>
              </a:bodyPr>
              <a:lstStyle/>
              <a:p>
                <a:r>
                  <a:rPr lang="en-US" altLang="en-US" sz="1200">
                    <a:solidFill>
                      <a:srgbClr val="000000"/>
                    </a:solidFill>
                    <a:latin typeface="Times" panose="02020603050405020304" pitchFamily="18" charset="0"/>
                  </a:rPr>
                  <a:t>5-10%</a:t>
                </a:r>
              </a:p>
            </p:txBody>
          </p:sp>
          <p:sp>
            <p:nvSpPr>
              <p:cNvPr id="28" name="Text Box 19">
                <a:extLst>
                  <a:ext uri="{FF2B5EF4-FFF2-40B4-BE49-F238E27FC236}">
                    <a16:creationId xmlns:a16="http://schemas.microsoft.com/office/drawing/2014/main" id="{249B36AE-A5B6-4B5D-B9D4-A280BE1E58FD}"/>
                  </a:ext>
                </a:extLst>
              </p:cNvPr>
              <p:cNvSpPr txBox="1">
                <a:spLocks noChangeArrowheads="1"/>
              </p:cNvSpPr>
              <p:nvPr/>
            </p:nvSpPr>
            <p:spPr bwMode="auto">
              <a:xfrm>
                <a:off x="1522" y="4269"/>
                <a:ext cx="2167" cy="1208"/>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63094" tIns="31547" rIns="63094" bIns="31547"/>
              <a:lstStyle/>
              <a:p>
                <a:r>
                  <a:rPr lang="en-US" altLang="en-US" sz="1200" u="sng">
                    <a:solidFill>
                      <a:srgbClr val="000000"/>
                    </a:solidFill>
                    <a:latin typeface="Times" panose="02020603050405020304" pitchFamily="18" charset="0"/>
                  </a:rPr>
                  <a:t>Tier 2:  Targeted Group Interventions</a:t>
                </a:r>
                <a:endParaRPr lang="en-US" altLang="en-US" sz="1200">
                  <a:solidFill>
                    <a:srgbClr val="000000"/>
                  </a:solidFill>
                  <a:latin typeface="Times" panose="02020603050405020304" pitchFamily="18" charset="0"/>
                </a:endParaRPr>
              </a:p>
              <a:p>
                <a:r>
                  <a:rPr lang="en-US" altLang="en-US" sz="1200">
                    <a:solidFill>
                      <a:srgbClr val="000000"/>
                    </a:solidFill>
                    <a:latin typeface="Times" panose="02020603050405020304" pitchFamily="18" charset="0"/>
                  </a:rPr>
                  <a:t>Some students (at-risk)</a:t>
                </a:r>
              </a:p>
              <a:p>
                <a:r>
                  <a:rPr lang="en-US" altLang="en-US" sz="1200">
                    <a:solidFill>
                      <a:srgbClr val="000000"/>
                    </a:solidFill>
                    <a:latin typeface="Times" panose="02020603050405020304" pitchFamily="18" charset="0"/>
                  </a:rPr>
                  <a:t>High efficiency</a:t>
                </a:r>
              </a:p>
              <a:p>
                <a:r>
                  <a:rPr lang="en-US" altLang="en-US" sz="1200">
                    <a:solidFill>
                      <a:srgbClr val="000000"/>
                    </a:solidFill>
                    <a:latin typeface="Times" panose="02020603050405020304" pitchFamily="18" charset="0"/>
                  </a:rPr>
                  <a:t>Rapid response</a:t>
                </a:r>
              </a:p>
              <a:p>
                <a:endParaRPr lang="en-US" altLang="en-US" sz="800">
                  <a:solidFill>
                    <a:srgbClr val="000000"/>
                  </a:solidFill>
                  <a:latin typeface="Times" panose="02020603050405020304" pitchFamily="18" charset="0"/>
                </a:endParaRPr>
              </a:p>
            </p:txBody>
          </p:sp>
          <p:sp>
            <p:nvSpPr>
              <p:cNvPr id="29" name="Line 20">
                <a:extLst>
                  <a:ext uri="{FF2B5EF4-FFF2-40B4-BE49-F238E27FC236}">
                    <a16:creationId xmlns:a16="http://schemas.microsoft.com/office/drawing/2014/main" id="{E9F4B6A4-1858-4C0B-8B64-EA7E475ED44F}"/>
                  </a:ext>
                </a:extLst>
              </p:cNvPr>
              <p:cNvSpPr>
                <a:spLocks noChangeShapeType="1"/>
              </p:cNvSpPr>
              <p:nvPr/>
            </p:nvSpPr>
            <p:spPr bwMode="auto">
              <a:xfrm>
                <a:off x="3823" y="4452"/>
                <a:ext cx="578" cy="0"/>
              </a:xfrm>
              <a:prstGeom prst="line">
                <a:avLst/>
              </a:prstGeom>
              <a:noFill/>
              <a:ln w="88900">
                <a:solidFill>
                  <a:srgbClr val="00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5F5F5F"/>
                      </a:outerShdw>
                    </a:effectLst>
                  </a14:hiddenEffects>
                </a:ext>
              </a:extLst>
            </p:spPr>
            <p:txBody>
              <a:bodyPr anchor="ctr"/>
              <a:lstStyle/>
              <a:p>
                <a:endParaRPr lang="en-US"/>
              </a:p>
            </p:txBody>
          </p:sp>
        </p:grpSp>
        <p:grpSp>
          <p:nvGrpSpPr>
            <p:cNvPr id="10" name="Group 21">
              <a:extLst>
                <a:ext uri="{FF2B5EF4-FFF2-40B4-BE49-F238E27FC236}">
                  <a16:creationId xmlns:a16="http://schemas.microsoft.com/office/drawing/2014/main" id="{744EBC5C-2EB5-4702-BB10-62277C916165}"/>
                </a:ext>
              </a:extLst>
            </p:cNvPr>
            <p:cNvGrpSpPr>
              <a:grpSpLocks/>
            </p:cNvGrpSpPr>
            <p:nvPr/>
          </p:nvGrpSpPr>
          <p:grpSpPr bwMode="auto">
            <a:xfrm>
              <a:off x="7281" y="4144"/>
              <a:ext cx="3817" cy="1283"/>
              <a:chOff x="6723" y="3699"/>
              <a:chExt cx="3817" cy="1283"/>
            </a:xfrm>
          </p:grpSpPr>
          <p:sp>
            <p:nvSpPr>
              <p:cNvPr id="24" name="Text Box 22">
                <a:extLst>
                  <a:ext uri="{FF2B5EF4-FFF2-40B4-BE49-F238E27FC236}">
                    <a16:creationId xmlns:a16="http://schemas.microsoft.com/office/drawing/2014/main" id="{B9AF8E68-CE79-49B0-951E-E43816CBA1EA}"/>
                  </a:ext>
                </a:extLst>
              </p:cNvPr>
              <p:cNvSpPr txBox="1">
                <a:spLocks noChangeArrowheads="1"/>
              </p:cNvSpPr>
              <p:nvPr/>
            </p:nvSpPr>
            <p:spPr bwMode="auto">
              <a:xfrm>
                <a:off x="6723" y="3837"/>
                <a:ext cx="527" cy="214"/>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wrap="none" lIns="63094" tIns="31547" rIns="63094" bIns="31547">
                <a:spAutoFit/>
              </a:bodyPr>
              <a:lstStyle/>
              <a:p>
                <a:r>
                  <a:rPr lang="en-US" altLang="en-US" sz="800">
                    <a:solidFill>
                      <a:srgbClr val="000000"/>
                    </a:solidFill>
                    <a:latin typeface="Times" panose="02020603050405020304" pitchFamily="18" charset="0"/>
                  </a:rPr>
                  <a:t>5-10%</a:t>
                </a:r>
              </a:p>
            </p:txBody>
          </p:sp>
          <p:sp>
            <p:nvSpPr>
              <p:cNvPr id="25" name="Text Box 23">
                <a:extLst>
                  <a:ext uri="{FF2B5EF4-FFF2-40B4-BE49-F238E27FC236}">
                    <a16:creationId xmlns:a16="http://schemas.microsoft.com/office/drawing/2014/main" id="{53647CBD-C149-4BD6-B110-20654BE80C86}"/>
                  </a:ext>
                </a:extLst>
              </p:cNvPr>
              <p:cNvSpPr txBox="1">
                <a:spLocks noChangeArrowheads="1"/>
              </p:cNvSpPr>
              <p:nvPr/>
            </p:nvSpPr>
            <p:spPr bwMode="auto">
              <a:xfrm>
                <a:off x="8374" y="3699"/>
                <a:ext cx="2166" cy="1283"/>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63094" tIns="31547" rIns="63094" bIns="31547"/>
              <a:lstStyle/>
              <a:p>
                <a:r>
                  <a:rPr lang="en-US" altLang="en-US" sz="1200" u="sng">
                    <a:solidFill>
                      <a:srgbClr val="000000"/>
                    </a:solidFill>
                    <a:latin typeface="Times" panose="02020603050405020304" pitchFamily="18" charset="0"/>
                  </a:rPr>
                  <a:t>Tier 2:  Targeted Group Interventions</a:t>
                </a:r>
                <a:endParaRPr lang="en-US" altLang="en-US" sz="1200">
                  <a:solidFill>
                    <a:srgbClr val="000000"/>
                  </a:solidFill>
                  <a:latin typeface="Times" panose="02020603050405020304" pitchFamily="18" charset="0"/>
                </a:endParaRPr>
              </a:p>
              <a:p>
                <a:r>
                  <a:rPr lang="en-US" altLang="en-US" sz="1200">
                    <a:solidFill>
                      <a:srgbClr val="000000"/>
                    </a:solidFill>
                    <a:latin typeface="Times" panose="02020603050405020304" pitchFamily="18" charset="0"/>
                  </a:rPr>
                  <a:t>Some students (at-risk)</a:t>
                </a:r>
              </a:p>
              <a:p>
                <a:r>
                  <a:rPr lang="en-US" altLang="en-US" sz="1200">
                    <a:solidFill>
                      <a:srgbClr val="000000"/>
                    </a:solidFill>
                    <a:latin typeface="Times" panose="02020603050405020304" pitchFamily="18" charset="0"/>
                  </a:rPr>
                  <a:t>High efficiency</a:t>
                </a:r>
              </a:p>
              <a:p>
                <a:r>
                  <a:rPr lang="en-US" altLang="en-US" sz="1200">
                    <a:solidFill>
                      <a:srgbClr val="000000"/>
                    </a:solidFill>
                    <a:latin typeface="Times" panose="02020603050405020304" pitchFamily="18" charset="0"/>
                  </a:rPr>
                  <a:t>Rapid response</a:t>
                </a:r>
                <a:endParaRPr lang="en-US" altLang="en-US" sz="1000">
                  <a:solidFill>
                    <a:srgbClr val="000000"/>
                  </a:solidFill>
                  <a:latin typeface="Times" panose="02020603050405020304" pitchFamily="18" charset="0"/>
                </a:endParaRPr>
              </a:p>
              <a:p>
                <a:endParaRPr lang="en-US" altLang="en-US" sz="800">
                  <a:solidFill>
                    <a:srgbClr val="000000"/>
                  </a:solidFill>
                  <a:latin typeface="Times" panose="02020603050405020304" pitchFamily="18" charset="0"/>
                </a:endParaRPr>
              </a:p>
            </p:txBody>
          </p:sp>
          <p:sp>
            <p:nvSpPr>
              <p:cNvPr id="26" name="Line 24">
                <a:extLst>
                  <a:ext uri="{FF2B5EF4-FFF2-40B4-BE49-F238E27FC236}">
                    <a16:creationId xmlns:a16="http://schemas.microsoft.com/office/drawing/2014/main" id="{CEFC37AC-A2C8-4F60-A0BA-F33E60035259}"/>
                  </a:ext>
                </a:extLst>
              </p:cNvPr>
              <p:cNvSpPr>
                <a:spLocks noChangeShapeType="1"/>
              </p:cNvSpPr>
              <p:nvPr/>
            </p:nvSpPr>
            <p:spPr bwMode="auto">
              <a:xfrm rot="10739161">
                <a:off x="7466" y="3962"/>
                <a:ext cx="578" cy="2"/>
              </a:xfrm>
              <a:prstGeom prst="line">
                <a:avLst/>
              </a:prstGeom>
              <a:noFill/>
              <a:ln w="88900">
                <a:solidFill>
                  <a:srgbClr val="00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5F5F5F"/>
                      </a:outerShdw>
                    </a:effectLst>
                  </a14:hiddenEffects>
                </a:ext>
              </a:extLst>
            </p:spPr>
            <p:txBody>
              <a:bodyPr anchor="ctr"/>
              <a:lstStyle/>
              <a:p>
                <a:endParaRPr lang="en-US"/>
              </a:p>
            </p:txBody>
          </p:sp>
        </p:grpSp>
        <p:grpSp>
          <p:nvGrpSpPr>
            <p:cNvPr id="11" name="Group 25">
              <a:extLst>
                <a:ext uri="{FF2B5EF4-FFF2-40B4-BE49-F238E27FC236}">
                  <a16:creationId xmlns:a16="http://schemas.microsoft.com/office/drawing/2014/main" id="{72B20E34-2D81-43F6-A79B-70FE499FA1F5}"/>
                </a:ext>
              </a:extLst>
            </p:cNvPr>
            <p:cNvGrpSpPr>
              <a:grpSpLocks/>
            </p:cNvGrpSpPr>
            <p:nvPr/>
          </p:nvGrpSpPr>
          <p:grpSpPr bwMode="auto">
            <a:xfrm>
              <a:off x="1512" y="5944"/>
              <a:ext cx="3492" cy="1308"/>
              <a:chOff x="1521" y="5944"/>
              <a:chExt cx="3492" cy="1308"/>
            </a:xfrm>
          </p:grpSpPr>
          <p:sp>
            <p:nvSpPr>
              <p:cNvPr id="21" name="Text Box 26">
                <a:extLst>
                  <a:ext uri="{FF2B5EF4-FFF2-40B4-BE49-F238E27FC236}">
                    <a16:creationId xmlns:a16="http://schemas.microsoft.com/office/drawing/2014/main" id="{3352144B-CD31-4BA2-9B62-D134C9928E32}"/>
                  </a:ext>
                </a:extLst>
              </p:cNvPr>
              <p:cNvSpPr txBox="1">
                <a:spLocks noChangeArrowheads="1"/>
              </p:cNvSpPr>
              <p:nvPr/>
            </p:nvSpPr>
            <p:spPr bwMode="auto">
              <a:xfrm>
                <a:off x="4222" y="6019"/>
                <a:ext cx="791" cy="285"/>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wrap="none" lIns="63094" tIns="31547" rIns="63094" bIns="31547">
                <a:spAutoFit/>
              </a:bodyPr>
              <a:lstStyle/>
              <a:p>
                <a:r>
                  <a:rPr lang="en-US" altLang="en-US" sz="1200">
                    <a:solidFill>
                      <a:srgbClr val="000000"/>
                    </a:solidFill>
                    <a:latin typeface="Times" panose="02020603050405020304" pitchFamily="18" charset="0"/>
                  </a:rPr>
                  <a:t>80-90%</a:t>
                </a:r>
                <a:endParaRPr lang="en-US" altLang="en-US" sz="800">
                  <a:solidFill>
                    <a:srgbClr val="000000"/>
                  </a:solidFill>
                  <a:latin typeface="Times" panose="02020603050405020304" pitchFamily="18" charset="0"/>
                </a:endParaRPr>
              </a:p>
            </p:txBody>
          </p:sp>
          <p:sp>
            <p:nvSpPr>
              <p:cNvPr id="22" name="Text Box 27">
                <a:extLst>
                  <a:ext uri="{FF2B5EF4-FFF2-40B4-BE49-F238E27FC236}">
                    <a16:creationId xmlns:a16="http://schemas.microsoft.com/office/drawing/2014/main" id="{96EFEFB3-A0CD-4752-B3AB-C1962EF4FE0F}"/>
                  </a:ext>
                </a:extLst>
              </p:cNvPr>
              <p:cNvSpPr txBox="1">
                <a:spLocks noChangeArrowheads="1"/>
              </p:cNvSpPr>
              <p:nvPr/>
            </p:nvSpPr>
            <p:spPr bwMode="auto">
              <a:xfrm>
                <a:off x="1521" y="5944"/>
                <a:ext cx="1777" cy="1308"/>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63094" tIns="31547" rIns="63094" bIns="31547"/>
              <a:lstStyle/>
              <a:p>
                <a:r>
                  <a:rPr lang="en-US" altLang="en-US" sz="1200" u="sng">
                    <a:solidFill>
                      <a:srgbClr val="000000"/>
                    </a:solidFill>
                    <a:latin typeface="Times" panose="02020603050405020304" pitchFamily="18" charset="0"/>
                  </a:rPr>
                  <a:t>Tier 1: Universal Interventions</a:t>
                </a:r>
                <a:endParaRPr lang="en-US" altLang="en-US" sz="1200">
                  <a:solidFill>
                    <a:srgbClr val="000000"/>
                  </a:solidFill>
                  <a:latin typeface="Times" panose="02020603050405020304" pitchFamily="18" charset="0"/>
                </a:endParaRPr>
              </a:p>
              <a:p>
                <a:r>
                  <a:rPr lang="en-US" altLang="en-US" sz="1200">
                    <a:solidFill>
                      <a:srgbClr val="000000"/>
                    </a:solidFill>
                    <a:latin typeface="Times" panose="02020603050405020304" pitchFamily="18" charset="0"/>
                  </a:rPr>
                  <a:t>All students</a:t>
                </a:r>
              </a:p>
              <a:p>
                <a:r>
                  <a:rPr lang="en-US" altLang="en-US" sz="1200">
                    <a:solidFill>
                      <a:srgbClr val="000000"/>
                    </a:solidFill>
                    <a:latin typeface="Times" panose="02020603050405020304" pitchFamily="18" charset="0"/>
                  </a:rPr>
                  <a:t>Preventive,  proactive</a:t>
                </a:r>
                <a:endParaRPr lang="en-US" altLang="en-US" sz="1000">
                  <a:solidFill>
                    <a:srgbClr val="000000"/>
                  </a:solidFill>
                  <a:latin typeface="Times" panose="02020603050405020304" pitchFamily="18" charset="0"/>
                </a:endParaRPr>
              </a:p>
            </p:txBody>
          </p:sp>
          <p:sp>
            <p:nvSpPr>
              <p:cNvPr id="23" name="Line 28">
                <a:extLst>
                  <a:ext uri="{FF2B5EF4-FFF2-40B4-BE49-F238E27FC236}">
                    <a16:creationId xmlns:a16="http://schemas.microsoft.com/office/drawing/2014/main" id="{58D18EF5-56D9-4C51-AC1F-DAFA18CF512C}"/>
                  </a:ext>
                </a:extLst>
              </p:cNvPr>
              <p:cNvSpPr>
                <a:spLocks noChangeShapeType="1"/>
              </p:cNvSpPr>
              <p:nvPr/>
            </p:nvSpPr>
            <p:spPr bwMode="auto">
              <a:xfrm>
                <a:off x="3501" y="6226"/>
                <a:ext cx="584" cy="0"/>
              </a:xfrm>
              <a:prstGeom prst="line">
                <a:avLst/>
              </a:prstGeom>
              <a:noFill/>
              <a:ln w="88900">
                <a:solidFill>
                  <a:srgbClr val="00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5F5F5F"/>
                      </a:outerShdw>
                    </a:effectLst>
                  </a14:hiddenEffects>
                </a:ext>
              </a:extLst>
            </p:spPr>
            <p:txBody>
              <a:bodyPr anchor="ctr"/>
              <a:lstStyle/>
              <a:p>
                <a:endParaRPr lang="en-US"/>
              </a:p>
            </p:txBody>
          </p:sp>
        </p:grpSp>
        <p:grpSp>
          <p:nvGrpSpPr>
            <p:cNvPr id="12" name="Group 29">
              <a:extLst>
                <a:ext uri="{FF2B5EF4-FFF2-40B4-BE49-F238E27FC236}">
                  <a16:creationId xmlns:a16="http://schemas.microsoft.com/office/drawing/2014/main" id="{27AA3916-CF96-408E-8EDF-F008182564EE}"/>
                </a:ext>
              </a:extLst>
            </p:cNvPr>
            <p:cNvGrpSpPr>
              <a:grpSpLocks/>
            </p:cNvGrpSpPr>
            <p:nvPr/>
          </p:nvGrpSpPr>
          <p:grpSpPr bwMode="auto">
            <a:xfrm>
              <a:off x="7614" y="5851"/>
              <a:ext cx="3307" cy="1173"/>
              <a:chOff x="7623" y="5851"/>
              <a:chExt cx="3307" cy="1173"/>
            </a:xfrm>
          </p:grpSpPr>
          <p:sp>
            <p:nvSpPr>
              <p:cNvPr id="18" name="Text Box 30">
                <a:extLst>
                  <a:ext uri="{FF2B5EF4-FFF2-40B4-BE49-F238E27FC236}">
                    <a16:creationId xmlns:a16="http://schemas.microsoft.com/office/drawing/2014/main" id="{BFB52A4F-AC90-468D-8A58-6D8063A6948B}"/>
                  </a:ext>
                </a:extLst>
              </p:cNvPr>
              <p:cNvSpPr txBox="1">
                <a:spLocks noChangeArrowheads="1"/>
              </p:cNvSpPr>
              <p:nvPr/>
            </p:nvSpPr>
            <p:spPr bwMode="auto">
              <a:xfrm>
                <a:off x="7623" y="5900"/>
                <a:ext cx="791" cy="284"/>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wrap="none" lIns="63094" tIns="31547" rIns="63094" bIns="31547">
                <a:spAutoFit/>
              </a:bodyPr>
              <a:lstStyle/>
              <a:p>
                <a:r>
                  <a:rPr lang="en-US" altLang="en-US" sz="1200">
                    <a:solidFill>
                      <a:srgbClr val="000000"/>
                    </a:solidFill>
                    <a:latin typeface="Times" panose="02020603050405020304" pitchFamily="18" charset="0"/>
                  </a:rPr>
                  <a:t>80-90%</a:t>
                </a:r>
                <a:endParaRPr lang="en-US" altLang="en-US" sz="800">
                  <a:solidFill>
                    <a:srgbClr val="000000"/>
                  </a:solidFill>
                  <a:latin typeface="Times" panose="02020603050405020304" pitchFamily="18" charset="0"/>
                </a:endParaRPr>
              </a:p>
            </p:txBody>
          </p:sp>
          <p:sp>
            <p:nvSpPr>
              <p:cNvPr id="19" name="Text Box 31">
                <a:extLst>
                  <a:ext uri="{FF2B5EF4-FFF2-40B4-BE49-F238E27FC236}">
                    <a16:creationId xmlns:a16="http://schemas.microsoft.com/office/drawing/2014/main" id="{53D1CCE6-0C2A-49A7-B978-3CF14AA458D7}"/>
                  </a:ext>
                </a:extLst>
              </p:cNvPr>
              <p:cNvSpPr txBox="1">
                <a:spLocks noChangeArrowheads="1"/>
              </p:cNvSpPr>
              <p:nvPr/>
            </p:nvSpPr>
            <p:spPr bwMode="auto">
              <a:xfrm>
                <a:off x="9081" y="5851"/>
                <a:ext cx="1849" cy="1173"/>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63094" tIns="31547" rIns="63094" bIns="31547"/>
              <a:lstStyle/>
              <a:p>
                <a:r>
                  <a:rPr lang="en-US" altLang="en-US" sz="1200" u="sng">
                    <a:solidFill>
                      <a:srgbClr val="000000"/>
                    </a:solidFill>
                    <a:latin typeface="Times" panose="02020603050405020304" pitchFamily="18" charset="0"/>
                  </a:rPr>
                  <a:t>Tier 1: Universal Interventions</a:t>
                </a:r>
                <a:endParaRPr lang="en-US" altLang="en-US" sz="1200">
                  <a:solidFill>
                    <a:srgbClr val="000000"/>
                  </a:solidFill>
                  <a:latin typeface="Times" panose="02020603050405020304" pitchFamily="18" charset="0"/>
                </a:endParaRPr>
              </a:p>
              <a:p>
                <a:r>
                  <a:rPr lang="en-US" altLang="en-US" sz="1200">
                    <a:solidFill>
                      <a:srgbClr val="000000"/>
                    </a:solidFill>
                    <a:latin typeface="Times" panose="02020603050405020304" pitchFamily="18" charset="0"/>
                  </a:rPr>
                  <a:t>All settings, all students</a:t>
                </a:r>
              </a:p>
              <a:p>
                <a:r>
                  <a:rPr lang="en-US" altLang="en-US" sz="1200">
                    <a:solidFill>
                      <a:srgbClr val="000000"/>
                    </a:solidFill>
                    <a:latin typeface="Times" panose="02020603050405020304" pitchFamily="18" charset="0"/>
                  </a:rPr>
                  <a:t>Preventive, proactive</a:t>
                </a:r>
              </a:p>
            </p:txBody>
          </p:sp>
          <p:sp>
            <p:nvSpPr>
              <p:cNvPr id="20" name="Line 32">
                <a:extLst>
                  <a:ext uri="{FF2B5EF4-FFF2-40B4-BE49-F238E27FC236}">
                    <a16:creationId xmlns:a16="http://schemas.microsoft.com/office/drawing/2014/main" id="{C363E832-F207-49ED-B8D3-148562636129}"/>
                  </a:ext>
                </a:extLst>
              </p:cNvPr>
              <p:cNvSpPr>
                <a:spLocks noChangeShapeType="1"/>
              </p:cNvSpPr>
              <p:nvPr/>
            </p:nvSpPr>
            <p:spPr bwMode="auto">
              <a:xfrm rot="10779294">
                <a:off x="8387" y="6134"/>
                <a:ext cx="577" cy="3"/>
              </a:xfrm>
              <a:prstGeom prst="line">
                <a:avLst/>
              </a:prstGeom>
              <a:noFill/>
              <a:ln w="88900">
                <a:solidFill>
                  <a:srgbClr val="00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5F5F5F"/>
                      </a:outerShdw>
                    </a:effectLst>
                  </a14:hiddenEffects>
                </a:ext>
              </a:extLst>
            </p:spPr>
            <p:txBody>
              <a:bodyPr anchor="ctr"/>
              <a:lstStyle/>
              <a:p>
                <a:endParaRPr lang="en-US"/>
              </a:p>
            </p:txBody>
          </p:sp>
        </p:grpSp>
        <p:grpSp>
          <p:nvGrpSpPr>
            <p:cNvPr id="13" name="Group 33">
              <a:extLst>
                <a:ext uri="{FF2B5EF4-FFF2-40B4-BE49-F238E27FC236}">
                  <a16:creationId xmlns:a16="http://schemas.microsoft.com/office/drawing/2014/main" id="{6CE3C0BE-1C8C-4DD7-B0FF-DDBFAC5B2E3E}"/>
                </a:ext>
              </a:extLst>
            </p:cNvPr>
            <p:cNvGrpSpPr>
              <a:grpSpLocks/>
            </p:cNvGrpSpPr>
            <p:nvPr/>
          </p:nvGrpSpPr>
          <p:grpSpPr bwMode="auto">
            <a:xfrm>
              <a:off x="4932" y="2344"/>
              <a:ext cx="2776" cy="4776"/>
              <a:chOff x="4761" y="2854"/>
              <a:chExt cx="2776" cy="4776"/>
            </a:xfrm>
          </p:grpSpPr>
          <p:pic>
            <p:nvPicPr>
              <p:cNvPr id="16" name="Picture 34">
                <a:extLst>
                  <a:ext uri="{FF2B5EF4-FFF2-40B4-BE49-F238E27FC236}">
                    <a16:creationId xmlns:a16="http://schemas.microsoft.com/office/drawing/2014/main" id="{740F3301-5787-47B4-98B5-7E381EB3A2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1" y="2854"/>
                <a:ext cx="1404" cy="4776"/>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pic>
          <p:pic>
            <p:nvPicPr>
              <p:cNvPr id="17" name="Picture 35">
                <a:extLst>
                  <a:ext uri="{FF2B5EF4-FFF2-40B4-BE49-F238E27FC236}">
                    <a16:creationId xmlns:a16="http://schemas.microsoft.com/office/drawing/2014/main" id="{6482950B-5944-4079-A84F-A38B1E6809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45" y="2854"/>
                <a:ext cx="1392" cy="4776"/>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pic>
        </p:grpSp>
        <p:sp>
          <p:nvSpPr>
            <p:cNvPr id="14" name="Rectangle 36">
              <a:extLst>
                <a:ext uri="{FF2B5EF4-FFF2-40B4-BE49-F238E27FC236}">
                  <a16:creationId xmlns:a16="http://schemas.microsoft.com/office/drawing/2014/main" id="{8244BAA9-2B96-4C4C-8264-C6C7B6478F8B}"/>
                </a:ext>
              </a:extLst>
            </p:cNvPr>
            <p:cNvSpPr>
              <a:spLocks noChangeArrowheads="1"/>
            </p:cNvSpPr>
            <p:nvPr/>
          </p:nvSpPr>
          <p:spPr bwMode="auto">
            <a:xfrm>
              <a:off x="3251" y="1440"/>
              <a:ext cx="6190" cy="413"/>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63094" tIns="31547" rIns="63094" bIns="31547" anchor="b"/>
            <a:lstStyle/>
            <a:p>
              <a:pPr algn="ctr"/>
              <a:endParaRPr lang="en-US" altLang="en-US" sz="2000" b="1" dirty="0">
                <a:solidFill>
                  <a:srgbClr val="006666"/>
                </a:solidFill>
              </a:endParaRPr>
            </a:p>
          </p:txBody>
        </p:sp>
        <p:sp>
          <p:nvSpPr>
            <p:cNvPr id="15" name="Text Box 37">
              <a:extLst>
                <a:ext uri="{FF2B5EF4-FFF2-40B4-BE49-F238E27FC236}">
                  <a16:creationId xmlns:a16="http://schemas.microsoft.com/office/drawing/2014/main" id="{57F0DF71-04A7-4FF2-8709-270534D194E0}"/>
                </a:ext>
              </a:extLst>
            </p:cNvPr>
            <p:cNvSpPr txBox="1">
              <a:spLocks noChangeArrowheads="1"/>
            </p:cNvSpPr>
            <p:nvPr/>
          </p:nvSpPr>
          <p:spPr bwMode="auto">
            <a:xfrm>
              <a:off x="5181" y="5258"/>
              <a:ext cx="2271" cy="532"/>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63094" tIns="31547" rIns="63094" bIns="31547"/>
            <a:lstStyle/>
            <a:p>
              <a:pPr algn="ctr"/>
              <a:r>
                <a:rPr lang="en-US" altLang="en-US" sz="1600" b="1">
                  <a:solidFill>
                    <a:srgbClr val="000000"/>
                  </a:solidFill>
                  <a:latin typeface="Times" panose="02020603050405020304" pitchFamily="18" charset="0"/>
                </a:rPr>
                <a:t>Students</a:t>
              </a:r>
              <a:endParaRPr lang="en-US" altLang="en-US" sz="2000">
                <a:solidFill>
                  <a:srgbClr val="000000"/>
                </a:solidFill>
                <a:latin typeface="Times" panose="02020603050405020304" pitchFamily="18" charset="0"/>
              </a:endParaRPr>
            </a:p>
          </p:txBody>
        </p:sp>
      </p:grpSp>
    </p:spTree>
    <p:extLst>
      <p:ext uri="{BB962C8B-B14F-4D97-AF65-F5344CB8AC3E}">
        <p14:creationId xmlns:p14="http://schemas.microsoft.com/office/powerpoint/2010/main" val="524685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D4477FC-BC05-4DB9-A77C-9B56C86440CF}"/>
              </a:ext>
            </a:extLst>
          </p:cNvPr>
          <p:cNvSpPr>
            <a:spLocks noGrp="1"/>
          </p:cNvSpPr>
          <p:nvPr>
            <p:ph type="title"/>
          </p:nvPr>
        </p:nvSpPr>
        <p:spPr/>
        <p:txBody>
          <a:bodyPr/>
          <a:lstStyle/>
          <a:p>
            <a:r>
              <a:rPr lang="en-US" b="1" dirty="0"/>
              <a:t>Rationale of Universal Screening</a:t>
            </a:r>
          </a:p>
        </p:txBody>
      </p:sp>
      <p:sp>
        <p:nvSpPr>
          <p:cNvPr id="7" name="Rectangle 3">
            <a:extLst>
              <a:ext uri="{FF2B5EF4-FFF2-40B4-BE49-F238E27FC236}">
                <a16:creationId xmlns:a16="http://schemas.microsoft.com/office/drawing/2014/main" id="{0D0DD455-7307-4A85-B515-433B12B1E9C2}"/>
              </a:ext>
            </a:extLst>
          </p:cNvPr>
          <p:cNvSpPr>
            <a:spLocks noGrp="1" noChangeArrowheads="1"/>
          </p:cNvSpPr>
          <p:nvPr>
            <p:ph idx="1"/>
          </p:nvPr>
        </p:nvSpPr>
        <p:spPr>
          <a:xfrm>
            <a:off x="1042377" y="1934307"/>
            <a:ext cx="9602788" cy="3560885"/>
          </a:xfrm>
        </p:spPr>
        <p:txBody>
          <a:bodyPr>
            <a:normAutofit/>
          </a:bodyPr>
          <a:lstStyle/>
          <a:p>
            <a:r>
              <a:rPr lang="en-US" altLang="en-US" sz="2400" dirty="0">
                <a:latin typeface="Arial" panose="020B0604020202020204" pitchFamily="34" charset="0"/>
                <a:ea typeface="ＭＳ Ｐゴシック" panose="020B0600070205080204" pitchFamily="34" charset="-128"/>
              </a:rPr>
              <a:t>A core feature of RTI is identifying a measurement system</a:t>
            </a:r>
          </a:p>
          <a:p>
            <a:pPr>
              <a:buFont typeface="Wingdings" panose="05000000000000000000" pitchFamily="2" charset="2"/>
              <a:buNone/>
            </a:pPr>
            <a:endParaRPr lang="en-US" altLang="en-US" sz="800" dirty="0">
              <a:latin typeface="Arial" panose="020B0604020202020204" pitchFamily="34" charset="0"/>
              <a:ea typeface="ＭＳ Ｐゴシック" panose="020B0600070205080204" pitchFamily="34" charset="-128"/>
            </a:endParaRPr>
          </a:p>
          <a:p>
            <a:pPr lvl="1">
              <a:spcBef>
                <a:spcPct val="0"/>
              </a:spcBef>
            </a:pPr>
            <a:r>
              <a:rPr lang="en-US" altLang="en-US" sz="2500" b="1" dirty="0">
                <a:latin typeface="Arial" panose="020B0604020202020204" pitchFamily="34" charset="0"/>
                <a:ea typeface="ＭＳ Ｐゴシック" panose="020B0600070205080204" pitchFamily="34" charset="-128"/>
              </a:rPr>
              <a:t>Screen large numbers of students</a:t>
            </a:r>
          </a:p>
          <a:p>
            <a:pPr lvl="1">
              <a:spcBef>
                <a:spcPct val="0"/>
              </a:spcBef>
            </a:pPr>
            <a:endParaRPr lang="en-US" altLang="en-US" sz="800" b="1" dirty="0">
              <a:latin typeface="Arial" panose="020B0604020202020204" pitchFamily="34" charset="0"/>
              <a:ea typeface="ＭＳ Ｐゴシック" panose="020B0600070205080204" pitchFamily="34" charset="-128"/>
            </a:endParaRPr>
          </a:p>
          <a:p>
            <a:pPr lvl="2">
              <a:spcBef>
                <a:spcPct val="0"/>
              </a:spcBef>
            </a:pPr>
            <a:r>
              <a:rPr lang="en-US" altLang="en-US" sz="2000" dirty="0">
                <a:latin typeface="Arial" panose="020B0604020202020204" pitchFamily="34" charset="0"/>
                <a:ea typeface="ＭＳ Ｐゴシック" panose="020B0600070205080204" pitchFamily="34" charset="-128"/>
              </a:rPr>
              <a:t>Identify students in need of additional intervention</a:t>
            </a:r>
          </a:p>
          <a:p>
            <a:pPr lvl="2">
              <a:spcBef>
                <a:spcPct val="0"/>
              </a:spcBef>
            </a:pPr>
            <a:endParaRPr lang="en-US" altLang="en-US" sz="800" dirty="0">
              <a:latin typeface="Arial" panose="020B0604020202020204" pitchFamily="34" charset="0"/>
              <a:ea typeface="ＭＳ Ｐゴシック" panose="020B0600070205080204" pitchFamily="34" charset="-128"/>
            </a:endParaRPr>
          </a:p>
          <a:p>
            <a:pPr lvl="1">
              <a:spcBef>
                <a:spcPct val="0"/>
              </a:spcBef>
            </a:pPr>
            <a:r>
              <a:rPr lang="en-US" altLang="en-US" sz="2500" dirty="0">
                <a:latin typeface="Arial" panose="020B0604020202020204" pitchFamily="34" charset="0"/>
                <a:ea typeface="ＭＳ Ｐゴシック" panose="020B0600070205080204" pitchFamily="34" charset="-128"/>
              </a:rPr>
              <a:t>Monitor students of concern more frequently</a:t>
            </a:r>
          </a:p>
          <a:p>
            <a:pPr lvl="1">
              <a:spcBef>
                <a:spcPct val="0"/>
              </a:spcBef>
            </a:pPr>
            <a:endParaRPr lang="en-US" altLang="en-US" sz="800" dirty="0">
              <a:latin typeface="Arial" panose="020B0604020202020204" pitchFamily="34" charset="0"/>
              <a:ea typeface="ＭＳ Ｐゴシック" panose="020B0600070205080204" pitchFamily="34" charset="-128"/>
            </a:endParaRPr>
          </a:p>
          <a:p>
            <a:pPr lvl="1">
              <a:spcBef>
                <a:spcPct val="0"/>
              </a:spcBef>
            </a:pPr>
            <a:r>
              <a:rPr lang="en-US" altLang="en-US" sz="2400" dirty="0">
                <a:latin typeface="Arial" panose="020B0604020202020204" pitchFamily="34" charset="0"/>
                <a:ea typeface="ＭＳ Ｐゴシック" panose="020B0600070205080204" pitchFamily="34" charset="-128"/>
              </a:rPr>
              <a:t>Diagnostic testing used for instructional planning to help target interventions as needed</a:t>
            </a:r>
          </a:p>
          <a:p>
            <a:pPr lvl="2">
              <a:buFontTx/>
              <a:buNone/>
            </a:pPr>
            <a:endParaRPr lang="en-US"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987661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88D3B-927D-42B8-9A3A-C5619B280863}"/>
              </a:ext>
            </a:extLst>
          </p:cNvPr>
          <p:cNvSpPr>
            <a:spLocks noGrp="1"/>
          </p:cNvSpPr>
          <p:nvPr>
            <p:ph type="title"/>
          </p:nvPr>
        </p:nvSpPr>
        <p:spPr/>
        <p:txBody>
          <a:bodyPr/>
          <a:lstStyle/>
          <a:p>
            <a:r>
              <a:rPr lang="en-US" dirty="0"/>
              <a:t>What Universal Screening Looks Like</a:t>
            </a:r>
          </a:p>
        </p:txBody>
      </p:sp>
      <p:sp>
        <p:nvSpPr>
          <p:cNvPr id="3" name="Content Placeholder 2">
            <a:extLst>
              <a:ext uri="{FF2B5EF4-FFF2-40B4-BE49-F238E27FC236}">
                <a16:creationId xmlns:a16="http://schemas.microsoft.com/office/drawing/2014/main" id="{675BB9BA-1B46-4B28-A27A-F9F56F3A6201}"/>
              </a:ext>
            </a:extLst>
          </p:cNvPr>
          <p:cNvSpPr>
            <a:spLocks noGrp="1"/>
          </p:cNvSpPr>
          <p:nvPr>
            <p:ph idx="1"/>
          </p:nvPr>
        </p:nvSpPr>
        <p:spPr>
          <a:xfrm>
            <a:off x="1130270" y="1705708"/>
            <a:ext cx="9931460" cy="4079630"/>
          </a:xfrm>
        </p:spPr>
        <p:txBody>
          <a:bodyPr>
            <a:normAutofit fontScale="92500" lnSpcReduction="10000"/>
          </a:bodyPr>
          <a:lstStyle/>
          <a:p>
            <a:pPr marL="342900" indent="-342900">
              <a:lnSpc>
                <a:spcPct val="90000"/>
              </a:lnSpc>
            </a:pPr>
            <a:r>
              <a:rPr lang="en-US" altLang="en-US" dirty="0">
                <a:latin typeface="Arial" panose="020B0604020202020204" pitchFamily="34" charset="0"/>
                <a:ea typeface="ＭＳ Ｐゴシック" panose="020B0600070205080204" pitchFamily="34" charset="-128"/>
              </a:rPr>
              <a:t>School decides on brief tests to be given at each grade level and trains staff in the administration, scoring and use of the data</a:t>
            </a:r>
          </a:p>
          <a:p>
            <a:pPr marL="342900" indent="-342900">
              <a:lnSpc>
                <a:spcPct val="90000"/>
              </a:lnSpc>
            </a:pPr>
            <a:r>
              <a:rPr lang="en-US" altLang="en-US" dirty="0">
                <a:latin typeface="Arial" panose="020B0604020202020204" pitchFamily="34" charset="0"/>
                <a:ea typeface="ＭＳ Ｐゴシック" panose="020B0600070205080204" pitchFamily="34" charset="-128"/>
              </a:rPr>
              <a:t>Students are given the tests 3x per year (Fall, Winter, Spring)</a:t>
            </a:r>
          </a:p>
          <a:p>
            <a:pPr marL="342900" indent="-342900">
              <a:lnSpc>
                <a:spcPct val="90000"/>
              </a:lnSpc>
            </a:pPr>
            <a:r>
              <a:rPr lang="en-US" altLang="en-US" dirty="0">
                <a:latin typeface="Arial" panose="020B0604020202020204" pitchFamily="34" charset="0"/>
                <a:ea typeface="ＭＳ Ｐゴシック" panose="020B0600070205080204" pitchFamily="34" charset="-128"/>
              </a:rPr>
              <a:t>Person or team assigned in each building to organize data collection</a:t>
            </a:r>
          </a:p>
          <a:p>
            <a:pPr marL="342900" indent="-342900">
              <a:lnSpc>
                <a:spcPct val="90000"/>
              </a:lnSpc>
            </a:pPr>
            <a:r>
              <a:rPr lang="en-US" altLang="en-US" dirty="0">
                <a:latin typeface="Arial" panose="020B0604020202020204" pitchFamily="34" charset="0"/>
                <a:ea typeface="ＭＳ Ｐゴシック" panose="020B0600070205080204" pitchFamily="34" charset="-128"/>
              </a:rPr>
              <a:t>All students are given the tests for their grade level within a short time frame (e.g., 1-2 weeks or less).  Some tests may be group administered, others are individually administered.  </a:t>
            </a:r>
          </a:p>
          <a:p>
            <a:pPr marL="742950" lvl="1" indent="-285750">
              <a:lnSpc>
                <a:spcPct val="90000"/>
              </a:lnSpc>
            </a:pPr>
            <a:r>
              <a:rPr lang="en-US" altLang="en-US" sz="2000" dirty="0">
                <a:latin typeface="Arial" panose="020B0604020202020204" pitchFamily="34" charset="0"/>
                <a:ea typeface="ＭＳ Ｐゴシック" panose="020B0600070205080204" pitchFamily="34" charset="-128"/>
              </a:rPr>
              <a:t>Benchmark testing: about 5 minutes per student, desk to test (individually administered)</a:t>
            </a:r>
          </a:p>
          <a:p>
            <a:pPr marL="742950" lvl="1" indent="-285750">
              <a:lnSpc>
                <a:spcPct val="90000"/>
              </a:lnSpc>
            </a:pPr>
            <a:r>
              <a:rPr lang="en-US" altLang="en-US" sz="2000" dirty="0">
                <a:latin typeface="Arial" panose="020B0604020202020204" pitchFamily="34" charset="0"/>
                <a:ea typeface="ＭＳ Ｐゴシック" panose="020B0600070205080204" pitchFamily="34" charset="-128"/>
              </a:rPr>
              <a:t>Administered by special ed, reading, or general ed teachers or paraprofessionals </a:t>
            </a:r>
          </a:p>
          <a:p>
            <a:pPr marL="342900" indent="-342900">
              <a:lnSpc>
                <a:spcPct val="90000"/>
              </a:lnSpc>
            </a:pPr>
            <a:r>
              <a:rPr lang="en-US" altLang="en-US" dirty="0">
                <a:latin typeface="Arial" panose="020B0604020202020204" pitchFamily="34" charset="0"/>
                <a:ea typeface="ＭＳ Ｐゴシック" panose="020B0600070205080204" pitchFamily="34" charset="-128"/>
              </a:rPr>
              <a:t>Entered into a computer/web based reporting system by clerical staff</a:t>
            </a:r>
          </a:p>
          <a:p>
            <a:pPr marL="342900" indent="-342900">
              <a:lnSpc>
                <a:spcPct val="90000"/>
              </a:lnSpc>
            </a:pPr>
            <a:r>
              <a:rPr lang="en-US" altLang="en-US" dirty="0">
                <a:latin typeface="Arial" panose="020B0604020202020204" pitchFamily="34" charset="0"/>
                <a:ea typeface="ＭＳ Ｐゴシック" panose="020B0600070205080204" pitchFamily="34" charset="-128"/>
              </a:rPr>
              <a:t>Reports show the spread of student skills and lists student scores, etc. to use in instructional and resource planning</a:t>
            </a:r>
          </a:p>
          <a:p>
            <a:endParaRPr lang="en-US" dirty="0"/>
          </a:p>
        </p:txBody>
      </p:sp>
    </p:spTree>
    <p:extLst>
      <p:ext uri="{BB962C8B-B14F-4D97-AF65-F5344CB8AC3E}">
        <p14:creationId xmlns:p14="http://schemas.microsoft.com/office/powerpoint/2010/main" val="385779295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254</TotalTime>
  <Words>4483</Words>
  <Application>Microsoft Office PowerPoint</Application>
  <PresentationFormat>Widescreen</PresentationFormat>
  <Paragraphs>558</Paragraphs>
  <Slides>48</Slides>
  <Notes>7</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60" baseType="lpstr">
      <vt:lpstr>ＭＳ Ｐゴシック</vt:lpstr>
      <vt:lpstr>Arial</vt:lpstr>
      <vt:lpstr>Calibri</vt:lpstr>
      <vt:lpstr>Century Gothic</vt:lpstr>
      <vt:lpstr>Constantia</vt:lpstr>
      <vt:lpstr>Georgia</vt:lpstr>
      <vt:lpstr>Tahoma</vt:lpstr>
      <vt:lpstr>Times</vt:lpstr>
      <vt:lpstr>Times New Roman</vt:lpstr>
      <vt:lpstr>Wingdings</vt:lpstr>
      <vt:lpstr>Gallery</vt:lpstr>
      <vt:lpstr>Microsoft Clip Gallery</vt:lpstr>
      <vt:lpstr>Advances in Measurement and Use of Universal Screening in Educational Setting</vt:lpstr>
      <vt:lpstr>Advance Organizer</vt:lpstr>
      <vt:lpstr>Rationale of Universal Screening</vt:lpstr>
      <vt:lpstr>What is Universal Screening?</vt:lpstr>
      <vt:lpstr>What is benchmark screening?</vt:lpstr>
      <vt:lpstr>Response to Intervention(RtI)</vt:lpstr>
      <vt:lpstr>RTI and Universal Screening</vt:lpstr>
      <vt:lpstr>Rationale of Universal Screening</vt:lpstr>
      <vt:lpstr>What Universal Screening Looks Like</vt:lpstr>
      <vt:lpstr>Example Screening Data: Spring Gr 1 Oral Reading Fluency</vt:lpstr>
      <vt:lpstr>Screening Data can be linked to  Progress Monitoring</vt:lpstr>
      <vt:lpstr>What to Measure for Screening?</vt:lpstr>
      <vt:lpstr>How do you decide what Measures to Use for Screening?</vt:lpstr>
      <vt:lpstr>PowerPoint Presentation</vt:lpstr>
      <vt:lpstr>Measurement and RTI: Universal Screening</vt:lpstr>
      <vt:lpstr>Future Research in Universal Screening</vt:lpstr>
      <vt:lpstr>Future Research in Universal Screening in Educational Setting</vt:lpstr>
      <vt:lpstr>Future Research in Universal Screening in Educational Setting</vt:lpstr>
      <vt:lpstr>Future Research in Universal Screening in Educational Setting</vt:lpstr>
      <vt:lpstr>Future Research in Universal Screening in Educational Setting</vt:lpstr>
      <vt:lpstr>Future Research in Universal Screening in Educational Setting</vt:lpstr>
      <vt:lpstr>Future Research in Universal Screening in Educational Setting</vt:lpstr>
      <vt:lpstr>Future Research in Universal Screening in Educational Setting</vt:lpstr>
      <vt:lpstr>Future Research in Universal Screening in Educational Setting</vt:lpstr>
      <vt:lpstr>Early Academic Screeners Predicting School Success in a Diverse Population</vt:lpstr>
      <vt:lpstr>Accountability for Academic Success</vt:lpstr>
      <vt:lpstr>Every Student Succeeds Act (2015)</vt:lpstr>
      <vt:lpstr>Assessment Practices</vt:lpstr>
      <vt:lpstr>Intervention Practices</vt:lpstr>
      <vt:lpstr>Diverse Populations</vt:lpstr>
      <vt:lpstr>Benefits of Early Assessment</vt:lpstr>
      <vt:lpstr>Purpose of Study</vt:lpstr>
      <vt:lpstr>Research Questions</vt:lpstr>
      <vt:lpstr>Method</vt:lpstr>
      <vt:lpstr>Demographic Information  (N=123 at kindergarten)</vt:lpstr>
      <vt:lpstr> Instruments</vt:lpstr>
      <vt:lpstr>Results</vt:lpstr>
      <vt:lpstr>Descriptive Statistics of Study Measures</vt:lpstr>
      <vt:lpstr>Regression Results Predicting Kindergarten Reading Achievement (Spring MAP Reading): N=123</vt:lpstr>
      <vt:lpstr>Regression Results Predicting Kindergarten Reading Achievement (MAP Reading- Spring): N=123</vt:lpstr>
      <vt:lpstr>  Regression Results Predicting 1st Grade Reading Achievement (MAP Reading- Spring): N=105</vt:lpstr>
      <vt:lpstr>Regression Results Predicting 2nd Grade Reading Achievement (MAP Reading- Spring): N=105</vt:lpstr>
      <vt:lpstr>Regression Results Predicting 3rd Grade Reading Achievement (MAP Reading- Spring): N=98</vt:lpstr>
      <vt:lpstr> Regression Results Predicting 3rd Grade NeSA Reading: N=98</vt:lpstr>
      <vt:lpstr>Summary of Results</vt:lpstr>
      <vt:lpstr>Implications of Results</vt:lpstr>
      <vt:lpstr>Representative References</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Advances in Measurement and Use of Universal Screening in Educational Setting</dc:title>
  <dc:creator>Carmelo M. Callueng</dc:creator>
  <cp:lastModifiedBy>Carmelo M. Callueng</cp:lastModifiedBy>
  <cp:revision>31</cp:revision>
  <dcterms:created xsi:type="dcterms:W3CDTF">2018-08-22T22:44:04Z</dcterms:created>
  <dcterms:modified xsi:type="dcterms:W3CDTF">2018-08-23T02:59:04Z</dcterms:modified>
</cp:coreProperties>
</file>